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1"/>
  </p:notesMasterIdLst>
  <p:sldIdLst>
    <p:sldId id="752" r:id="rId2"/>
    <p:sldId id="771" r:id="rId3"/>
    <p:sldId id="905" r:id="rId4"/>
    <p:sldId id="770" r:id="rId5"/>
    <p:sldId id="562" r:id="rId6"/>
    <p:sldId id="769" r:id="rId7"/>
    <p:sldId id="772" r:id="rId8"/>
    <p:sldId id="775" r:id="rId9"/>
    <p:sldId id="776" r:id="rId10"/>
    <p:sldId id="777" r:id="rId11"/>
    <p:sldId id="778" r:id="rId12"/>
    <p:sldId id="807" r:id="rId13"/>
    <p:sldId id="808" r:id="rId14"/>
    <p:sldId id="809" r:id="rId15"/>
    <p:sldId id="811" r:id="rId16"/>
    <p:sldId id="812" r:id="rId17"/>
    <p:sldId id="813" r:id="rId18"/>
    <p:sldId id="814" r:id="rId19"/>
    <p:sldId id="815" r:id="rId20"/>
    <p:sldId id="779" r:id="rId21"/>
    <p:sldId id="780" r:id="rId22"/>
    <p:sldId id="816" r:id="rId23"/>
    <p:sldId id="817" r:id="rId24"/>
    <p:sldId id="906" r:id="rId25"/>
    <p:sldId id="703" r:id="rId26"/>
    <p:sldId id="704" r:id="rId27"/>
    <p:sldId id="705" r:id="rId28"/>
    <p:sldId id="706" r:id="rId29"/>
    <p:sldId id="707" r:id="rId30"/>
    <p:sldId id="819" r:id="rId31"/>
    <p:sldId id="820" r:id="rId32"/>
    <p:sldId id="821" r:id="rId33"/>
    <p:sldId id="822" r:id="rId34"/>
    <p:sldId id="907" r:id="rId35"/>
    <p:sldId id="823" r:id="rId36"/>
    <p:sldId id="824" r:id="rId37"/>
    <p:sldId id="825" r:id="rId38"/>
    <p:sldId id="1131" r:id="rId39"/>
    <p:sldId id="1132" r:id="rId40"/>
    <p:sldId id="1133" r:id="rId41"/>
    <p:sldId id="1157" r:id="rId42"/>
    <p:sldId id="1158" r:id="rId43"/>
    <p:sldId id="1138" r:id="rId44"/>
    <p:sldId id="1155" r:id="rId45"/>
    <p:sldId id="1156" r:id="rId46"/>
    <p:sldId id="826" r:id="rId47"/>
    <p:sldId id="827" r:id="rId48"/>
    <p:sldId id="854" r:id="rId49"/>
    <p:sldId id="855" r:id="rId50"/>
    <p:sldId id="859" r:id="rId51"/>
    <p:sldId id="1126" r:id="rId52"/>
    <p:sldId id="831" r:id="rId53"/>
    <p:sldId id="860" r:id="rId54"/>
    <p:sldId id="861" r:id="rId55"/>
    <p:sldId id="862" r:id="rId56"/>
    <p:sldId id="863" r:id="rId57"/>
    <p:sldId id="1129" r:id="rId58"/>
    <p:sldId id="1130" r:id="rId59"/>
    <p:sldId id="1139" r:id="rId60"/>
    <p:sldId id="1140" r:id="rId61"/>
    <p:sldId id="1141" r:id="rId62"/>
    <p:sldId id="1134" r:id="rId63"/>
    <p:sldId id="1135" r:id="rId64"/>
    <p:sldId id="1137" r:id="rId65"/>
    <p:sldId id="1136" r:id="rId66"/>
    <p:sldId id="1142" r:id="rId67"/>
    <p:sldId id="803" r:id="rId68"/>
    <p:sldId id="804" r:id="rId69"/>
    <p:sldId id="864" r:id="rId70"/>
    <p:sldId id="865" r:id="rId71"/>
    <p:sldId id="866" r:id="rId72"/>
    <p:sldId id="805" r:id="rId73"/>
    <p:sldId id="806" r:id="rId74"/>
    <p:sldId id="1143" r:id="rId75"/>
    <p:sldId id="896" r:id="rId76"/>
    <p:sldId id="898" r:id="rId77"/>
    <p:sldId id="899" r:id="rId78"/>
    <p:sldId id="900" r:id="rId79"/>
    <p:sldId id="901" r:id="rId80"/>
    <p:sldId id="902" r:id="rId81"/>
    <p:sldId id="903" r:id="rId82"/>
    <p:sldId id="904" r:id="rId83"/>
    <p:sldId id="1145" r:id="rId84"/>
    <p:sldId id="1121" r:id="rId85"/>
    <p:sldId id="1122" r:id="rId86"/>
    <p:sldId id="1123" r:id="rId87"/>
    <p:sldId id="1124" r:id="rId88"/>
    <p:sldId id="1125" r:id="rId89"/>
    <p:sldId id="1117" r:id="rId90"/>
    <p:sldId id="1118" r:id="rId91"/>
    <p:sldId id="1119" r:id="rId92"/>
    <p:sldId id="1120" r:id="rId93"/>
    <p:sldId id="1147" r:id="rId94"/>
    <p:sldId id="1144" r:id="rId95"/>
    <p:sldId id="1149" r:id="rId96"/>
    <p:sldId id="1151" r:id="rId97"/>
    <p:sldId id="1152" r:id="rId98"/>
    <p:sldId id="1153" r:id="rId99"/>
    <p:sldId id="1154" r:id="rId100"/>
    <p:sldId id="1150" r:id="rId101"/>
    <p:sldId id="1148" r:id="rId102"/>
    <p:sldId id="881" r:id="rId103"/>
    <p:sldId id="920" r:id="rId104"/>
    <p:sldId id="921" r:id="rId105"/>
    <p:sldId id="913" r:id="rId106"/>
    <p:sldId id="914" r:id="rId107"/>
    <p:sldId id="751" r:id="rId108"/>
    <p:sldId id="1173" r:id="rId109"/>
    <p:sldId id="994" r:id="rId110"/>
    <p:sldId id="996" r:id="rId111"/>
    <p:sldId id="995" r:id="rId112"/>
    <p:sldId id="998" r:id="rId113"/>
    <p:sldId id="997" r:id="rId114"/>
    <p:sldId id="999" r:id="rId115"/>
    <p:sldId id="1000" r:id="rId116"/>
    <p:sldId id="1001" r:id="rId117"/>
    <p:sldId id="1002" r:id="rId118"/>
    <p:sldId id="1005" r:id="rId119"/>
    <p:sldId id="1004" r:id="rId120"/>
    <p:sldId id="1006" r:id="rId121"/>
    <p:sldId id="1007" r:id="rId122"/>
    <p:sldId id="1008" r:id="rId123"/>
    <p:sldId id="1009" r:id="rId124"/>
    <p:sldId id="1003" r:id="rId125"/>
    <p:sldId id="1010" r:id="rId126"/>
    <p:sldId id="1011" r:id="rId127"/>
    <p:sldId id="1012" r:id="rId128"/>
    <p:sldId id="1013" r:id="rId129"/>
    <p:sldId id="1014" r:id="rId130"/>
    <p:sldId id="1015" r:id="rId131"/>
    <p:sldId id="1016" r:id="rId132"/>
    <p:sldId id="1017" r:id="rId133"/>
    <p:sldId id="1018" r:id="rId134"/>
    <p:sldId id="1028" r:id="rId135"/>
    <p:sldId id="1023" r:id="rId136"/>
    <p:sldId id="1019" r:id="rId137"/>
    <p:sldId id="1025" r:id="rId138"/>
    <p:sldId id="1020" r:id="rId139"/>
    <p:sldId id="1024" r:id="rId140"/>
    <p:sldId id="1026" r:id="rId141"/>
    <p:sldId id="1027" r:id="rId142"/>
    <p:sldId id="1029" r:id="rId143"/>
    <p:sldId id="1031" r:id="rId144"/>
    <p:sldId id="1030" r:id="rId145"/>
    <p:sldId id="1032" r:id="rId146"/>
    <p:sldId id="1056" r:id="rId147"/>
    <p:sldId id="1057" r:id="rId148"/>
    <p:sldId id="1058" r:id="rId149"/>
    <p:sldId id="1033" r:id="rId150"/>
    <p:sldId id="1034" r:id="rId151"/>
    <p:sldId id="1036" r:id="rId152"/>
    <p:sldId id="1037" r:id="rId153"/>
    <p:sldId id="1038" r:id="rId154"/>
    <p:sldId id="1039" r:id="rId155"/>
    <p:sldId id="1041" r:id="rId156"/>
    <p:sldId id="1035" r:id="rId157"/>
    <p:sldId id="1042" r:id="rId158"/>
    <p:sldId id="1040" r:id="rId159"/>
    <p:sldId id="1043" r:id="rId160"/>
    <p:sldId id="1044" r:id="rId161"/>
    <p:sldId id="1046" r:id="rId162"/>
    <p:sldId id="1045" r:id="rId163"/>
    <p:sldId id="1050" r:id="rId164"/>
    <p:sldId id="1047" r:id="rId165"/>
    <p:sldId id="1048" r:id="rId166"/>
    <p:sldId id="1049" r:id="rId167"/>
    <p:sldId id="1051" r:id="rId168"/>
    <p:sldId id="1052" r:id="rId169"/>
    <p:sldId id="1053" r:id="rId170"/>
    <p:sldId id="1054" r:id="rId171"/>
    <p:sldId id="1055" r:id="rId172"/>
    <p:sldId id="1159" r:id="rId173"/>
    <p:sldId id="874" r:id="rId174"/>
    <p:sldId id="875" r:id="rId175"/>
    <p:sldId id="876" r:id="rId176"/>
    <p:sldId id="1059" r:id="rId177"/>
    <p:sldId id="873" r:id="rId178"/>
    <p:sldId id="1160" r:id="rId179"/>
    <p:sldId id="1161" r:id="rId180"/>
    <p:sldId id="1162" r:id="rId181"/>
    <p:sldId id="867" r:id="rId182"/>
    <p:sldId id="833" r:id="rId183"/>
    <p:sldId id="847" r:id="rId184"/>
    <p:sldId id="1163" r:id="rId185"/>
    <p:sldId id="1164" r:id="rId186"/>
    <p:sldId id="832" r:id="rId187"/>
    <p:sldId id="868" r:id="rId188"/>
    <p:sldId id="835" r:id="rId189"/>
    <p:sldId id="836" r:id="rId190"/>
    <p:sldId id="839" r:id="rId191"/>
    <p:sldId id="837" r:id="rId192"/>
    <p:sldId id="838" r:id="rId193"/>
    <p:sldId id="1165" r:id="rId194"/>
    <p:sldId id="840" r:id="rId195"/>
    <p:sldId id="783" r:id="rId196"/>
    <p:sldId id="1166" r:id="rId197"/>
    <p:sldId id="841" r:id="rId198"/>
    <p:sldId id="842" r:id="rId199"/>
    <p:sldId id="1060" r:id="rId200"/>
    <p:sldId id="852" r:id="rId201"/>
    <p:sldId id="858" r:id="rId202"/>
    <p:sldId id="1167" r:id="rId203"/>
    <p:sldId id="1168" r:id="rId204"/>
    <p:sldId id="1169" r:id="rId205"/>
    <p:sldId id="1170" r:id="rId206"/>
    <p:sldId id="869" r:id="rId207"/>
    <p:sldId id="845" r:id="rId208"/>
    <p:sldId id="846" r:id="rId209"/>
    <p:sldId id="848" r:id="rId210"/>
    <p:sldId id="849" r:id="rId211"/>
    <p:sldId id="851" r:id="rId212"/>
    <p:sldId id="1171" r:id="rId213"/>
    <p:sldId id="1172" r:id="rId214"/>
    <p:sldId id="870" r:id="rId215"/>
    <p:sldId id="856" r:id="rId216"/>
    <p:sldId id="871" r:id="rId217"/>
    <p:sldId id="872" r:id="rId218"/>
    <p:sldId id="1061" r:id="rId219"/>
    <p:sldId id="1114" r:id="rId220"/>
  </p:sldIdLst>
  <p:sldSz cx="9144000" cy="6858000" type="screen4x3"/>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8E8"/>
    <a:srgbClr val="374DF3"/>
    <a:srgbClr val="0F2AF1"/>
    <a:srgbClr val="CF31C7"/>
    <a:srgbClr val="4F81BD"/>
    <a:srgbClr val="FFFFFF"/>
    <a:srgbClr val="000000"/>
    <a:srgbClr val="150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20" autoAdjust="0"/>
    <p:restoredTop sz="89217" autoAdjust="0"/>
  </p:normalViewPr>
  <p:slideViewPr>
    <p:cSldViewPr>
      <p:cViewPr varScale="1">
        <p:scale>
          <a:sx n="108" d="100"/>
          <a:sy n="108" d="100"/>
        </p:scale>
        <p:origin x="1640" y="184"/>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3D2D8328-E0A0-4657-97C9-D6ED9089A960}" type="datetimeFigureOut">
              <a:rPr lang="zh-CN" altLang="en-US" smtClean="0"/>
              <a:pPr/>
              <a:t>2019/7/30</a:t>
            </a:fld>
            <a:endParaRPr lang="zh-CN" altLang="en-US"/>
          </a:p>
        </p:txBody>
      </p:sp>
      <p:sp>
        <p:nvSpPr>
          <p:cNvPr id="4" name="幻灯片图像占位符 3"/>
          <p:cNvSpPr>
            <a:spLocks noGrp="1" noRot="1" noChangeAspect="1"/>
          </p:cNvSpPr>
          <p:nvPr>
            <p:ph type="sldImg" idx="2"/>
          </p:nvPr>
        </p:nvSpPr>
        <p:spPr>
          <a:xfrm>
            <a:off x="896938" y="746125"/>
            <a:ext cx="4967287" cy="37274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22694"/>
            <a:ext cx="5408930" cy="447413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976FAD84-3724-4F82-A080-8A0BCF9A8152}" type="slidenum">
              <a:rPr lang="zh-CN" altLang="en-US" smtClean="0"/>
              <a:pPr/>
              <a:t>‹#›</a:t>
            </a:fld>
            <a:endParaRPr lang="zh-CN" altLang="en-US"/>
          </a:p>
        </p:txBody>
      </p:sp>
    </p:spTree>
    <p:extLst>
      <p:ext uri="{BB962C8B-B14F-4D97-AF65-F5344CB8AC3E}">
        <p14:creationId xmlns:p14="http://schemas.microsoft.com/office/powerpoint/2010/main" val="1485982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a:t>
            </a:fld>
            <a:endParaRPr lang="zh-CN" altLang="en-US"/>
          </a:p>
        </p:txBody>
      </p:sp>
    </p:spTree>
    <p:extLst>
      <p:ext uri="{BB962C8B-B14F-4D97-AF65-F5344CB8AC3E}">
        <p14:creationId xmlns:p14="http://schemas.microsoft.com/office/powerpoint/2010/main" val="1377584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685817" indent="-263776">
              <a:defRPr>
                <a:solidFill>
                  <a:schemeClr val="tx1"/>
                </a:solidFill>
                <a:latin typeface="Arial" pitchFamily="34" charset="0"/>
                <a:ea typeface="宋体" pitchFamily="2" charset="-122"/>
              </a:defRPr>
            </a:lvl2pPr>
            <a:lvl3pPr marL="1055103" indent="-211021">
              <a:defRPr>
                <a:solidFill>
                  <a:schemeClr val="tx1"/>
                </a:solidFill>
                <a:latin typeface="Arial" pitchFamily="34" charset="0"/>
                <a:ea typeface="宋体" pitchFamily="2" charset="-122"/>
              </a:defRPr>
            </a:lvl3pPr>
            <a:lvl4pPr marL="1477145" indent="-211021">
              <a:defRPr>
                <a:solidFill>
                  <a:schemeClr val="tx1"/>
                </a:solidFill>
                <a:latin typeface="Arial" pitchFamily="34" charset="0"/>
                <a:ea typeface="宋体" pitchFamily="2" charset="-122"/>
              </a:defRPr>
            </a:lvl4pPr>
            <a:lvl5pPr marL="1899186" indent="-211021">
              <a:defRPr>
                <a:solidFill>
                  <a:schemeClr val="tx1"/>
                </a:solidFill>
                <a:latin typeface="Arial" pitchFamily="34" charset="0"/>
                <a:ea typeface="宋体" pitchFamily="2" charset="-122"/>
              </a:defRPr>
            </a:lvl5pPr>
            <a:lvl6pPr marL="2321227" indent="-211021" eaLnBrk="0" fontAlgn="base" hangingPunct="0">
              <a:spcBef>
                <a:spcPct val="0"/>
              </a:spcBef>
              <a:spcAft>
                <a:spcPct val="0"/>
              </a:spcAft>
              <a:defRPr>
                <a:solidFill>
                  <a:schemeClr val="tx1"/>
                </a:solidFill>
                <a:latin typeface="Arial" pitchFamily="34" charset="0"/>
                <a:ea typeface="宋体" pitchFamily="2" charset="-122"/>
              </a:defRPr>
            </a:lvl6pPr>
            <a:lvl7pPr marL="2743269" indent="-211021" eaLnBrk="0" fontAlgn="base" hangingPunct="0">
              <a:spcBef>
                <a:spcPct val="0"/>
              </a:spcBef>
              <a:spcAft>
                <a:spcPct val="0"/>
              </a:spcAft>
              <a:defRPr>
                <a:solidFill>
                  <a:schemeClr val="tx1"/>
                </a:solidFill>
                <a:latin typeface="Arial" pitchFamily="34" charset="0"/>
                <a:ea typeface="宋体" pitchFamily="2" charset="-122"/>
              </a:defRPr>
            </a:lvl7pPr>
            <a:lvl8pPr marL="3165310" indent="-211021" eaLnBrk="0" fontAlgn="base" hangingPunct="0">
              <a:spcBef>
                <a:spcPct val="0"/>
              </a:spcBef>
              <a:spcAft>
                <a:spcPct val="0"/>
              </a:spcAft>
              <a:defRPr>
                <a:solidFill>
                  <a:schemeClr val="tx1"/>
                </a:solidFill>
                <a:latin typeface="Arial" pitchFamily="34" charset="0"/>
                <a:ea typeface="宋体" pitchFamily="2" charset="-122"/>
              </a:defRPr>
            </a:lvl8pPr>
            <a:lvl9pPr marL="3587351" indent="-211021" eaLnBrk="0" fontAlgn="base" hangingPunct="0">
              <a:spcBef>
                <a:spcPct val="0"/>
              </a:spcBef>
              <a:spcAft>
                <a:spcPct val="0"/>
              </a:spcAft>
              <a:defRPr>
                <a:solidFill>
                  <a:schemeClr val="tx1"/>
                </a:solidFill>
                <a:latin typeface="Arial" pitchFamily="34" charset="0"/>
                <a:ea typeface="宋体" pitchFamily="2" charset="-122"/>
              </a:defRPr>
            </a:lvl9pPr>
          </a:lstStyle>
          <a:p>
            <a:fld id="{DF6C7B29-1F3A-451F-8D5B-4B3E1EF0201B}" type="slidenum">
              <a:rPr lang="zh-CN" altLang="en-US" smtClean="0">
                <a:latin typeface="Calibri" pitchFamily="34" charset="0"/>
              </a:rPr>
              <a:pPr/>
              <a:t>21</a:t>
            </a:fld>
            <a:endParaRPr lang="zh-CN" altLang="en-US">
              <a:latin typeface="Calibri" pitchFamily="34" charset="0"/>
            </a:endParaRPr>
          </a:p>
        </p:txBody>
      </p:sp>
    </p:spTree>
    <p:extLst>
      <p:ext uri="{BB962C8B-B14F-4D97-AF65-F5344CB8AC3E}">
        <p14:creationId xmlns:p14="http://schemas.microsoft.com/office/powerpoint/2010/main" val="778069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a:t>
            </a:r>
            <a:r>
              <a:rPr kumimoji="1" lang="en-US" altLang="zh-CN" dirty="0" err="1"/>
              <a:t>TransR</a:t>
            </a:r>
            <a:r>
              <a:rPr kumimoji="1" lang="zh-CN" altLang="en-US" dirty="0"/>
              <a:t>的基础上考虑头尾实体的影响</a:t>
            </a:r>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38</a:t>
            </a:fld>
            <a:endParaRPr lang="zh-CN" altLang="en-US"/>
          </a:p>
        </p:txBody>
      </p:sp>
    </p:spTree>
    <p:extLst>
      <p:ext uri="{BB962C8B-B14F-4D97-AF65-F5344CB8AC3E}">
        <p14:creationId xmlns:p14="http://schemas.microsoft.com/office/powerpoint/2010/main" val="1107726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a:t>
            </a:r>
            <a:r>
              <a:rPr kumimoji="1" lang="en-US" altLang="zh-CN" dirty="0"/>
              <a:t>Gaussian</a:t>
            </a:r>
            <a:r>
              <a:rPr kumimoji="1" lang="zh-CN" altLang="en-US" dirty="0"/>
              <a:t> </a:t>
            </a:r>
            <a:r>
              <a:rPr kumimoji="1" lang="en-US" altLang="zh-CN" dirty="0"/>
              <a:t>Embedding</a:t>
            </a:r>
            <a:r>
              <a:rPr kumimoji="1" lang="zh-CN" altLang="en-US" dirty="0"/>
              <a:t>考虑不同实体、关系的不确定性，如国籍不确定性大（涉及更多不同实体）</a:t>
            </a:r>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39</a:t>
            </a:fld>
            <a:endParaRPr lang="zh-CN" altLang="en-US"/>
          </a:p>
        </p:txBody>
      </p:sp>
    </p:spTree>
    <p:extLst>
      <p:ext uri="{BB962C8B-B14F-4D97-AF65-F5344CB8AC3E}">
        <p14:creationId xmlns:p14="http://schemas.microsoft.com/office/powerpoint/2010/main" val="3609577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42</a:t>
            </a:fld>
            <a:endParaRPr lang="zh-CN" altLang="en-US"/>
          </a:p>
        </p:txBody>
      </p:sp>
    </p:spTree>
    <p:extLst>
      <p:ext uri="{BB962C8B-B14F-4D97-AF65-F5344CB8AC3E}">
        <p14:creationId xmlns:p14="http://schemas.microsoft.com/office/powerpoint/2010/main" val="4106477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43</a:t>
            </a:fld>
            <a:endParaRPr lang="zh-CN" altLang="en-US"/>
          </a:p>
        </p:txBody>
      </p:sp>
    </p:spTree>
    <p:extLst>
      <p:ext uri="{BB962C8B-B14F-4D97-AF65-F5344CB8AC3E}">
        <p14:creationId xmlns:p14="http://schemas.microsoft.com/office/powerpoint/2010/main" val="3488475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altLang="zh-CN" dirty="0" err="1"/>
              <a:t>Attributional</a:t>
            </a:r>
            <a:r>
              <a:rPr lang="fr-FR" altLang="zh-CN" dirty="0"/>
              <a:t> Triple Encoder</a:t>
            </a:r>
            <a:r>
              <a:rPr kumimoji="1" lang="zh-CN" altLang="en-US" dirty="0"/>
              <a:t>分类模型</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fr-FR" altLang="zh-CN" dirty="0" err="1"/>
              <a:t>Relational</a:t>
            </a:r>
            <a:r>
              <a:rPr lang="fr-FR" altLang="zh-CN" dirty="0"/>
              <a:t> Triple Encoder</a:t>
            </a:r>
            <a:r>
              <a:rPr lang="zh-CN" altLang="en-US" dirty="0"/>
              <a:t>：</a:t>
            </a:r>
            <a:r>
              <a:rPr lang="en-US" altLang="zh-CN" dirty="0"/>
              <a:t>KRL</a:t>
            </a:r>
            <a:r>
              <a:rPr lang="zh-CN" altLang="en-US" dirty="0"/>
              <a:t>模型</a:t>
            </a:r>
            <a:endParaRPr lang="fr-FR" altLang="zh-CN"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45</a:t>
            </a:fld>
            <a:endParaRPr lang="zh-CN" altLang="en-US"/>
          </a:p>
        </p:txBody>
      </p:sp>
    </p:spTree>
    <p:extLst>
      <p:ext uri="{BB962C8B-B14F-4D97-AF65-F5344CB8AC3E}">
        <p14:creationId xmlns:p14="http://schemas.microsoft.com/office/powerpoint/2010/main" val="3869155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7FEFB3-970D-4063-B51B-A96AF5F38082}" type="slidenum">
              <a:rPr lang="zh-CN" altLang="en-US" smtClean="0"/>
              <a:t>48</a:t>
            </a:fld>
            <a:endParaRPr lang="zh-CN" altLang="en-US"/>
          </a:p>
        </p:txBody>
      </p:sp>
    </p:spTree>
    <p:extLst>
      <p:ext uri="{BB962C8B-B14F-4D97-AF65-F5344CB8AC3E}">
        <p14:creationId xmlns:p14="http://schemas.microsoft.com/office/powerpoint/2010/main" val="1191078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世界是多元而复杂的，可以从各个方面抽取信息，对世界更准确地建模</a:t>
            </a:r>
            <a:endParaRPr lang="en-US" altLang="zh-CN" dirty="0"/>
          </a:p>
          <a:p>
            <a:endParaRPr lang="en-US" altLang="zh-CN" dirty="0"/>
          </a:p>
          <a:p>
            <a:r>
              <a:rPr lang="zh-CN" altLang="en-US" dirty="0"/>
              <a:t>多源信息包括</a:t>
            </a:r>
            <a:r>
              <a:rPr lang="en-US" altLang="zh-CN" dirty="0"/>
              <a:t>KG</a:t>
            </a:r>
            <a:r>
              <a:rPr lang="zh-CN" altLang="en-US" dirty="0"/>
              <a:t>、文本、类别信息、图像等（具体实例）</a:t>
            </a:r>
            <a:endParaRPr lang="en-US" altLang="zh-CN" dirty="0"/>
          </a:p>
          <a:p>
            <a:endParaRPr lang="en-US" altLang="zh-CN" dirty="0"/>
          </a:p>
          <a:p>
            <a:r>
              <a:rPr lang="zh-CN" altLang="en-US" dirty="0"/>
              <a:t>构建知识图谱的跨模态表示，便于在其他多模态任务中引入知识的信息</a:t>
            </a:r>
          </a:p>
        </p:txBody>
      </p:sp>
      <p:sp>
        <p:nvSpPr>
          <p:cNvPr id="4" name="灯片编号占位符 3"/>
          <p:cNvSpPr>
            <a:spLocks noGrp="1"/>
          </p:cNvSpPr>
          <p:nvPr>
            <p:ph type="sldNum" sz="quarter" idx="10"/>
          </p:nvPr>
        </p:nvSpPr>
        <p:spPr/>
        <p:txBody>
          <a:bodyPr/>
          <a:lstStyle/>
          <a:p>
            <a:fld id="{427FEFB3-970D-4063-B51B-A96AF5F38082}" type="slidenum">
              <a:rPr lang="zh-CN" altLang="en-US" smtClean="0"/>
              <a:t>49</a:t>
            </a:fld>
            <a:endParaRPr lang="zh-CN" altLang="en-US"/>
          </a:p>
        </p:txBody>
      </p:sp>
    </p:spTree>
    <p:extLst>
      <p:ext uri="{BB962C8B-B14F-4D97-AF65-F5344CB8AC3E}">
        <p14:creationId xmlns:p14="http://schemas.microsoft.com/office/powerpoint/2010/main" val="1832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三种表示</a:t>
            </a:r>
          </a:p>
        </p:txBody>
      </p:sp>
      <p:sp>
        <p:nvSpPr>
          <p:cNvPr id="4" name="灯片编号占位符 3"/>
          <p:cNvSpPr>
            <a:spLocks noGrp="1"/>
          </p:cNvSpPr>
          <p:nvPr>
            <p:ph type="sldNum" sz="quarter" idx="10"/>
          </p:nvPr>
        </p:nvSpPr>
        <p:spPr/>
        <p:txBody>
          <a:bodyPr/>
          <a:lstStyle/>
          <a:p>
            <a:fld id="{427FEFB3-970D-4063-B51B-A96AF5F38082}" type="slidenum">
              <a:rPr lang="zh-CN" altLang="en-US" smtClean="0"/>
              <a:t>50</a:t>
            </a:fld>
            <a:endParaRPr lang="zh-CN" altLang="en-US"/>
          </a:p>
        </p:txBody>
      </p:sp>
    </p:spTree>
    <p:extLst>
      <p:ext uri="{BB962C8B-B14F-4D97-AF65-F5344CB8AC3E}">
        <p14:creationId xmlns:p14="http://schemas.microsoft.com/office/powerpoint/2010/main" val="3944277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FB15K, a classical dataset</a:t>
            </a:r>
          </a:p>
          <a:p>
            <a:r>
              <a:rPr lang="en-US" altLang="zh-CN" sz="1200" kern="1200" baseline="0" dirty="0">
                <a:solidFill>
                  <a:schemeClr val="tx1"/>
                </a:solidFill>
                <a:effectLst/>
                <a:latin typeface="+mn-lt"/>
                <a:ea typeface="+mn-ea"/>
                <a:cs typeface="+mn-cs"/>
              </a:rPr>
              <a:t>FB20K, specially for zero-shot test.</a:t>
            </a:r>
          </a:p>
        </p:txBody>
      </p:sp>
      <p:sp>
        <p:nvSpPr>
          <p:cNvPr id="4" name="灯片编号占位符 3"/>
          <p:cNvSpPr>
            <a:spLocks noGrp="1"/>
          </p:cNvSpPr>
          <p:nvPr>
            <p:ph type="sldNum" sz="quarter" idx="10"/>
          </p:nvPr>
        </p:nvSpPr>
        <p:spPr/>
        <p:txBody>
          <a:bodyPr/>
          <a:lstStyle/>
          <a:p>
            <a:fld id="{427FEFB3-970D-4063-B51B-A96AF5F38082}" type="slidenum">
              <a:rPr lang="zh-CN" altLang="en-US" smtClean="0"/>
              <a:t>53</a:t>
            </a:fld>
            <a:endParaRPr lang="zh-CN" altLang="en-US"/>
          </a:p>
        </p:txBody>
      </p:sp>
    </p:spTree>
    <p:extLst>
      <p:ext uri="{BB962C8B-B14F-4D97-AF65-F5344CB8AC3E}">
        <p14:creationId xmlns:p14="http://schemas.microsoft.com/office/powerpoint/2010/main" val="3416115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 typical knowledge graph usually represents knowledge with triple facts. </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 example, the knowledge “William Shakespeare writes Romeo and Juliet” is represented in the</a:t>
            </a:r>
            <a:r>
              <a:rPr lang="en-US" altLang="zh-CN" sz="1200" kern="1200" baseline="0" dirty="0">
                <a:solidFill>
                  <a:schemeClr val="tx1"/>
                </a:solidFill>
                <a:effectLst/>
                <a:latin typeface="+mn-lt"/>
                <a:ea typeface="+mn-ea"/>
                <a:cs typeface="+mn-cs"/>
              </a:rPr>
              <a:t> form of triple </a:t>
            </a:r>
            <a:r>
              <a:rPr lang="en-US" altLang="zh-CN" sz="1200" kern="1200" dirty="0">
                <a:solidFill>
                  <a:schemeClr val="tx1"/>
                </a:solidFill>
                <a:effectLst/>
                <a:latin typeface="+mn-lt"/>
                <a:ea typeface="+mn-ea"/>
                <a:cs typeface="+mn-cs"/>
              </a:rPr>
              <a:t>as follows. </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William</a:t>
            </a:r>
            <a:r>
              <a:rPr lang="en-US" altLang="zh-CN" sz="1200" kern="1200" baseline="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Shakespeare is the head entity, Romeo and Juliet is the tail entity, and </a:t>
            </a:r>
            <a:r>
              <a:rPr lang="en-US" altLang="zh-CN" sz="1200" kern="1200" dirty="0" err="1">
                <a:solidFill>
                  <a:schemeClr val="tx1"/>
                </a:solidFill>
                <a:effectLst/>
                <a:latin typeface="+mn-lt"/>
                <a:ea typeface="+mn-ea"/>
                <a:cs typeface="+mn-cs"/>
              </a:rPr>
              <a:t>works_written</a:t>
            </a:r>
            <a:r>
              <a:rPr lang="en-US" altLang="zh-CN" sz="1200" kern="1200" dirty="0">
                <a:solidFill>
                  <a:schemeClr val="tx1"/>
                </a:solidFill>
                <a:effectLst/>
                <a:latin typeface="+mn-lt"/>
                <a:ea typeface="+mn-ea"/>
                <a:cs typeface="+mn-cs"/>
              </a:rPr>
              <a:t> is the relation.</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27FEFB3-970D-4063-B51B-A96AF5F38082}" type="slidenum">
              <a:rPr lang="zh-CN" altLang="en-US" smtClean="0"/>
              <a:t>4</a:t>
            </a:fld>
            <a:endParaRPr lang="zh-CN" altLang="en-US"/>
          </a:p>
        </p:txBody>
      </p:sp>
    </p:spTree>
    <p:extLst>
      <p:ext uri="{BB962C8B-B14F-4D97-AF65-F5344CB8AC3E}">
        <p14:creationId xmlns:p14="http://schemas.microsoft.com/office/powerpoint/2010/main" val="1941885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第一种评测任务：知识补全</a:t>
            </a:r>
            <a:r>
              <a:rPr lang="en-US" altLang="zh-CN" dirty="0"/>
              <a:t>/</a:t>
            </a:r>
            <a:r>
              <a:rPr lang="zh-CN" altLang="en-US" dirty="0"/>
              <a:t>链接预测（举例），对应于</a:t>
            </a:r>
            <a:r>
              <a:rPr lang="en-US" altLang="zh-CN" dirty="0"/>
              <a:t>QA</a:t>
            </a:r>
            <a:r>
              <a:rPr lang="zh-CN" altLang="en-US" dirty="0"/>
              <a:t>中的实际问题</a:t>
            </a:r>
            <a:endParaRPr lang="en-US" altLang="zh-CN" dirty="0"/>
          </a:p>
          <a:p>
            <a:endParaRPr lang="en-US" altLang="zh-CN" dirty="0"/>
          </a:p>
          <a:p>
            <a:r>
              <a:rPr lang="zh-CN" altLang="en-US" dirty="0"/>
              <a:t>两种评测方法</a:t>
            </a:r>
            <a:r>
              <a:rPr lang="zh-CN" altLang="en-US" baseline="0" dirty="0"/>
              <a:t>：</a:t>
            </a:r>
            <a:r>
              <a:rPr lang="en-US" altLang="zh-CN" baseline="0" dirty="0"/>
              <a:t>(1) Mean rank: the average rank of correct answer; (2) Hits@10: it is the percentage of the correct answer ranks in top 10.</a:t>
            </a:r>
          </a:p>
          <a:p>
            <a:r>
              <a:rPr lang="en-US" altLang="zh-CN" baseline="0" dirty="0"/>
              <a:t>Raw and Filter</a:t>
            </a:r>
          </a:p>
          <a:p>
            <a:endParaRPr lang="en-US" altLang="zh-CN" baseline="0" dirty="0"/>
          </a:p>
          <a:p>
            <a:r>
              <a:rPr lang="zh-CN" altLang="en-US" baseline="0" dirty="0"/>
              <a:t>实验结果：</a:t>
            </a:r>
            <a:endParaRPr lang="en-US" altLang="zh-CN" baseline="0" dirty="0"/>
          </a:p>
          <a:p>
            <a:r>
              <a:rPr lang="en-US" altLang="zh-CN" baseline="0" dirty="0"/>
              <a:t>1</a:t>
            </a:r>
            <a:r>
              <a:rPr lang="zh-CN" altLang="en-US" baseline="0" dirty="0"/>
              <a:t>、融合了实体信息的模型结果，能得到了最佳的结果</a:t>
            </a:r>
            <a:endParaRPr lang="en-US" altLang="zh-CN" baseline="0" dirty="0"/>
          </a:p>
          <a:p>
            <a:r>
              <a:rPr lang="en-US" altLang="zh-CN" baseline="0" dirty="0"/>
              <a:t>2</a:t>
            </a:r>
            <a:r>
              <a:rPr lang="zh-CN" altLang="en-US" baseline="0" dirty="0"/>
              <a:t>、</a:t>
            </a:r>
            <a:r>
              <a:rPr lang="en-US" altLang="zh-CN" baseline="0" dirty="0"/>
              <a:t>CNN</a:t>
            </a:r>
            <a:r>
              <a:rPr lang="zh-CN" altLang="en-US" baseline="0" dirty="0"/>
              <a:t>更好地对描述建模</a:t>
            </a:r>
            <a:endParaRPr lang="en-US" altLang="zh-CN" dirty="0"/>
          </a:p>
        </p:txBody>
      </p:sp>
      <p:sp>
        <p:nvSpPr>
          <p:cNvPr id="4" name="灯片编号占位符 3"/>
          <p:cNvSpPr>
            <a:spLocks noGrp="1"/>
          </p:cNvSpPr>
          <p:nvPr>
            <p:ph type="sldNum" sz="quarter" idx="10"/>
          </p:nvPr>
        </p:nvSpPr>
        <p:spPr/>
        <p:txBody>
          <a:bodyPr/>
          <a:lstStyle/>
          <a:p>
            <a:fld id="{427FEFB3-970D-4063-B51B-A96AF5F38082}" type="slidenum">
              <a:rPr lang="zh-CN" altLang="en-US" smtClean="0"/>
              <a:t>54</a:t>
            </a:fld>
            <a:endParaRPr lang="zh-CN" altLang="en-US"/>
          </a:p>
        </p:txBody>
      </p:sp>
    </p:spTree>
    <p:extLst>
      <p:ext uri="{BB962C8B-B14F-4D97-AF65-F5344CB8AC3E}">
        <p14:creationId xmlns:p14="http://schemas.microsoft.com/office/powerpoint/2010/main" val="3658511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zero-shot scenario.</a:t>
            </a:r>
          </a:p>
          <a:p>
            <a:endParaRPr lang="en-US" altLang="zh-CN" baseline="0" dirty="0"/>
          </a:p>
          <a:p>
            <a:r>
              <a:rPr lang="zh-CN" altLang="en-US" baseline="0" dirty="0"/>
              <a:t>传统的基于</a:t>
            </a:r>
            <a:r>
              <a:rPr lang="en-US" altLang="zh-CN" baseline="0" dirty="0"/>
              <a:t>KG</a:t>
            </a:r>
            <a:r>
              <a:rPr lang="zh-CN" altLang="en-US" baseline="0" dirty="0"/>
              <a:t>结构的</a:t>
            </a:r>
            <a:r>
              <a:rPr lang="en-US" altLang="zh-CN" baseline="0" dirty="0"/>
              <a:t>KRL</a:t>
            </a:r>
            <a:r>
              <a:rPr lang="zh-CN" altLang="en-US" baseline="0" dirty="0"/>
              <a:t>，无法表示新实体，然而我们的方法可以根据新实体的文本信息，自动学习实体的知识表示</a:t>
            </a:r>
            <a:endParaRPr lang="en-US" altLang="zh-CN" baseline="0" dirty="0"/>
          </a:p>
          <a:p>
            <a:r>
              <a:rPr lang="en-US" altLang="zh-CN" dirty="0"/>
              <a:t>Here, d-e, d means</a:t>
            </a:r>
            <a:r>
              <a:rPr lang="en-US" altLang="zh-CN" baseline="0" dirty="0"/>
              <a:t> the head is a new entity, and e means the tail is in training set</a:t>
            </a:r>
          </a:p>
          <a:p>
            <a:r>
              <a:rPr lang="en-US" altLang="zh-CN" baseline="0" dirty="0"/>
              <a:t>Partial-CBOW means if an entity appears in training set, we use the SBR, and CBOW means for all entities we use DBR.</a:t>
            </a:r>
          </a:p>
          <a:p>
            <a:endParaRPr lang="en-US" altLang="zh-CN" baseline="0" dirty="0"/>
          </a:p>
          <a:p>
            <a:r>
              <a:rPr lang="zh-CN" altLang="en-US" baseline="0" dirty="0"/>
              <a:t>实验结果：</a:t>
            </a:r>
            <a:endParaRPr lang="en-US" altLang="zh-CN" baseline="0" dirty="0"/>
          </a:p>
          <a:p>
            <a:r>
              <a:rPr lang="en-US" altLang="zh-CN" baseline="0" dirty="0"/>
              <a:t>1</a:t>
            </a:r>
            <a:r>
              <a:rPr lang="zh-CN" altLang="en-US" baseline="0" dirty="0"/>
              <a:t>、</a:t>
            </a:r>
            <a:r>
              <a:rPr lang="en-US" altLang="zh-CN" baseline="0" dirty="0"/>
              <a:t>CNN</a:t>
            </a:r>
            <a:r>
              <a:rPr lang="zh-CN" altLang="en-US" baseline="0" dirty="0"/>
              <a:t>比</a:t>
            </a:r>
            <a:r>
              <a:rPr lang="en-US" altLang="zh-CN" baseline="0" dirty="0"/>
              <a:t>CBOW</a:t>
            </a:r>
            <a:r>
              <a:rPr lang="zh-CN" altLang="en-US" baseline="0" dirty="0"/>
              <a:t>好，</a:t>
            </a:r>
            <a:r>
              <a:rPr lang="en-US" altLang="zh-CN" baseline="0" dirty="0"/>
              <a:t>KRL</a:t>
            </a:r>
            <a:r>
              <a:rPr lang="zh-CN" altLang="en-US" baseline="0" dirty="0"/>
              <a:t>都用基于描述的会更好</a:t>
            </a:r>
            <a:endParaRPr lang="en-US" altLang="zh-CN" baseline="0" dirty="0"/>
          </a:p>
          <a:p>
            <a:r>
              <a:rPr lang="en-US" altLang="zh-CN" baseline="0" dirty="0"/>
              <a:t>2</a:t>
            </a:r>
            <a:r>
              <a:rPr lang="zh-CN" altLang="en-US" baseline="0" dirty="0"/>
              <a:t>、</a:t>
            </a:r>
            <a:r>
              <a:rPr lang="en-US" altLang="zh-CN" baseline="0" dirty="0"/>
              <a:t>DKRL</a:t>
            </a:r>
            <a:r>
              <a:rPr lang="zh-CN" altLang="en-US" baseline="0" dirty="0"/>
              <a:t>能够处理新实体，结果与实体在训练集中的效果接近</a:t>
            </a:r>
            <a:endParaRPr lang="en-US" altLang="zh-CN" dirty="0"/>
          </a:p>
        </p:txBody>
      </p:sp>
      <p:sp>
        <p:nvSpPr>
          <p:cNvPr id="4" name="灯片编号占位符 3"/>
          <p:cNvSpPr>
            <a:spLocks noGrp="1"/>
          </p:cNvSpPr>
          <p:nvPr>
            <p:ph type="sldNum" sz="quarter" idx="10"/>
          </p:nvPr>
        </p:nvSpPr>
        <p:spPr/>
        <p:txBody>
          <a:bodyPr/>
          <a:lstStyle/>
          <a:p>
            <a:fld id="{427FEFB3-970D-4063-B51B-A96AF5F38082}" type="slidenum">
              <a:rPr lang="zh-CN" altLang="en-US" smtClean="0"/>
              <a:t>55</a:t>
            </a:fld>
            <a:endParaRPr lang="zh-CN" altLang="en-US"/>
          </a:p>
        </p:txBody>
      </p:sp>
    </p:spTree>
    <p:extLst>
      <p:ext uri="{BB962C8B-B14F-4D97-AF65-F5344CB8AC3E}">
        <p14:creationId xmlns:p14="http://schemas.microsoft.com/office/powerpoint/2010/main" val="2651750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第二个任务：实体分类</a:t>
            </a:r>
            <a:endParaRPr lang="en-US" altLang="zh-CN" baseline="0" dirty="0"/>
          </a:p>
          <a:p>
            <a:r>
              <a:rPr lang="zh-CN" altLang="en-US" baseline="0" dirty="0"/>
              <a:t>每个实体有多个类别，使用</a:t>
            </a:r>
            <a:r>
              <a:rPr lang="en-US" altLang="zh-CN" baseline="0" dirty="0"/>
              <a:t>MAP</a:t>
            </a:r>
            <a:r>
              <a:rPr lang="zh-CN" altLang="en-US" baseline="0" dirty="0"/>
              <a:t>作为评价指标</a:t>
            </a:r>
            <a:endParaRPr lang="en-US" altLang="zh-CN" baseline="0" dirty="0"/>
          </a:p>
          <a:p>
            <a:endParaRPr lang="en-US" altLang="zh-CN" baseline="0" dirty="0"/>
          </a:p>
          <a:p>
            <a:r>
              <a:rPr lang="zh-CN" altLang="en-US" baseline="0" dirty="0"/>
              <a:t>实验结果：</a:t>
            </a:r>
            <a:endParaRPr lang="en-US" altLang="zh-CN" baseline="0" dirty="0"/>
          </a:p>
          <a:p>
            <a:r>
              <a:rPr lang="en-US" altLang="zh-CN" baseline="0" dirty="0"/>
              <a:t>1</a:t>
            </a:r>
            <a:r>
              <a:rPr lang="zh-CN" altLang="en-US" baseline="0" dirty="0"/>
              <a:t>、</a:t>
            </a:r>
            <a:r>
              <a:rPr lang="en-US" altLang="zh-CN" baseline="0" dirty="0"/>
              <a:t>BOW</a:t>
            </a:r>
            <a:r>
              <a:rPr lang="zh-CN" altLang="en-US" baseline="0" dirty="0"/>
              <a:t>是纯使用文本特征</a:t>
            </a:r>
            <a:r>
              <a:rPr lang="en-US" altLang="zh-CN" baseline="0" dirty="0"/>
              <a:t>+LR</a:t>
            </a:r>
            <a:r>
              <a:rPr lang="zh-CN" altLang="en-US" baseline="0" dirty="0"/>
              <a:t>的结果</a:t>
            </a:r>
            <a:endParaRPr lang="en-US" altLang="zh-CN" baseline="0" dirty="0"/>
          </a:p>
          <a:p>
            <a:r>
              <a:rPr lang="en-US" altLang="zh-CN" baseline="0" dirty="0"/>
              <a:t>2</a:t>
            </a:r>
            <a:r>
              <a:rPr lang="zh-CN" altLang="en-US" baseline="0" dirty="0"/>
              <a:t>、</a:t>
            </a:r>
            <a:r>
              <a:rPr lang="en-US" altLang="zh-CN" baseline="0" dirty="0"/>
              <a:t>CNN</a:t>
            </a:r>
            <a:r>
              <a:rPr lang="zh-CN" altLang="en-US" baseline="0" dirty="0"/>
              <a:t>取得最好结果，因为它既使用了</a:t>
            </a:r>
            <a:r>
              <a:rPr lang="en-US" altLang="zh-CN" baseline="0" dirty="0"/>
              <a:t>KG</a:t>
            </a:r>
            <a:r>
              <a:rPr lang="zh-CN" altLang="en-US" baseline="0" dirty="0"/>
              <a:t>的信息，也使用了文本的信息</a:t>
            </a:r>
            <a:endParaRPr lang="en-US" altLang="zh-CN" baseline="0" dirty="0"/>
          </a:p>
        </p:txBody>
      </p:sp>
      <p:sp>
        <p:nvSpPr>
          <p:cNvPr id="4" name="灯片编号占位符 3"/>
          <p:cNvSpPr>
            <a:spLocks noGrp="1"/>
          </p:cNvSpPr>
          <p:nvPr>
            <p:ph type="sldNum" sz="quarter" idx="10"/>
          </p:nvPr>
        </p:nvSpPr>
        <p:spPr/>
        <p:txBody>
          <a:bodyPr/>
          <a:lstStyle/>
          <a:p>
            <a:fld id="{427FEFB3-970D-4063-B51B-A96AF5F38082}" type="slidenum">
              <a:rPr lang="zh-CN" altLang="en-US" smtClean="0"/>
              <a:t>56</a:t>
            </a:fld>
            <a:endParaRPr lang="zh-CN" altLang="en-US"/>
          </a:p>
        </p:txBody>
      </p:sp>
    </p:spTree>
    <p:extLst>
      <p:ext uri="{BB962C8B-B14F-4D97-AF65-F5344CB8AC3E}">
        <p14:creationId xmlns:p14="http://schemas.microsoft.com/office/powerpoint/2010/main" val="2936081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三种表示</a:t>
            </a:r>
          </a:p>
        </p:txBody>
      </p:sp>
      <p:sp>
        <p:nvSpPr>
          <p:cNvPr id="4" name="灯片编号占位符 3"/>
          <p:cNvSpPr>
            <a:spLocks noGrp="1"/>
          </p:cNvSpPr>
          <p:nvPr>
            <p:ph type="sldNum" sz="quarter" idx="10"/>
          </p:nvPr>
        </p:nvSpPr>
        <p:spPr/>
        <p:txBody>
          <a:bodyPr/>
          <a:lstStyle/>
          <a:p>
            <a:fld id="{427FEFB3-970D-4063-B51B-A96AF5F38082}" type="slidenum">
              <a:rPr lang="zh-CN" altLang="en-US" smtClean="0"/>
              <a:t>66</a:t>
            </a:fld>
            <a:endParaRPr lang="zh-CN" altLang="en-US"/>
          </a:p>
        </p:txBody>
      </p:sp>
    </p:spTree>
    <p:extLst>
      <p:ext uri="{BB962C8B-B14F-4D97-AF65-F5344CB8AC3E}">
        <p14:creationId xmlns:p14="http://schemas.microsoft.com/office/powerpoint/2010/main" val="2628116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baseline="0" dirty="0">
                <a:solidFill>
                  <a:schemeClr val="tx1"/>
                </a:solidFill>
                <a:effectLst/>
                <a:latin typeface="+mn-lt"/>
                <a:ea typeface="+mn-ea"/>
                <a:cs typeface="+mn-cs"/>
              </a:rPr>
              <a:t>FB15K, a classical dataset</a:t>
            </a:r>
          </a:p>
          <a:p>
            <a:r>
              <a:rPr lang="en-US" altLang="zh-CN" sz="1200" kern="1200" baseline="0" dirty="0">
                <a:solidFill>
                  <a:schemeClr val="tx1"/>
                </a:solidFill>
                <a:effectLst/>
                <a:latin typeface="+mn-lt"/>
                <a:ea typeface="+mn-ea"/>
                <a:cs typeface="+mn-cs"/>
              </a:rPr>
              <a:t>FB20K, specially for zero-shot test.</a:t>
            </a:r>
          </a:p>
        </p:txBody>
      </p:sp>
      <p:sp>
        <p:nvSpPr>
          <p:cNvPr id="4" name="灯片编号占位符 3"/>
          <p:cNvSpPr>
            <a:spLocks noGrp="1"/>
          </p:cNvSpPr>
          <p:nvPr>
            <p:ph type="sldNum" sz="quarter" idx="10"/>
          </p:nvPr>
        </p:nvSpPr>
        <p:spPr/>
        <p:txBody>
          <a:bodyPr/>
          <a:lstStyle/>
          <a:p>
            <a:fld id="{427FEFB3-970D-4063-B51B-A96AF5F38082}" type="slidenum">
              <a:rPr lang="zh-CN" altLang="en-US" smtClean="0"/>
              <a:t>71</a:t>
            </a:fld>
            <a:endParaRPr lang="zh-CN" altLang="en-US"/>
          </a:p>
        </p:txBody>
      </p:sp>
    </p:spTree>
    <p:extLst>
      <p:ext uri="{BB962C8B-B14F-4D97-AF65-F5344CB8AC3E}">
        <p14:creationId xmlns:p14="http://schemas.microsoft.com/office/powerpoint/2010/main" val="966737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三种表示</a:t>
            </a:r>
          </a:p>
        </p:txBody>
      </p:sp>
      <p:sp>
        <p:nvSpPr>
          <p:cNvPr id="4" name="灯片编号占位符 3"/>
          <p:cNvSpPr>
            <a:spLocks noGrp="1"/>
          </p:cNvSpPr>
          <p:nvPr>
            <p:ph type="sldNum" sz="quarter" idx="10"/>
          </p:nvPr>
        </p:nvSpPr>
        <p:spPr/>
        <p:txBody>
          <a:bodyPr/>
          <a:lstStyle/>
          <a:p>
            <a:fld id="{427FEFB3-970D-4063-B51B-A96AF5F38082}" type="slidenum">
              <a:rPr lang="zh-CN" altLang="en-US" smtClean="0"/>
              <a:t>74</a:t>
            </a:fld>
            <a:endParaRPr lang="zh-CN" altLang="en-US"/>
          </a:p>
        </p:txBody>
      </p:sp>
    </p:spTree>
    <p:extLst>
      <p:ext uri="{BB962C8B-B14F-4D97-AF65-F5344CB8AC3E}">
        <p14:creationId xmlns:p14="http://schemas.microsoft.com/office/powerpoint/2010/main" val="79174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Image Representation</a:t>
            </a:r>
            <a:r>
              <a:rPr kumimoji="1" lang="en-US" altLang="zh-CN" baseline="0" dirty="0"/>
              <a:t> Module: Pre-trained </a:t>
            </a:r>
            <a:r>
              <a:rPr kumimoji="1" lang="en-US" altLang="zh-CN" baseline="0" dirty="0" err="1"/>
              <a:t>AlexNet</a:t>
            </a:r>
            <a:endParaRPr kumimoji="1" lang="en-US" altLang="zh-CN" baseline="0"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77</a:t>
            </a:fld>
            <a:endParaRPr lang="zh-CN" altLang="en-US"/>
          </a:p>
        </p:txBody>
      </p:sp>
    </p:spTree>
    <p:extLst>
      <p:ext uri="{BB962C8B-B14F-4D97-AF65-F5344CB8AC3E}">
        <p14:creationId xmlns:p14="http://schemas.microsoft.com/office/powerpoint/2010/main" val="3533700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TransE</a:t>
            </a:r>
            <a:r>
              <a:rPr kumimoji="1" lang="zh-CN" altLang="en-US" dirty="0"/>
              <a:t>：不同大学向量相似无法区分</a:t>
            </a:r>
            <a:endParaRPr kumimoji="1" lang="en-US" altLang="zh-CN" dirty="0"/>
          </a:p>
          <a:p>
            <a:r>
              <a:rPr kumimoji="1" lang="en-US" altLang="zh-CN" dirty="0" err="1"/>
              <a:t>PTransE</a:t>
            </a:r>
            <a:r>
              <a:rPr kumimoji="1" lang="zh-CN" altLang="en-US" dirty="0"/>
              <a:t>：通过</a:t>
            </a:r>
            <a:r>
              <a:rPr kumimoji="1" lang="en-US" altLang="zh-CN" dirty="0"/>
              <a:t>path</a:t>
            </a:r>
            <a:r>
              <a:rPr kumimoji="1" lang="zh-CN" altLang="en-US" dirty="0"/>
              <a:t>可以区分</a:t>
            </a:r>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91</a:t>
            </a:fld>
            <a:endParaRPr lang="zh-CN" altLang="en-US"/>
          </a:p>
        </p:txBody>
      </p:sp>
    </p:spTree>
    <p:extLst>
      <p:ext uri="{BB962C8B-B14F-4D97-AF65-F5344CB8AC3E}">
        <p14:creationId xmlns:p14="http://schemas.microsoft.com/office/powerpoint/2010/main" val="2333534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93</a:t>
            </a:fld>
            <a:endParaRPr lang="zh-CN" altLang="en-US"/>
          </a:p>
        </p:txBody>
      </p:sp>
    </p:spTree>
    <p:extLst>
      <p:ext uri="{BB962C8B-B14F-4D97-AF65-F5344CB8AC3E}">
        <p14:creationId xmlns:p14="http://schemas.microsoft.com/office/powerpoint/2010/main" val="1519133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低置信度的三元组在学习中会相应收到打压，最终使得带有噪声的知识图谱中的知识表示向量能够学得更好，同时减少噪声和错误带来的影响。</a:t>
            </a:r>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96</a:t>
            </a:fld>
            <a:endParaRPr lang="zh-CN" altLang="en-US"/>
          </a:p>
        </p:txBody>
      </p:sp>
    </p:spTree>
    <p:extLst>
      <p:ext uri="{BB962C8B-B14F-4D97-AF65-F5344CB8AC3E}">
        <p14:creationId xmlns:p14="http://schemas.microsoft.com/office/powerpoint/2010/main" val="1846884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are some widely-used large-scale knowledge graphs, including Freebase (now it has been combined into </a:t>
            </a:r>
            <a:r>
              <a:rPr lang="en-US" altLang="zh-CN" baseline="0" dirty="0" err="1"/>
              <a:t>Wikidata</a:t>
            </a:r>
            <a:r>
              <a:rPr lang="en-US" altLang="zh-CN" baseline="0" dirty="0"/>
              <a:t>), </a:t>
            </a:r>
            <a:r>
              <a:rPr lang="en-US" altLang="zh-CN" baseline="0" dirty="0" err="1"/>
              <a:t>Dbpedia</a:t>
            </a:r>
            <a:r>
              <a:rPr lang="en-US" altLang="zh-CN" baseline="0" dirty="0"/>
              <a:t> (which is mainly extracted from Wikipedia), YAGO. Even </a:t>
            </a:r>
            <a:r>
              <a:rPr lang="en-US" altLang="zh-CN" baseline="0" dirty="0" err="1"/>
              <a:t>WordNet</a:t>
            </a:r>
            <a:r>
              <a:rPr lang="en-US" altLang="zh-CN" baseline="0" dirty="0"/>
              <a:t> could be considered as a knowledge graph.</a:t>
            </a:r>
            <a:endParaRPr lang="zh-CN" altLang="en-US" dirty="0"/>
          </a:p>
        </p:txBody>
      </p:sp>
      <p:sp>
        <p:nvSpPr>
          <p:cNvPr id="4" name="灯片编号占位符 3"/>
          <p:cNvSpPr>
            <a:spLocks noGrp="1"/>
          </p:cNvSpPr>
          <p:nvPr>
            <p:ph type="sldNum" sz="quarter" idx="10"/>
          </p:nvPr>
        </p:nvSpPr>
        <p:spPr/>
        <p:txBody>
          <a:bodyPr/>
          <a:lstStyle/>
          <a:p>
            <a:fld id="{427FEFB3-970D-4063-B51B-A96AF5F38082}" type="slidenum">
              <a:rPr lang="zh-CN" altLang="en-US" smtClean="0"/>
              <a:t>6</a:t>
            </a:fld>
            <a:endParaRPr lang="zh-CN" altLang="en-US"/>
          </a:p>
        </p:txBody>
      </p:sp>
    </p:spTree>
    <p:extLst>
      <p:ext uri="{BB962C8B-B14F-4D97-AF65-F5344CB8AC3E}">
        <p14:creationId xmlns:p14="http://schemas.microsoft.com/office/powerpoint/2010/main" val="1761942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根据一个三元组本身进行判断，三元组根据</a:t>
            </a:r>
            <a:r>
              <a:rPr kumimoji="1" lang="en-US" altLang="zh-CN" dirty="0"/>
              <a:t>|</a:t>
            </a:r>
            <a:r>
              <a:rPr kumimoji="1" lang="en-US" altLang="zh-CN" dirty="0" err="1"/>
              <a:t>h+r-t</a:t>
            </a:r>
            <a:r>
              <a:rPr kumimoji="1" lang="en-US" altLang="zh-CN" dirty="0"/>
              <a:t>|</a:t>
            </a:r>
            <a:r>
              <a:rPr kumimoji="1" lang="zh-CN" altLang="en-US" dirty="0"/>
              <a:t>距离进行判断</a:t>
            </a:r>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97</a:t>
            </a:fld>
            <a:endParaRPr lang="zh-CN" altLang="en-US"/>
          </a:p>
        </p:txBody>
      </p:sp>
    </p:spTree>
    <p:extLst>
      <p:ext uri="{BB962C8B-B14F-4D97-AF65-F5344CB8AC3E}">
        <p14:creationId xmlns:p14="http://schemas.microsoft.com/office/powerpoint/2010/main" val="3272326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根据全局信息（</a:t>
            </a:r>
            <a:r>
              <a:rPr kumimoji="1" lang="en-US" altLang="zh-CN" dirty="0"/>
              <a:t>relational path)</a:t>
            </a:r>
            <a:r>
              <a:rPr kumimoji="1" lang="zh-CN" altLang="en-US" dirty="0"/>
              <a:t>进行判断</a:t>
            </a:r>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98</a:t>
            </a:fld>
            <a:endParaRPr lang="zh-CN" altLang="en-US"/>
          </a:p>
        </p:txBody>
      </p:sp>
    </p:spTree>
    <p:extLst>
      <p:ext uri="{BB962C8B-B14F-4D97-AF65-F5344CB8AC3E}">
        <p14:creationId xmlns:p14="http://schemas.microsoft.com/office/powerpoint/2010/main" val="325772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i-FI" altLang="zh-CN" sz="1200" kern="1200" dirty="0" err="1">
                <a:solidFill>
                  <a:schemeClr val="tx1"/>
                </a:solidFill>
                <a:effectLst/>
                <a:latin typeface="+mn-lt"/>
                <a:ea typeface="+mn-ea"/>
                <a:cs typeface="+mn-cs"/>
              </a:rPr>
              <a:t>Datasets</a:t>
            </a:r>
            <a:r>
              <a:rPr lang="fi-FI" altLang="zh-CN" sz="1200" kern="1200" dirty="0">
                <a:solidFill>
                  <a:schemeClr val="tx1"/>
                </a:solidFill>
                <a:effectLst/>
                <a:latin typeface="+mn-lt"/>
                <a:ea typeface="+mn-ea"/>
                <a:cs typeface="+mn-cs"/>
              </a:rPr>
              <a:t> FB15K-N1 FB15K-N2 FB15K-N3</a:t>
            </a:r>
          </a:p>
          <a:p>
            <a:r>
              <a:rPr lang="fi-FI" altLang="zh-CN" sz="1200" kern="1200" dirty="0">
                <a:solidFill>
                  <a:schemeClr val="tx1"/>
                </a:solidFill>
                <a:effectLst/>
                <a:latin typeface="+mn-lt"/>
                <a:ea typeface="+mn-ea"/>
                <a:cs typeface="+mn-cs"/>
              </a:rPr>
              <a:t>#</a:t>
            </a:r>
            <a:r>
              <a:rPr lang="fi-FI" altLang="zh-CN" sz="1200" kern="1200" dirty="0" err="1">
                <a:solidFill>
                  <a:schemeClr val="tx1"/>
                </a:solidFill>
                <a:effectLst/>
                <a:latin typeface="+mn-lt"/>
                <a:ea typeface="+mn-ea"/>
                <a:cs typeface="+mn-cs"/>
              </a:rPr>
              <a:t>Neg</a:t>
            </a:r>
            <a:r>
              <a:rPr lang="fi-FI" altLang="zh-CN" sz="1200" kern="1200" dirty="0">
                <a:solidFill>
                  <a:schemeClr val="tx1"/>
                </a:solidFill>
                <a:effectLst/>
                <a:latin typeface="+mn-lt"/>
                <a:ea typeface="+mn-ea"/>
                <a:cs typeface="+mn-cs"/>
              </a:rPr>
              <a:t> </a:t>
            </a:r>
            <a:r>
              <a:rPr lang="fi-FI" altLang="zh-CN" sz="1200" kern="1200" dirty="0" err="1">
                <a:solidFill>
                  <a:schemeClr val="tx1"/>
                </a:solidFill>
                <a:effectLst/>
                <a:latin typeface="+mn-lt"/>
                <a:ea typeface="+mn-ea"/>
                <a:cs typeface="+mn-cs"/>
              </a:rPr>
              <a:t>triple</a:t>
            </a:r>
            <a:r>
              <a:rPr lang="fi-FI" altLang="zh-CN" sz="1200" kern="1200" dirty="0">
                <a:solidFill>
                  <a:schemeClr val="tx1"/>
                </a:solidFill>
                <a:effectLst/>
                <a:latin typeface="+mn-lt"/>
                <a:ea typeface="+mn-ea"/>
                <a:cs typeface="+mn-cs"/>
              </a:rPr>
              <a:t> 46,408 93,782 187,925</a:t>
            </a:r>
          </a:p>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99</a:t>
            </a:fld>
            <a:endParaRPr lang="zh-CN" altLang="en-US"/>
          </a:p>
        </p:txBody>
      </p:sp>
    </p:spTree>
    <p:extLst>
      <p:ext uri="{BB962C8B-B14F-4D97-AF65-F5344CB8AC3E}">
        <p14:creationId xmlns:p14="http://schemas.microsoft.com/office/powerpoint/2010/main" val="43325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128</a:t>
            </a:fld>
            <a:endParaRPr lang="zh-CN" altLang="en-US"/>
          </a:p>
        </p:txBody>
      </p:sp>
    </p:spTree>
    <p:extLst>
      <p:ext uri="{BB962C8B-B14F-4D97-AF65-F5344CB8AC3E}">
        <p14:creationId xmlns:p14="http://schemas.microsoft.com/office/powerpoint/2010/main" val="1190054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130</a:t>
            </a:fld>
            <a:endParaRPr lang="zh-CN" altLang="en-US"/>
          </a:p>
        </p:txBody>
      </p:sp>
    </p:spTree>
    <p:extLst>
      <p:ext uri="{BB962C8B-B14F-4D97-AF65-F5344CB8AC3E}">
        <p14:creationId xmlns:p14="http://schemas.microsoft.com/office/powerpoint/2010/main" val="941005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131</a:t>
            </a:fld>
            <a:endParaRPr lang="zh-CN" altLang="en-US"/>
          </a:p>
        </p:txBody>
      </p:sp>
    </p:spTree>
    <p:extLst>
      <p:ext uri="{BB962C8B-B14F-4D97-AF65-F5344CB8AC3E}">
        <p14:creationId xmlns:p14="http://schemas.microsoft.com/office/powerpoint/2010/main" val="536101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136</a:t>
            </a:fld>
            <a:endParaRPr lang="zh-CN" altLang="en-US"/>
          </a:p>
        </p:txBody>
      </p:sp>
    </p:spTree>
    <p:extLst>
      <p:ext uri="{BB962C8B-B14F-4D97-AF65-F5344CB8AC3E}">
        <p14:creationId xmlns:p14="http://schemas.microsoft.com/office/powerpoint/2010/main" val="2956900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139</a:t>
            </a:fld>
            <a:endParaRPr lang="zh-CN" altLang="en-US"/>
          </a:p>
        </p:txBody>
      </p:sp>
    </p:spTree>
    <p:extLst>
      <p:ext uri="{BB962C8B-B14F-4D97-AF65-F5344CB8AC3E}">
        <p14:creationId xmlns:p14="http://schemas.microsoft.com/office/powerpoint/2010/main" val="205374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146</a:t>
            </a:fld>
            <a:endParaRPr lang="zh-CN" altLang="en-US"/>
          </a:p>
        </p:txBody>
      </p:sp>
    </p:spTree>
    <p:extLst>
      <p:ext uri="{BB962C8B-B14F-4D97-AF65-F5344CB8AC3E}">
        <p14:creationId xmlns:p14="http://schemas.microsoft.com/office/powerpoint/2010/main" val="1854077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161</a:t>
            </a:fld>
            <a:endParaRPr lang="zh-CN" altLang="en-US"/>
          </a:p>
        </p:txBody>
      </p:sp>
    </p:spTree>
    <p:extLst>
      <p:ext uri="{BB962C8B-B14F-4D97-AF65-F5344CB8AC3E}">
        <p14:creationId xmlns:p14="http://schemas.microsoft.com/office/powerpoint/2010/main" val="3373608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7</a:t>
            </a:fld>
            <a:endParaRPr lang="zh-CN" altLang="en-US"/>
          </a:p>
        </p:txBody>
      </p:sp>
    </p:spTree>
    <p:extLst>
      <p:ext uri="{BB962C8B-B14F-4D97-AF65-F5344CB8AC3E}">
        <p14:creationId xmlns:p14="http://schemas.microsoft.com/office/powerpoint/2010/main" val="2090289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76FAD84-3724-4F82-A080-8A0BCF9A8152}" type="slidenum">
              <a:rPr lang="zh-CN" altLang="en-US" smtClean="0"/>
              <a:pPr/>
              <a:t>168</a:t>
            </a:fld>
            <a:endParaRPr lang="zh-CN" altLang="en-US"/>
          </a:p>
        </p:txBody>
      </p:sp>
    </p:spTree>
    <p:extLst>
      <p:ext uri="{BB962C8B-B14F-4D97-AF65-F5344CB8AC3E}">
        <p14:creationId xmlns:p14="http://schemas.microsoft.com/office/powerpoint/2010/main" val="564033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173</a:t>
            </a:fld>
            <a:endParaRPr lang="zh-CN" altLang="en-US"/>
          </a:p>
        </p:txBody>
      </p:sp>
    </p:spTree>
    <p:extLst>
      <p:ext uri="{BB962C8B-B14F-4D97-AF65-F5344CB8AC3E}">
        <p14:creationId xmlns:p14="http://schemas.microsoft.com/office/powerpoint/2010/main" val="2635983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180</a:t>
            </a:fld>
            <a:endParaRPr lang="zh-CN" altLang="en-US"/>
          </a:p>
        </p:txBody>
      </p:sp>
    </p:spTree>
    <p:extLst>
      <p:ext uri="{BB962C8B-B14F-4D97-AF65-F5344CB8AC3E}">
        <p14:creationId xmlns:p14="http://schemas.microsoft.com/office/powerpoint/2010/main" val="11894366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181</a:t>
            </a:fld>
            <a:endParaRPr lang="zh-CN" altLang="en-US"/>
          </a:p>
        </p:txBody>
      </p:sp>
    </p:spTree>
    <p:extLst>
      <p:ext uri="{BB962C8B-B14F-4D97-AF65-F5344CB8AC3E}">
        <p14:creationId xmlns:p14="http://schemas.microsoft.com/office/powerpoint/2010/main" val="2313774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184</a:t>
            </a:fld>
            <a:endParaRPr lang="zh-CN" altLang="en-US"/>
          </a:p>
        </p:txBody>
      </p:sp>
    </p:spTree>
    <p:extLst>
      <p:ext uri="{BB962C8B-B14F-4D97-AF65-F5344CB8AC3E}">
        <p14:creationId xmlns:p14="http://schemas.microsoft.com/office/powerpoint/2010/main" val="2554140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6FAD84-3724-4F82-A080-8A0BCF9A8152}" type="slidenum">
              <a:rPr lang="zh-CN" altLang="en-US" smtClean="0"/>
              <a:pPr/>
              <a:t>188</a:t>
            </a:fld>
            <a:endParaRPr lang="zh-CN" altLang="en-US"/>
          </a:p>
        </p:txBody>
      </p:sp>
    </p:spTree>
    <p:extLst>
      <p:ext uri="{BB962C8B-B14F-4D97-AF65-F5344CB8AC3E}">
        <p14:creationId xmlns:p14="http://schemas.microsoft.com/office/powerpoint/2010/main" val="2904337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接下来介绍 </a:t>
            </a:r>
            <a:r>
              <a:rPr kumimoji="1" lang="en-US" altLang="zh-CN" dirty="0"/>
              <a:t>Dynamic</a:t>
            </a:r>
            <a:r>
              <a:rPr kumimoji="1" lang="zh-CN" altLang="en-US" dirty="0"/>
              <a:t> </a:t>
            </a:r>
            <a:r>
              <a:rPr kumimoji="1" lang="en-US" altLang="zh-CN" dirty="0"/>
              <a:t>Multi-pooling</a:t>
            </a:r>
            <a:r>
              <a:rPr kumimoji="1" lang="zh-CN" altLang="en-US" dirty="0"/>
              <a:t> </a:t>
            </a:r>
            <a:r>
              <a:rPr kumimoji="1" lang="en-US" altLang="zh-CN" dirty="0"/>
              <a:t>convolutional</a:t>
            </a:r>
            <a:r>
              <a:rPr kumimoji="1" lang="zh-CN" altLang="en-US" dirty="0"/>
              <a:t> </a:t>
            </a:r>
            <a:r>
              <a:rPr kumimoji="1" lang="en-US" altLang="zh-CN" dirty="0"/>
              <a:t>Neural</a:t>
            </a:r>
            <a:r>
              <a:rPr kumimoji="1" lang="zh-CN" altLang="en-US" dirty="0"/>
              <a:t> </a:t>
            </a:r>
            <a:r>
              <a:rPr kumimoji="1" lang="en-US" altLang="zh-CN" dirty="0"/>
              <a:t>Network</a:t>
            </a:r>
            <a:r>
              <a:rPr kumimoji="1" lang="zh-CN" altLang="en-US" dirty="0"/>
              <a:t> 这篇文章的工作</a:t>
            </a:r>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193</a:t>
            </a:fld>
            <a:endParaRPr lang="zh-CN" altLang="en-US"/>
          </a:p>
        </p:txBody>
      </p:sp>
    </p:spTree>
    <p:extLst>
      <p:ext uri="{BB962C8B-B14F-4D97-AF65-F5344CB8AC3E}">
        <p14:creationId xmlns:p14="http://schemas.microsoft.com/office/powerpoint/2010/main" val="1742781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197</a:t>
            </a:fld>
            <a:endParaRPr lang="zh-CN" altLang="en-US"/>
          </a:p>
        </p:txBody>
      </p:sp>
    </p:spTree>
    <p:extLst>
      <p:ext uri="{BB962C8B-B14F-4D97-AF65-F5344CB8AC3E}">
        <p14:creationId xmlns:p14="http://schemas.microsoft.com/office/powerpoint/2010/main" val="31573960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198</a:t>
            </a:fld>
            <a:endParaRPr lang="zh-CN" altLang="en-US"/>
          </a:p>
        </p:txBody>
      </p:sp>
    </p:spTree>
    <p:extLst>
      <p:ext uri="{BB962C8B-B14F-4D97-AF65-F5344CB8AC3E}">
        <p14:creationId xmlns:p14="http://schemas.microsoft.com/office/powerpoint/2010/main" val="1090260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199</a:t>
            </a:fld>
            <a:endParaRPr lang="zh-CN" altLang="en-US"/>
          </a:p>
        </p:txBody>
      </p:sp>
    </p:spTree>
    <p:extLst>
      <p:ext uri="{BB962C8B-B14F-4D97-AF65-F5344CB8AC3E}">
        <p14:creationId xmlns:p14="http://schemas.microsoft.com/office/powerpoint/2010/main" val="1884279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zh-CN" altLang="en-US" dirty="0"/>
              <a:t>在谷歌中，搜索</a:t>
            </a:r>
            <a:r>
              <a:rPr lang="en-US" altLang="zh-CN" dirty="0" err="1"/>
              <a:t>obama</a:t>
            </a:r>
            <a:r>
              <a:rPr lang="zh-CN" altLang="en-US" dirty="0"/>
              <a:t>，在右侧中可以显示出与之有关的各种属性，例如出生时间，地点，配偶等关系。以往的检索的内容只能够提供包含字符串“</a:t>
            </a:r>
            <a:r>
              <a:rPr lang="en-US" altLang="zh-CN" dirty="0" err="1"/>
              <a:t>obama</a:t>
            </a:r>
            <a:r>
              <a:rPr lang="zh-CN" altLang="en-US" dirty="0"/>
              <a:t>”的网页，信息需要用户自己去阅读，这种基于知识图普的检索方式，大大提升了效率和准确性。</a:t>
            </a:r>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685817" indent="-263776">
              <a:defRPr>
                <a:solidFill>
                  <a:schemeClr val="tx1"/>
                </a:solidFill>
                <a:latin typeface="Arial" pitchFamily="34" charset="0"/>
                <a:ea typeface="宋体" pitchFamily="2" charset="-122"/>
              </a:defRPr>
            </a:lvl2pPr>
            <a:lvl3pPr marL="1055103" indent="-211021">
              <a:defRPr>
                <a:solidFill>
                  <a:schemeClr val="tx1"/>
                </a:solidFill>
                <a:latin typeface="Arial" pitchFamily="34" charset="0"/>
                <a:ea typeface="宋体" pitchFamily="2" charset="-122"/>
              </a:defRPr>
            </a:lvl3pPr>
            <a:lvl4pPr marL="1477145" indent="-211021">
              <a:defRPr>
                <a:solidFill>
                  <a:schemeClr val="tx1"/>
                </a:solidFill>
                <a:latin typeface="Arial" pitchFamily="34" charset="0"/>
                <a:ea typeface="宋体" pitchFamily="2" charset="-122"/>
              </a:defRPr>
            </a:lvl4pPr>
            <a:lvl5pPr marL="1899186" indent="-211021">
              <a:defRPr>
                <a:solidFill>
                  <a:schemeClr val="tx1"/>
                </a:solidFill>
                <a:latin typeface="Arial" pitchFamily="34" charset="0"/>
                <a:ea typeface="宋体" pitchFamily="2" charset="-122"/>
              </a:defRPr>
            </a:lvl5pPr>
            <a:lvl6pPr marL="2321227" indent="-211021" eaLnBrk="0" fontAlgn="base" hangingPunct="0">
              <a:spcBef>
                <a:spcPct val="0"/>
              </a:spcBef>
              <a:spcAft>
                <a:spcPct val="0"/>
              </a:spcAft>
              <a:defRPr>
                <a:solidFill>
                  <a:schemeClr val="tx1"/>
                </a:solidFill>
                <a:latin typeface="Arial" pitchFamily="34" charset="0"/>
                <a:ea typeface="宋体" pitchFamily="2" charset="-122"/>
              </a:defRPr>
            </a:lvl6pPr>
            <a:lvl7pPr marL="2743269" indent="-211021" eaLnBrk="0" fontAlgn="base" hangingPunct="0">
              <a:spcBef>
                <a:spcPct val="0"/>
              </a:spcBef>
              <a:spcAft>
                <a:spcPct val="0"/>
              </a:spcAft>
              <a:defRPr>
                <a:solidFill>
                  <a:schemeClr val="tx1"/>
                </a:solidFill>
                <a:latin typeface="Arial" pitchFamily="34" charset="0"/>
                <a:ea typeface="宋体" pitchFamily="2" charset="-122"/>
              </a:defRPr>
            </a:lvl7pPr>
            <a:lvl8pPr marL="3165310" indent="-211021" eaLnBrk="0" fontAlgn="base" hangingPunct="0">
              <a:spcBef>
                <a:spcPct val="0"/>
              </a:spcBef>
              <a:spcAft>
                <a:spcPct val="0"/>
              </a:spcAft>
              <a:defRPr>
                <a:solidFill>
                  <a:schemeClr val="tx1"/>
                </a:solidFill>
                <a:latin typeface="Arial" pitchFamily="34" charset="0"/>
                <a:ea typeface="宋体" pitchFamily="2" charset="-122"/>
              </a:defRPr>
            </a:lvl8pPr>
            <a:lvl9pPr marL="3587351" indent="-211021" eaLnBrk="0" fontAlgn="base" hangingPunct="0">
              <a:spcBef>
                <a:spcPct val="0"/>
              </a:spcBef>
              <a:spcAft>
                <a:spcPct val="0"/>
              </a:spcAft>
              <a:defRPr>
                <a:solidFill>
                  <a:schemeClr val="tx1"/>
                </a:solidFill>
                <a:latin typeface="Arial" pitchFamily="34" charset="0"/>
                <a:ea typeface="宋体" pitchFamily="2" charset="-122"/>
              </a:defRPr>
            </a:lvl9pPr>
          </a:lstStyle>
          <a:p>
            <a:fld id="{DF6C7B29-1F3A-451F-8D5B-4B3E1EF0201B}" type="slidenum">
              <a:rPr lang="zh-CN" altLang="en-US" smtClean="0">
                <a:latin typeface="Calibri" pitchFamily="34" charset="0"/>
              </a:rPr>
              <a:pPr/>
              <a:t>9</a:t>
            </a:fld>
            <a:endParaRPr lang="zh-CN" altLang="en-US">
              <a:latin typeface="Calibri" pitchFamily="34" charset="0"/>
            </a:endParaRPr>
          </a:p>
        </p:txBody>
      </p:sp>
    </p:spTree>
    <p:extLst>
      <p:ext uri="{BB962C8B-B14F-4D97-AF65-F5344CB8AC3E}">
        <p14:creationId xmlns:p14="http://schemas.microsoft.com/office/powerpoint/2010/main" val="11673521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200</a:t>
            </a:fld>
            <a:endParaRPr lang="zh-CN" altLang="en-US"/>
          </a:p>
        </p:txBody>
      </p:sp>
    </p:spTree>
    <p:extLst>
      <p:ext uri="{BB962C8B-B14F-4D97-AF65-F5344CB8AC3E}">
        <p14:creationId xmlns:p14="http://schemas.microsoft.com/office/powerpoint/2010/main" val="42061158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201</a:t>
            </a:fld>
            <a:endParaRPr lang="zh-CN" altLang="en-US"/>
          </a:p>
        </p:txBody>
      </p:sp>
    </p:spTree>
    <p:extLst>
      <p:ext uri="{BB962C8B-B14F-4D97-AF65-F5344CB8AC3E}">
        <p14:creationId xmlns:p14="http://schemas.microsoft.com/office/powerpoint/2010/main" val="23642887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202</a:t>
            </a:fld>
            <a:endParaRPr lang="zh-CN" altLang="en-US"/>
          </a:p>
        </p:txBody>
      </p:sp>
    </p:spTree>
    <p:extLst>
      <p:ext uri="{BB962C8B-B14F-4D97-AF65-F5344CB8AC3E}">
        <p14:creationId xmlns:p14="http://schemas.microsoft.com/office/powerpoint/2010/main" val="29105142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203</a:t>
            </a:fld>
            <a:endParaRPr lang="zh-CN" altLang="en-US"/>
          </a:p>
        </p:txBody>
      </p:sp>
    </p:spTree>
    <p:extLst>
      <p:ext uri="{BB962C8B-B14F-4D97-AF65-F5344CB8AC3E}">
        <p14:creationId xmlns:p14="http://schemas.microsoft.com/office/powerpoint/2010/main" val="24231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204</a:t>
            </a:fld>
            <a:endParaRPr lang="zh-CN" altLang="en-US"/>
          </a:p>
        </p:txBody>
      </p:sp>
    </p:spTree>
    <p:extLst>
      <p:ext uri="{BB962C8B-B14F-4D97-AF65-F5344CB8AC3E}">
        <p14:creationId xmlns:p14="http://schemas.microsoft.com/office/powerpoint/2010/main" val="18576813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205</a:t>
            </a:fld>
            <a:endParaRPr lang="zh-CN" altLang="en-US"/>
          </a:p>
        </p:txBody>
      </p:sp>
    </p:spTree>
    <p:extLst>
      <p:ext uri="{BB962C8B-B14F-4D97-AF65-F5344CB8AC3E}">
        <p14:creationId xmlns:p14="http://schemas.microsoft.com/office/powerpoint/2010/main" val="34736806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Leveraging </a:t>
            </a:r>
            <a:r>
              <a:rPr lang="en-US" altLang="zh-CN" dirty="0" err="1"/>
              <a:t>FrameNet</a:t>
            </a:r>
            <a:r>
              <a:rPr lang="en-US" altLang="zh-CN" dirty="0"/>
              <a:t> to Improve Automatic Event Detection</a:t>
            </a:r>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207</a:t>
            </a:fld>
            <a:endParaRPr lang="zh-CN" altLang="en-US"/>
          </a:p>
        </p:txBody>
      </p:sp>
    </p:spTree>
    <p:extLst>
      <p:ext uri="{BB962C8B-B14F-4D97-AF65-F5344CB8AC3E}">
        <p14:creationId xmlns:p14="http://schemas.microsoft.com/office/powerpoint/2010/main" val="1486992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208</a:t>
            </a:fld>
            <a:endParaRPr lang="zh-CN" altLang="en-US"/>
          </a:p>
        </p:txBody>
      </p:sp>
    </p:spTree>
    <p:extLst>
      <p:ext uri="{BB962C8B-B14F-4D97-AF65-F5344CB8AC3E}">
        <p14:creationId xmlns:p14="http://schemas.microsoft.com/office/powerpoint/2010/main" val="238385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209</a:t>
            </a:fld>
            <a:endParaRPr lang="zh-CN" altLang="en-US"/>
          </a:p>
        </p:txBody>
      </p:sp>
    </p:spTree>
    <p:extLst>
      <p:ext uri="{BB962C8B-B14F-4D97-AF65-F5344CB8AC3E}">
        <p14:creationId xmlns:p14="http://schemas.microsoft.com/office/powerpoint/2010/main" val="27371138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210</a:t>
            </a:fld>
            <a:endParaRPr lang="zh-CN" altLang="en-US"/>
          </a:p>
        </p:txBody>
      </p:sp>
    </p:spTree>
    <p:extLst>
      <p:ext uri="{BB962C8B-B14F-4D97-AF65-F5344CB8AC3E}">
        <p14:creationId xmlns:p14="http://schemas.microsoft.com/office/powerpoint/2010/main" val="2267852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95A9AE-DFC6-42C8-81E1-D1AC0C37E54D}" type="slidenum">
              <a:rPr lang="zh-CN" altLang="en-US" smtClean="0"/>
              <a:t>13</a:t>
            </a:fld>
            <a:endParaRPr lang="zh-CN" altLang="en-US"/>
          </a:p>
        </p:txBody>
      </p:sp>
    </p:spTree>
    <p:extLst>
      <p:ext uri="{BB962C8B-B14F-4D97-AF65-F5344CB8AC3E}">
        <p14:creationId xmlns:p14="http://schemas.microsoft.com/office/powerpoint/2010/main" val="6899951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211</a:t>
            </a:fld>
            <a:endParaRPr lang="zh-CN" altLang="en-US"/>
          </a:p>
        </p:txBody>
      </p:sp>
    </p:spTree>
    <p:extLst>
      <p:ext uri="{BB962C8B-B14F-4D97-AF65-F5344CB8AC3E}">
        <p14:creationId xmlns:p14="http://schemas.microsoft.com/office/powerpoint/2010/main" val="2537955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212</a:t>
            </a:fld>
            <a:endParaRPr lang="zh-CN" altLang="en-US"/>
          </a:p>
        </p:txBody>
      </p:sp>
    </p:spTree>
    <p:extLst>
      <p:ext uri="{BB962C8B-B14F-4D97-AF65-F5344CB8AC3E}">
        <p14:creationId xmlns:p14="http://schemas.microsoft.com/office/powerpoint/2010/main" val="17686602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213</a:t>
            </a:fld>
            <a:endParaRPr lang="zh-CN" altLang="en-US"/>
          </a:p>
        </p:txBody>
      </p:sp>
    </p:spTree>
    <p:extLst>
      <p:ext uri="{BB962C8B-B14F-4D97-AF65-F5344CB8AC3E}">
        <p14:creationId xmlns:p14="http://schemas.microsoft.com/office/powerpoint/2010/main" val="20154917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Open-Domain Event Detection using Distant Supervision </a:t>
            </a:r>
            <a:r>
              <a:rPr lang="zh-CN" altLang="en-US" dirty="0"/>
              <a:t>从这篇论文的工作出发，初步介绍</a:t>
            </a:r>
            <a:r>
              <a:rPr lang="en-US" altLang="zh-CN" dirty="0"/>
              <a:t>Open-domain event extraction</a:t>
            </a:r>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215</a:t>
            </a:fld>
            <a:endParaRPr lang="zh-CN" altLang="en-US"/>
          </a:p>
        </p:txBody>
      </p:sp>
    </p:spTree>
    <p:extLst>
      <p:ext uri="{BB962C8B-B14F-4D97-AF65-F5344CB8AC3E}">
        <p14:creationId xmlns:p14="http://schemas.microsoft.com/office/powerpoint/2010/main" val="32441382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216</a:t>
            </a:fld>
            <a:endParaRPr lang="zh-CN" altLang="en-US"/>
          </a:p>
        </p:txBody>
      </p:sp>
    </p:spTree>
    <p:extLst>
      <p:ext uri="{BB962C8B-B14F-4D97-AF65-F5344CB8AC3E}">
        <p14:creationId xmlns:p14="http://schemas.microsoft.com/office/powerpoint/2010/main" val="28860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217</a:t>
            </a:fld>
            <a:endParaRPr lang="zh-CN" altLang="en-US"/>
          </a:p>
        </p:txBody>
      </p:sp>
    </p:spTree>
    <p:extLst>
      <p:ext uri="{BB962C8B-B14F-4D97-AF65-F5344CB8AC3E}">
        <p14:creationId xmlns:p14="http://schemas.microsoft.com/office/powerpoint/2010/main" val="1221672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76FAD84-3724-4F82-A080-8A0BCF9A8152}" type="slidenum">
              <a:rPr lang="zh-CN" altLang="en-US" smtClean="0"/>
              <a:pPr/>
              <a:t>218</a:t>
            </a:fld>
            <a:endParaRPr lang="zh-CN" altLang="en-US"/>
          </a:p>
        </p:txBody>
      </p:sp>
    </p:spTree>
    <p:extLst>
      <p:ext uri="{BB962C8B-B14F-4D97-AF65-F5344CB8AC3E}">
        <p14:creationId xmlns:p14="http://schemas.microsoft.com/office/powerpoint/2010/main" val="181396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6FAD84-3724-4F82-A080-8A0BCF9A8152}" type="slidenum">
              <a:rPr lang="zh-CN" altLang="en-US" smtClean="0"/>
              <a:pPr/>
              <a:t>14</a:t>
            </a:fld>
            <a:endParaRPr lang="zh-CN" altLang="en-US"/>
          </a:p>
        </p:txBody>
      </p:sp>
    </p:spTree>
    <p:extLst>
      <p:ext uri="{BB962C8B-B14F-4D97-AF65-F5344CB8AC3E}">
        <p14:creationId xmlns:p14="http://schemas.microsoft.com/office/powerpoint/2010/main" val="1214666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txBox="1">
            <a:spLocks noGrp="1"/>
          </p:cNvSpPr>
          <p:nvPr>
            <p:ph type="sldNum" sz="quarter" idx="5"/>
          </p:nvPr>
        </p:nvSpPr>
        <p:spPr>
          <a:ln/>
        </p:spPr>
        <p:txBody>
          <a:bodyPr lIns="0" tIns="0" rIns="0" bIns="0" anchor="b">
            <a:noAutofit/>
          </a:bodyPr>
          <a:lstStyle/>
          <a:p>
            <a:pPr lvl="0"/>
            <a:fld id="{9102C423-E0D4-4DBF-B41B-4D195AA590E4}" type="slidenum">
              <a:t>16</a:t>
            </a:fld>
            <a:endParaRPr lang="x-none"/>
          </a:p>
        </p:txBody>
      </p:sp>
      <p:sp>
        <p:nvSpPr>
          <p:cNvPr id="2" name="幻灯片图像占位符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备注占位符 2"/>
          <p:cNvSpPr txBox="1">
            <a:spLocks noGrp="1"/>
          </p:cNvSpPr>
          <p:nvPr>
            <p:ph type="body" sz="quarter" idx="1"/>
          </p:nvPr>
        </p:nvSpPr>
        <p:spPr>
          <a:xfrm>
            <a:off x="756000" y="5078520"/>
            <a:ext cx="6047640" cy="4811400"/>
          </a:xfrm>
        </p:spPr>
        <p:txBody>
          <a:bodyPr>
            <a:spAutoFit/>
          </a:bodyPr>
          <a:lstStyle/>
          <a:p>
            <a:endParaRPr lang="x-none" altLang="zh-CN" dirty="0"/>
          </a:p>
        </p:txBody>
      </p:sp>
    </p:spTree>
    <p:extLst>
      <p:ext uri="{BB962C8B-B14F-4D97-AF65-F5344CB8AC3E}">
        <p14:creationId xmlns:p14="http://schemas.microsoft.com/office/powerpoint/2010/main" val="125246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685817" indent="-263776">
              <a:defRPr>
                <a:solidFill>
                  <a:schemeClr val="tx1"/>
                </a:solidFill>
                <a:latin typeface="Arial" pitchFamily="34" charset="0"/>
                <a:ea typeface="宋体" pitchFamily="2" charset="-122"/>
              </a:defRPr>
            </a:lvl2pPr>
            <a:lvl3pPr marL="1055103" indent="-211021">
              <a:defRPr>
                <a:solidFill>
                  <a:schemeClr val="tx1"/>
                </a:solidFill>
                <a:latin typeface="Arial" pitchFamily="34" charset="0"/>
                <a:ea typeface="宋体" pitchFamily="2" charset="-122"/>
              </a:defRPr>
            </a:lvl3pPr>
            <a:lvl4pPr marL="1477145" indent="-211021">
              <a:defRPr>
                <a:solidFill>
                  <a:schemeClr val="tx1"/>
                </a:solidFill>
                <a:latin typeface="Arial" pitchFamily="34" charset="0"/>
                <a:ea typeface="宋体" pitchFamily="2" charset="-122"/>
              </a:defRPr>
            </a:lvl4pPr>
            <a:lvl5pPr marL="1899186" indent="-211021">
              <a:defRPr>
                <a:solidFill>
                  <a:schemeClr val="tx1"/>
                </a:solidFill>
                <a:latin typeface="Arial" pitchFamily="34" charset="0"/>
                <a:ea typeface="宋体" pitchFamily="2" charset="-122"/>
              </a:defRPr>
            </a:lvl5pPr>
            <a:lvl6pPr marL="2321227" indent="-211021" eaLnBrk="0" fontAlgn="base" hangingPunct="0">
              <a:spcBef>
                <a:spcPct val="0"/>
              </a:spcBef>
              <a:spcAft>
                <a:spcPct val="0"/>
              </a:spcAft>
              <a:defRPr>
                <a:solidFill>
                  <a:schemeClr val="tx1"/>
                </a:solidFill>
                <a:latin typeface="Arial" pitchFamily="34" charset="0"/>
                <a:ea typeface="宋体" pitchFamily="2" charset="-122"/>
              </a:defRPr>
            </a:lvl6pPr>
            <a:lvl7pPr marL="2743269" indent="-211021" eaLnBrk="0" fontAlgn="base" hangingPunct="0">
              <a:spcBef>
                <a:spcPct val="0"/>
              </a:spcBef>
              <a:spcAft>
                <a:spcPct val="0"/>
              </a:spcAft>
              <a:defRPr>
                <a:solidFill>
                  <a:schemeClr val="tx1"/>
                </a:solidFill>
                <a:latin typeface="Arial" pitchFamily="34" charset="0"/>
                <a:ea typeface="宋体" pitchFamily="2" charset="-122"/>
              </a:defRPr>
            </a:lvl7pPr>
            <a:lvl8pPr marL="3165310" indent="-211021" eaLnBrk="0" fontAlgn="base" hangingPunct="0">
              <a:spcBef>
                <a:spcPct val="0"/>
              </a:spcBef>
              <a:spcAft>
                <a:spcPct val="0"/>
              </a:spcAft>
              <a:defRPr>
                <a:solidFill>
                  <a:schemeClr val="tx1"/>
                </a:solidFill>
                <a:latin typeface="Arial" pitchFamily="34" charset="0"/>
                <a:ea typeface="宋体" pitchFamily="2" charset="-122"/>
              </a:defRPr>
            </a:lvl8pPr>
            <a:lvl9pPr marL="3587351" indent="-211021" eaLnBrk="0" fontAlgn="base" hangingPunct="0">
              <a:spcBef>
                <a:spcPct val="0"/>
              </a:spcBef>
              <a:spcAft>
                <a:spcPct val="0"/>
              </a:spcAft>
              <a:defRPr>
                <a:solidFill>
                  <a:schemeClr val="tx1"/>
                </a:solidFill>
                <a:latin typeface="Arial" pitchFamily="34" charset="0"/>
                <a:ea typeface="宋体" pitchFamily="2" charset="-122"/>
              </a:defRPr>
            </a:lvl9pPr>
          </a:lstStyle>
          <a:p>
            <a:fld id="{DF6C7B29-1F3A-451F-8D5B-4B3E1EF0201B}" type="slidenum">
              <a:rPr lang="zh-CN" altLang="en-US" smtClean="0">
                <a:latin typeface="Calibri" pitchFamily="34" charset="0"/>
              </a:rPr>
              <a:pPr/>
              <a:t>20</a:t>
            </a:fld>
            <a:endParaRPr lang="zh-CN" altLang="en-US">
              <a:latin typeface="Calibri" pitchFamily="34" charset="0"/>
            </a:endParaRPr>
          </a:p>
        </p:txBody>
      </p:sp>
    </p:spTree>
    <p:extLst>
      <p:ext uri="{BB962C8B-B14F-4D97-AF65-F5344CB8AC3E}">
        <p14:creationId xmlns:p14="http://schemas.microsoft.com/office/powerpoint/2010/main" val="152854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0" y="1052736"/>
            <a:ext cx="9144000" cy="1470025"/>
          </a:xfrm>
        </p:spPr>
        <p:txBody>
          <a:bodyPr/>
          <a:lstStyle>
            <a:lvl1pPr>
              <a:defRPr b="0" i="0">
                <a:latin typeface="DengXian" charset="-122"/>
                <a:ea typeface="DengXian" charset="-122"/>
                <a:cs typeface="DengXian" charset="-122"/>
              </a:defRPr>
            </a:lvl1pPr>
          </a:lstStyle>
          <a:p>
            <a:r>
              <a:rPr lang="zh-CN" altLang="en-US" dirty="0"/>
              <a:t>单击此处编辑母版标题样式</a:t>
            </a:r>
          </a:p>
        </p:txBody>
      </p:sp>
      <p:sp>
        <p:nvSpPr>
          <p:cNvPr id="3" name="副标题 2"/>
          <p:cNvSpPr>
            <a:spLocks noGrp="1"/>
          </p:cNvSpPr>
          <p:nvPr>
            <p:ph type="subTitle" idx="1"/>
          </p:nvPr>
        </p:nvSpPr>
        <p:spPr>
          <a:xfrm>
            <a:off x="1371600" y="2708920"/>
            <a:ext cx="6400800" cy="2929880"/>
          </a:xfrm>
        </p:spPr>
        <p:txBody>
          <a:bodyPr/>
          <a:lstStyle>
            <a:lvl1pPr marL="0" indent="0" algn="ctr">
              <a:buNone/>
              <a:defRPr b="0" i="0">
                <a:solidFill>
                  <a:schemeClr val="tx1"/>
                </a:solidFill>
                <a:latin typeface="DengXian" charset="-122"/>
                <a:ea typeface="DengXian" charset="-122"/>
                <a:cs typeface="DengXian"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atin typeface="DengXian" charset="-122"/>
                <a:ea typeface="DengXian" charset="-122"/>
                <a:cs typeface="DengXian" charset="-122"/>
              </a:defRPr>
            </a:lvl1pPr>
          </a:lstStyle>
          <a:p>
            <a:fld id="{E91A31CB-1D46-5842-AA22-51FF9222FC83}" type="datetime1">
              <a:rPr lang="zh-CN" altLang="en-US" smtClean="0">
                <a:solidFill>
                  <a:prstClr val="black">
                    <a:tint val="75000"/>
                  </a:prstClr>
                </a:solidFill>
              </a:rPr>
              <a:t>2019/7/30</a:t>
            </a:fld>
            <a:endParaRPr lang="zh-CN" altLang="en-US" dirty="0">
              <a:solidFill>
                <a:prstClr val="black">
                  <a:tint val="75000"/>
                </a:prstClr>
              </a:solidFill>
            </a:endParaRPr>
          </a:p>
        </p:txBody>
      </p:sp>
      <p:sp>
        <p:nvSpPr>
          <p:cNvPr id="5" name="页脚占位符 4"/>
          <p:cNvSpPr>
            <a:spLocks noGrp="1"/>
          </p:cNvSpPr>
          <p:nvPr>
            <p:ph type="ftr" sz="quarter" idx="11"/>
          </p:nvPr>
        </p:nvSpPr>
        <p:spPr/>
        <p:txBody>
          <a:bodyPr/>
          <a:lstStyle>
            <a:lvl1pPr>
              <a:defRPr>
                <a:latin typeface="DengXian" charset="-122"/>
                <a:ea typeface="DengXian" charset="-122"/>
                <a:cs typeface="DengXian"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atin typeface="DengXian" charset="-122"/>
                <a:ea typeface="DengXian" charset="-122"/>
                <a:cs typeface="DengXian"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5809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9B6407-0DAC-8740-824C-70ED012DDCAC}" type="datetime1">
              <a:rPr lang="zh-CN" altLang="en-US" smtClean="0">
                <a:solidFill>
                  <a:prstClr val="black">
                    <a:tint val="75000"/>
                  </a:prstClr>
                </a:solidFill>
              </a:rPr>
              <a:t>2019/7/30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3576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AC97B6-9789-4140-84DE-000E20F3C2B3}" type="datetime1">
              <a:rPr lang="zh-CN" altLang="en-US" smtClean="0">
                <a:solidFill>
                  <a:prstClr val="black">
                    <a:tint val="75000"/>
                  </a:prstClr>
                </a:solidFill>
              </a:rPr>
              <a:t>2019/7/30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5383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DengXian" charset="-122"/>
                <a:ea typeface="DengXian" charset="-122"/>
                <a:cs typeface="DengXian"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DengXian" charset="-122"/>
                <a:ea typeface="DengXian" charset="-122"/>
                <a:cs typeface="DengXian" charset="-122"/>
              </a:defRPr>
            </a:lvl1pPr>
            <a:lvl2pPr>
              <a:defRPr>
                <a:latin typeface="DengXian" charset="-122"/>
                <a:ea typeface="DengXian" charset="-122"/>
                <a:cs typeface="DengXian" charset="-122"/>
              </a:defRPr>
            </a:lvl2pPr>
            <a:lvl3pPr>
              <a:defRPr>
                <a:latin typeface="DengXian" charset="-122"/>
                <a:ea typeface="DengXian" charset="-122"/>
                <a:cs typeface="DengXian" charset="-122"/>
              </a:defRPr>
            </a:lvl3pPr>
            <a:lvl4pPr>
              <a:defRPr>
                <a:latin typeface="DengXian" charset="-122"/>
                <a:ea typeface="DengXian" charset="-122"/>
                <a:cs typeface="DengXian" charset="-122"/>
              </a:defRPr>
            </a:lvl4pPr>
            <a:lvl5pPr>
              <a:defRPr>
                <a:latin typeface="DengXian" charset="-122"/>
                <a:ea typeface="DengXian" charset="-122"/>
                <a:cs typeface="DengXian"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DengXian" charset="-122"/>
                <a:ea typeface="DengXian" charset="-122"/>
                <a:cs typeface="DengXian" charset="-122"/>
              </a:defRPr>
            </a:lvl1pPr>
          </a:lstStyle>
          <a:p>
            <a:fld id="{A9E9DA50-0677-DC45-ADDF-BAF78FF22D96}" type="datetime1">
              <a:rPr lang="zh-CN" altLang="en-US" smtClean="0">
                <a:solidFill>
                  <a:prstClr val="black">
                    <a:tint val="75000"/>
                  </a:prstClr>
                </a:solidFill>
              </a:rPr>
              <a:t>2019/7/30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atin typeface="DengXian" charset="-122"/>
                <a:ea typeface="DengXian" charset="-122"/>
                <a:cs typeface="DengXian"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atin typeface="DengXian" charset="-122"/>
                <a:ea typeface="DengXian" charset="-122"/>
                <a:cs typeface="DengXian"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96753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0" i="0" cap="all">
                <a:latin typeface="DengXian" charset="-122"/>
                <a:ea typeface="DengXian" charset="-122"/>
                <a:cs typeface="DengXian" charset="-122"/>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engXian" charset="-122"/>
                <a:ea typeface="DengXian" charset="-122"/>
                <a:cs typeface="DengXian"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atin typeface="DengXian" charset="-122"/>
                <a:ea typeface="DengXian" charset="-122"/>
                <a:cs typeface="DengXian" charset="-122"/>
              </a:defRPr>
            </a:lvl1pPr>
          </a:lstStyle>
          <a:p>
            <a:fld id="{C7FDD572-9013-AF4E-BFD4-F473B3736018}" type="datetime1">
              <a:rPr lang="zh-CN" altLang="en-US" smtClean="0">
                <a:solidFill>
                  <a:prstClr val="black">
                    <a:tint val="75000"/>
                  </a:prstClr>
                </a:solidFill>
              </a:rPr>
              <a:t>2019/7/30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atin typeface="DengXian" charset="-122"/>
                <a:ea typeface="DengXian" charset="-122"/>
                <a:cs typeface="DengXian"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atin typeface="DengXian" charset="-122"/>
                <a:ea typeface="DengXian" charset="-122"/>
                <a:cs typeface="DengXian"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3442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D38BEF8-ACFD-DF47-8E7D-098D2E13D95B}" type="datetime1">
              <a:rPr lang="zh-CN" altLang="en-US" smtClean="0">
                <a:solidFill>
                  <a:prstClr val="black">
                    <a:tint val="75000"/>
                  </a:prstClr>
                </a:solidFill>
              </a:rPr>
              <a:t>2019/7/30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1314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E403BAF-ACB1-0F47-956C-682093A61CCB}" type="datetime1">
              <a:rPr lang="zh-CN" altLang="en-US" smtClean="0">
                <a:solidFill>
                  <a:prstClr val="black">
                    <a:tint val="75000"/>
                  </a:prstClr>
                </a:solidFill>
              </a:rPr>
              <a:t>2019/7/30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91509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DengXian" charset="-122"/>
                <a:ea typeface="DengXian" charset="-122"/>
                <a:cs typeface="DengXian"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DengXian" charset="-122"/>
                <a:ea typeface="DengXian" charset="-122"/>
                <a:cs typeface="DengXian" charset="-122"/>
              </a:defRPr>
            </a:lvl1pPr>
          </a:lstStyle>
          <a:p>
            <a:fld id="{EEC9A662-A178-C34F-9AE1-8A6560CFD9AA}" type="datetime1">
              <a:rPr lang="zh-CN" altLang="en-US" smtClean="0">
                <a:solidFill>
                  <a:prstClr val="black">
                    <a:tint val="75000"/>
                  </a:prstClr>
                </a:solidFill>
              </a:rPr>
              <a:t>2019/7/30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lvl1pPr>
              <a:defRPr>
                <a:latin typeface="DengXian" charset="-122"/>
                <a:ea typeface="DengXian" charset="-122"/>
                <a:cs typeface="DengXian" charset="-122"/>
              </a:defRPr>
            </a:lvl1p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lvl1pPr>
              <a:defRPr>
                <a:latin typeface="DengXian" charset="-122"/>
                <a:ea typeface="DengXian" charset="-122"/>
                <a:cs typeface="DengXian"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487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F32717-00D1-9140-9AA5-251FC62A39B6}" type="datetime1">
              <a:rPr lang="zh-CN" altLang="en-US" smtClean="0">
                <a:solidFill>
                  <a:prstClr val="black">
                    <a:tint val="75000"/>
                  </a:prstClr>
                </a:solidFill>
              </a:rPr>
              <a:t>2019/7/30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7378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80A86E-D109-E646-9C3B-4557DAFCB0A3}" type="datetime1">
              <a:rPr lang="zh-CN" altLang="en-US" smtClean="0">
                <a:solidFill>
                  <a:prstClr val="black">
                    <a:tint val="75000"/>
                  </a:prstClr>
                </a:solidFill>
              </a:rPr>
              <a:t>2019/7/30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8644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FEB8F4A-0B6D-DB41-9063-DCB6482F1C2D}" type="datetime1">
              <a:rPr lang="zh-CN" altLang="en-US" smtClean="0">
                <a:solidFill>
                  <a:prstClr val="black">
                    <a:tint val="75000"/>
                  </a:prstClr>
                </a:solidFill>
              </a:rPr>
              <a:t>2019/7/30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2834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0" y="0"/>
            <a:ext cx="9144000" cy="836712"/>
          </a:xfrm>
          <a:prstGeom prst="rect">
            <a:avLst/>
          </a:prstGeom>
          <a:solidFill>
            <a:schemeClr val="accent4">
              <a:lumMod val="60000"/>
              <a:lumOff val="40000"/>
            </a:schemeClr>
          </a:solidFill>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107504" y="980728"/>
            <a:ext cx="8928992" cy="547260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07504" y="6520259"/>
            <a:ext cx="2133600" cy="365125"/>
          </a:xfrm>
          <a:prstGeom prst="rect">
            <a:avLst/>
          </a:prstGeom>
        </p:spPr>
        <p:txBody>
          <a:bodyPr vert="horz" lIns="91440" tIns="45720" rIns="91440" bIns="45720" rtlCol="0" anchor="ctr"/>
          <a:lstStyle>
            <a:lvl1pPr algn="l">
              <a:defRPr sz="1200">
                <a:solidFill>
                  <a:schemeClr val="tx1">
                    <a:tint val="75000"/>
                  </a:schemeClr>
                </a:solidFill>
                <a:latin typeface="DengXian" charset="-122"/>
                <a:ea typeface="DengXian" charset="-122"/>
                <a:cs typeface="DengXian" charset="-122"/>
              </a:defRPr>
            </a:lvl1pPr>
          </a:lstStyle>
          <a:p>
            <a:fld id="{7E4796D3-7B6E-6749-A477-D640A61481DE}" type="datetime1">
              <a:rPr lang="zh-CN" altLang="en-US" smtClean="0">
                <a:solidFill>
                  <a:prstClr val="black">
                    <a:tint val="75000"/>
                  </a:prstClr>
                </a:solidFill>
              </a:rPr>
              <a:t>2019/7/30</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520259"/>
            <a:ext cx="2895600" cy="365125"/>
          </a:xfrm>
          <a:prstGeom prst="rect">
            <a:avLst/>
          </a:prstGeom>
        </p:spPr>
        <p:txBody>
          <a:bodyPr vert="horz" lIns="91440" tIns="45720" rIns="91440" bIns="45720" rtlCol="0" anchor="ctr"/>
          <a:lstStyle>
            <a:lvl1pPr algn="ctr">
              <a:defRPr sz="1200">
                <a:solidFill>
                  <a:schemeClr val="tx1">
                    <a:tint val="75000"/>
                  </a:schemeClr>
                </a:solidFill>
                <a:latin typeface="DengXian" charset="-122"/>
                <a:ea typeface="DengXian" charset="-122"/>
                <a:cs typeface="DengXian" charset="-122"/>
              </a:defRPr>
            </a:lvl1pPr>
          </a:lstStyle>
          <a:p>
            <a:endParaRPr lang="zh-CN" altLang="en-US" dirty="0">
              <a:solidFill>
                <a:prstClr val="black">
                  <a:tint val="75000"/>
                </a:prstClr>
              </a:solidFill>
            </a:endParaRPr>
          </a:p>
        </p:txBody>
      </p:sp>
      <p:sp>
        <p:nvSpPr>
          <p:cNvPr id="6" name="灯片编号占位符 5"/>
          <p:cNvSpPr>
            <a:spLocks noGrp="1"/>
          </p:cNvSpPr>
          <p:nvPr>
            <p:ph type="sldNum" sz="quarter" idx="4"/>
          </p:nvPr>
        </p:nvSpPr>
        <p:spPr>
          <a:xfrm>
            <a:off x="6902896" y="6520259"/>
            <a:ext cx="2133600" cy="365125"/>
          </a:xfrm>
          <a:prstGeom prst="rect">
            <a:avLst/>
          </a:prstGeom>
        </p:spPr>
        <p:txBody>
          <a:bodyPr vert="horz" lIns="91440" tIns="45720" rIns="91440" bIns="45720" rtlCol="0" anchor="ctr"/>
          <a:lstStyle>
            <a:lvl1pPr algn="r">
              <a:defRPr sz="1200">
                <a:solidFill>
                  <a:schemeClr val="tx1">
                    <a:tint val="75000"/>
                  </a:schemeClr>
                </a:solidFill>
                <a:latin typeface="DengXian" charset="-122"/>
                <a:ea typeface="DengXian" charset="-122"/>
                <a:cs typeface="DengXian" charset="-122"/>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21628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b="0" i="0" kern="1200">
          <a:solidFill>
            <a:schemeClr val="tx1"/>
          </a:solidFill>
          <a:latin typeface="DengXian" charset="-122"/>
          <a:ea typeface="DengXian" charset="-122"/>
          <a:cs typeface="DengXian" charset="-122"/>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tx1"/>
          </a:solidFill>
          <a:latin typeface="DengXian" charset="-122"/>
          <a:ea typeface="DengXian" charset="-122"/>
          <a:cs typeface="DengXian" charset="-122"/>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DengXian" charset="-122"/>
          <a:ea typeface="DengXian" charset="-122"/>
          <a:cs typeface="DengXian" charset="-122"/>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DengXian" charset="-122"/>
          <a:ea typeface="DengXian" charset="-122"/>
          <a:cs typeface="DengXian" charset="-122"/>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DengXian" charset="-122"/>
          <a:ea typeface="DengXian" charset="-122"/>
          <a:cs typeface="DengXian" charset="-122"/>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DengXian" charset="-122"/>
          <a:ea typeface="DengXian" charset="-122"/>
          <a:cs typeface="DengXian"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112.tiff"/></Relationships>
</file>

<file path=ppt/slides/_rels/slide10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11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4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6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8.tif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NUL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NULL"/></Relationships>
</file>

<file path=ppt/slides/_rels/slide2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NULL"/></Relationships>
</file>

<file path=ppt/slides/_rels/slide2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notesSlide" Target="../notesSlides/notesSlide10.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10.png"/><Relationship Id="rId5" Type="http://schemas.openxmlformats.org/officeDocument/2006/relationships/image" Target="../media/image32.wmf"/><Relationship Id="rId10" Type="http://schemas.openxmlformats.org/officeDocument/2006/relationships/image" Target="../media/image400.png"/><Relationship Id="rId4" Type="http://schemas.openxmlformats.org/officeDocument/2006/relationships/oleObject" Target="../embeddings/oleObject1.bin"/><Relationship Id="rId9" Type="http://schemas.openxmlformats.org/officeDocument/2006/relationships/image" Target="../media/image35.emf"/></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NUL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60.png"/><Relationship Id="rId2" Type="http://schemas.openxmlformats.org/officeDocument/2006/relationships/image" Target="../media/image3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1.jpe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10" Type="http://schemas.openxmlformats.org/officeDocument/2006/relationships/image" Target="../media/image17.gif"/><Relationship Id="rId4" Type="http://schemas.openxmlformats.org/officeDocument/2006/relationships/image" Target="../media/image11.pn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0" y="2136045"/>
            <a:ext cx="9144000" cy="1800200"/>
          </a:xfr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lIns="90000" rtlCol="0" anchor="ctr" anchorCtr="0">
            <a:noAutofit/>
          </a:bodyPr>
          <a:lstStyle/>
          <a:p>
            <a:r>
              <a:rPr lang="en-US" altLang="zh-CN" spc="-150" dirty="0">
                <a:solidFill>
                  <a:schemeClr val="tx1"/>
                </a:solidFill>
              </a:rPr>
              <a:t>Knowledge</a:t>
            </a:r>
            <a:r>
              <a:rPr lang="zh-CN" altLang="en-US" spc="-150" dirty="0">
                <a:solidFill>
                  <a:schemeClr val="tx1"/>
                </a:solidFill>
              </a:rPr>
              <a:t> </a:t>
            </a:r>
            <a:r>
              <a:rPr lang="en-US" altLang="zh-CN" spc="-150" dirty="0">
                <a:solidFill>
                  <a:schemeClr val="tx1"/>
                </a:solidFill>
              </a:rPr>
              <a:t>Graph</a:t>
            </a:r>
            <a:r>
              <a:rPr lang="zh-CN" altLang="en-US" spc="-150" dirty="0">
                <a:solidFill>
                  <a:schemeClr val="tx1"/>
                </a:solidFill>
              </a:rPr>
              <a:t> </a:t>
            </a:r>
            <a:r>
              <a:rPr lang="en-US" altLang="zh-CN" spc="-150" dirty="0">
                <a:solidFill>
                  <a:schemeClr val="tx1"/>
                </a:solidFill>
              </a:rPr>
              <a:t>and</a:t>
            </a:r>
            <a:r>
              <a:rPr lang="zh-CN" altLang="en-US" spc="-150" dirty="0">
                <a:solidFill>
                  <a:schemeClr val="tx1"/>
                </a:solidFill>
              </a:rPr>
              <a:t> </a:t>
            </a:r>
            <a:r>
              <a:rPr lang="en-US" altLang="zh-CN" spc="-150" dirty="0">
                <a:solidFill>
                  <a:schemeClr val="tx1"/>
                </a:solidFill>
              </a:rPr>
              <a:t>Deep</a:t>
            </a:r>
            <a:r>
              <a:rPr lang="zh-CN" altLang="en-US" spc="-150" dirty="0">
                <a:solidFill>
                  <a:schemeClr val="tx1"/>
                </a:solidFill>
              </a:rPr>
              <a:t> </a:t>
            </a:r>
            <a:r>
              <a:rPr lang="en-US" altLang="zh-CN" spc="-150" dirty="0">
                <a:solidFill>
                  <a:schemeClr val="tx1"/>
                </a:solidFill>
              </a:rPr>
              <a:t>Learning</a:t>
            </a:r>
          </a:p>
        </p:txBody>
      </p:sp>
      <p:sp>
        <p:nvSpPr>
          <p:cNvPr id="8" name="幻灯片编号占位符 7"/>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a:t>
            </a:fld>
            <a:endParaRPr lang="zh-CN" altLang="en-US">
              <a:solidFill>
                <a:prstClr val="black">
                  <a:tint val="75000"/>
                </a:prstClr>
              </a:solidFill>
            </a:endParaRPr>
          </a:p>
        </p:txBody>
      </p:sp>
      <p:sp>
        <p:nvSpPr>
          <p:cNvPr id="4" name="文本框 3"/>
          <p:cNvSpPr txBox="1"/>
          <p:nvPr/>
        </p:nvSpPr>
        <p:spPr>
          <a:xfrm>
            <a:off x="2752431" y="4187966"/>
            <a:ext cx="3639137" cy="1040285"/>
          </a:xfrm>
          <a:prstGeom prst="rect">
            <a:avLst/>
          </a:prstGeom>
          <a:noFill/>
        </p:spPr>
        <p:txBody>
          <a:bodyPr wrap="none" rtlCol="0">
            <a:spAutoFit/>
          </a:bodyPr>
          <a:lstStyle/>
          <a:p>
            <a:pPr algn="ctr">
              <a:lnSpc>
                <a:spcPct val="110000"/>
              </a:lnSpc>
              <a:defRPr/>
            </a:pPr>
            <a:r>
              <a:rPr lang="en-US" altLang="zh-CN" sz="2800" dirty="0" err="1">
                <a:latin typeface="DengXian" charset="-122"/>
                <a:ea typeface="DengXian" charset="-122"/>
                <a:cs typeface="DengXian" charset="-122"/>
              </a:rPr>
              <a:t>Zhiyuan</a:t>
            </a:r>
            <a:r>
              <a:rPr lang="zh-CN" altLang="en-US" sz="2800" dirty="0">
                <a:latin typeface="DengXian" charset="-122"/>
                <a:ea typeface="DengXian" charset="-122"/>
                <a:cs typeface="DengXian" charset="-122"/>
              </a:rPr>
              <a:t> </a:t>
            </a:r>
            <a:r>
              <a:rPr lang="en-US" altLang="zh-CN" sz="2800" dirty="0">
                <a:latin typeface="DengXian" charset="-122"/>
                <a:ea typeface="DengXian" charset="-122"/>
                <a:cs typeface="DengXian" charset="-122"/>
              </a:rPr>
              <a:t>Liu</a:t>
            </a:r>
          </a:p>
          <a:p>
            <a:pPr algn="ctr">
              <a:lnSpc>
                <a:spcPct val="110000"/>
              </a:lnSpc>
              <a:defRPr/>
            </a:pPr>
            <a:r>
              <a:rPr lang="en-US" altLang="zh-CN" sz="2800" dirty="0" err="1">
                <a:latin typeface="DengXian" charset="-122"/>
                <a:ea typeface="DengXian" charset="-122"/>
                <a:cs typeface="DengXian" charset="-122"/>
              </a:rPr>
              <a:t>liuzy@tsinghua.edu.cn</a:t>
            </a:r>
            <a:endParaRPr lang="en-US" altLang="zh-CN" sz="2800" dirty="0">
              <a:latin typeface="DengXian" charset="-122"/>
              <a:ea typeface="DengXian" charset="-122"/>
              <a:cs typeface="DengXian" charset="-122"/>
            </a:endParaRPr>
          </a:p>
        </p:txBody>
      </p:sp>
      <p:sp>
        <p:nvSpPr>
          <p:cNvPr id="2" name="矩形 1"/>
          <p:cNvSpPr/>
          <p:nvPr/>
        </p:nvSpPr>
        <p:spPr>
          <a:xfrm>
            <a:off x="818409" y="495595"/>
            <a:ext cx="7507184" cy="1200329"/>
          </a:xfrm>
          <a:prstGeom prst="rect">
            <a:avLst/>
          </a:prstGeom>
        </p:spPr>
        <p:txBody>
          <a:bodyPr wrap="none">
            <a:spAutoFit/>
          </a:bodyPr>
          <a:lstStyle/>
          <a:p>
            <a:pPr algn="ctr"/>
            <a:r>
              <a:rPr lang="en-US" altLang="zh-CN" sz="3600" spc="-150" dirty="0">
                <a:latin typeface="DengXian" charset="-122"/>
                <a:ea typeface="DengXian" charset="-122"/>
                <a:cs typeface="DengXian" charset="-122"/>
              </a:rPr>
              <a:t>Tsinghua</a:t>
            </a:r>
            <a:r>
              <a:rPr lang="zh-CN" altLang="en-US" sz="3600" spc="-150" dirty="0">
                <a:latin typeface="DengXian" charset="-122"/>
                <a:ea typeface="DengXian" charset="-122"/>
                <a:cs typeface="DengXian" charset="-122"/>
              </a:rPr>
              <a:t> </a:t>
            </a:r>
            <a:r>
              <a:rPr lang="en-US" altLang="zh-CN" sz="3600" spc="-150" dirty="0">
                <a:latin typeface="DengXian" charset="-122"/>
                <a:ea typeface="DengXian" charset="-122"/>
                <a:cs typeface="DengXian" charset="-122"/>
              </a:rPr>
              <a:t>University</a:t>
            </a:r>
          </a:p>
          <a:p>
            <a:pPr algn="ctr"/>
            <a:r>
              <a:rPr lang="en-US" altLang="zh-CN" sz="3600" spc="-150" dirty="0">
                <a:latin typeface="DengXian" charset="-122"/>
                <a:ea typeface="DengXian" charset="-122"/>
                <a:cs typeface="DengXian" charset="-122"/>
              </a:rPr>
              <a:t>2019</a:t>
            </a:r>
            <a:r>
              <a:rPr lang="zh-CN" altLang="en-US" sz="3600" spc="-150" dirty="0">
                <a:latin typeface="DengXian" charset="-122"/>
                <a:ea typeface="DengXian" charset="-122"/>
                <a:cs typeface="DengXian" charset="-122"/>
              </a:rPr>
              <a:t> </a:t>
            </a:r>
            <a:r>
              <a:rPr lang="en-US" altLang="zh-CN" sz="3600" spc="-150" dirty="0">
                <a:latin typeface="DengXian" charset="-122"/>
                <a:ea typeface="DengXian" charset="-122"/>
                <a:cs typeface="DengXian" charset="-122"/>
              </a:rPr>
              <a:t>Summer</a:t>
            </a:r>
            <a:r>
              <a:rPr lang="zh-CN" altLang="en-US" sz="3600" spc="-150" dirty="0">
                <a:latin typeface="DengXian" charset="-122"/>
                <a:ea typeface="DengXian" charset="-122"/>
                <a:cs typeface="DengXian" charset="-122"/>
              </a:rPr>
              <a:t> </a:t>
            </a:r>
            <a:r>
              <a:rPr lang="en-US" altLang="zh-CN" sz="3600" spc="-150" dirty="0">
                <a:latin typeface="DengXian" charset="-122"/>
                <a:ea typeface="DengXian" charset="-122"/>
                <a:cs typeface="DengXian" charset="-122"/>
              </a:rPr>
              <a:t>School</a:t>
            </a:r>
            <a:r>
              <a:rPr lang="zh-CN" altLang="en-US" sz="3600" spc="-150" dirty="0">
                <a:latin typeface="DengXian" charset="-122"/>
                <a:ea typeface="DengXian" charset="-122"/>
                <a:cs typeface="DengXian" charset="-122"/>
              </a:rPr>
              <a:t> </a:t>
            </a:r>
            <a:r>
              <a:rPr lang="en-US" altLang="zh-CN" sz="3600" spc="-150" dirty="0">
                <a:latin typeface="DengXian" charset="-122"/>
                <a:ea typeface="DengXian" charset="-122"/>
                <a:cs typeface="DengXian" charset="-122"/>
              </a:rPr>
              <a:t>on</a:t>
            </a:r>
            <a:r>
              <a:rPr lang="zh-CN" altLang="en-US" sz="3600" spc="-150" dirty="0">
                <a:latin typeface="DengXian" charset="-122"/>
                <a:ea typeface="DengXian" charset="-122"/>
                <a:cs typeface="DengXian" charset="-122"/>
              </a:rPr>
              <a:t> </a:t>
            </a:r>
            <a:r>
              <a:rPr lang="en-US" altLang="zh-CN" sz="3600" spc="-150" dirty="0">
                <a:latin typeface="DengXian" charset="-122"/>
                <a:ea typeface="DengXian" charset="-122"/>
                <a:cs typeface="DengXian" charset="-122"/>
              </a:rPr>
              <a:t>Deep</a:t>
            </a:r>
            <a:r>
              <a:rPr lang="zh-CN" altLang="en-US" sz="3600" spc="-150" dirty="0">
                <a:latin typeface="DengXian" charset="-122"/>
                <a:ea typeface="DengXian" charset="-122"/>
                <a:cs typeface="DengXian" charset="-122"/>
              </a:rPr>
              <a:t> </a:t>
            </a:r>
            <a:r>
              <a:rPr lang="en-US" altLang="zh-CN" sz="3600" spc="-150" dirty="0">
                <a:latin typeface="DengXian" charset="-122"/>
                <a:ea typeface="DengXian" charset="-122"/>
                <a:cs typeface="DengXian" charset="-122"/>
              </a:rPr>
              <a:t>Learning</a:t>
            </a:r>
            <a:r>
              <a:rPr lang="zh-CN" altLang="en-US" sz="3600" spc="-150" dirty="0">
                <a:latin typeface="DengXian" charset="-122"/>
                <a:ea typeface="DengXian" charset="-122"/>
                <a:cs typeface="DengXian" charset="-122"/>
              </a:rPr>
              <a:t> </a:t>
            </a:r>
            <a:endParaRPr lang="zh-CN" altLang="en-US" sz="3600" dirty="0">
              <a:latin typeface="DengXian" charset="-122"/>
              <a:ea typeface="DengXian" charset="-122"/>
              <a:cs typeface="DengXian" charset="-122"/>
            </a:endParaRPr>
          </a:p>
        </p:txBody>
      </p:sp>
    </p:spTree>
    <p:extLst>
      <p:ext uri="{BB962C8B-B14F-4D97-AF65-F5344CB8AC3E}">
        <p14:creationId xmlns:p14="http://schemas.microsoft.com/office/powerpoint/2010/main" val="475653699"/>
      </p:ext>
    </p:extLst>
  </p:cSld>
  <p:clrMapOvr>
    <a:masterClrMapping/>
  </p:clrMapOvr>
  <mc:AlternateContent xmlns:mc="http://schemas.openxmlformats.org/markup-compatibility/2006" xmlns:p14="http://schemas.microsoft.com/office/powerpoint/2010/main">
    <mc:Choice Requires="p14">
      <p:transition spd="slow" p14:dur="2000" advTm="5105"/>
    </mc:Choice>
    <mc:Fallback xmlns="">
      <p:transition spd="slow" advTm="510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KG</a:t>
            </a:r>
            <a:r>
              <a:rPr lang="zh-CN" altLang="en-US"/>
              <a:t> </a:t>
            </a:r>
            <a:r>
              <a:rPr lang="en-US" altLang="zh-CN"/>
              <a:t>Application:</a:t>
            </a:r>
            <a:r>
              <a:rPr lang="zh-CN" altLang="en-US"/>
              <a:t> </a:t>
            </a:r>
            <a:r>
              <a:rPr lang="en-US" altLang="zh-CN"/>
              <a:t>Inference</a:t>
            </a:r>
            <a:endParaRPr lang="zh-CN" altLang="en-US" dirty="0"/>
          </a:p>
        </p:txBody>
      </p:sp>
      <p:pic>
        <p:nvPicPr>
          <p:cNvPr id="8" name="内容占位符 7"/>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07950" y="1259148"/>
            <a:ext cx="8928100" cy="4915966"/>
          </a:xfrm>
          <a:prstGeom prst="rect">
            <a:avLst/>
          </a:prstGeom>
        </p:spPr>
      </p:pic>
      <p:sp>
        <p:nvSpPr>
          <p:cNvPr id="4" name="幻灯片编号占位符 3"/>
          <p:cNvSpPr>
            <a:spLocks noGrp="1"/>
          </p:cNvSpPr>
          <p:nvPr>
            <p:ph type="sldNum" sz="quarter" idx="12"/>
          </p:nvPr>
        </p:nvSpPr>
        <p:spPr/>
        <p:txBody>
          <a:bodyPr/>
          <a:lstStyle/>
          <a:p>
            <a:fld id="{0C913308-F349-4B6D-A68A-DD1791B4A57B}" type="slidenum">
              <a:rPr lang="zh-CN" altLang="en-US" smtClean="0"/>
              <a:pPr/>
              <a:t>10</a:t>
            </a:fld>
            <a:endParaRPr lang="zh-CN" altLang="en-US"/>
          </a:p>
        </p:txBody>
      </p:sp>
    </p:spTree>
    <p:extLst>
      <p:ext uri="{BB962C8B-B14F-4D97-AF65-F5344CB8AC3E}">
        <p14:creationId xmlns:p14="http://schemas.microsoft.com/office/powerpoint/2010/main" val="2776079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Other Key Challenges in RL4KG</a:t>
            </a:r>
            <a:endParaRPr kumimoji="1" lang="zh-CN" altLang="en-US" dirty="0"/>
          </a:p>
        </p:txBody>
      </p:sp>
      <p:sp>
        <p:nvSpPr>
          <p:cNvPr id="3" name="内容占位符 2"/>
          <p:cNvSpPr>
            <a:spLocks noGrp="1"/>
          </p:cNvSpPr>
          <p:nvPr>
            <p:ph idx="1"/>
          </p:nvPr>
        </p:nvSpPr>
        <p:spPr/>
        <p:txBody>
          <a:bodyPr/>
          <a:lstStyle/>
          <a:p>
            <a:r>
              <a:rPr kumimoji="1" lang="en-US" altLang="zh-CN" dirty="0"/>
              <a:t>Online and fast learning for large-scale KGs</a:t>
            </a:r>
          </a:p>
          <a:p>
            <a:endParaRPr kumimoji="1" lang="en-US" altLang="zh-CN" dirty="0"/>
          </a:p>
          <a:p>
            <a:r>
              <a:rPr kumimoji="1" lang="en-US" altLang="zh-CN" dirty="0"/>
              <a:t>Large-scale KGs are sparse, existing models cannot learn good representation for infrequent entities and relations</a:t>
            </a:r>
          </a:p>
          <a:p>
            <a:endParaRPr kumimoji="1" lang="en-US" altLang="zh-CN" dirty="0"/>
          </a:p>
          <a:p>
            <a:r>
              <a:rPr kumimoji="1" lang="en-US" altLang="zh-CN" dirty="0"/>
              <a:t>Learning orders of triples are important for fast RL4KG</a:t>
            </a:r>
          </a:p>
          <a:p>
            <a:pPr lvl="1"/>
            <a:r>
              <a:rPr kumimoji="1" lang="en-US" altLang="zh-CN" dirty="0"/>
              <a:t>Curriculum Learning</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100</a:t>
            </a:fld>
            <a:endParaRPr lang="zh-CN" altLang="en-US">
              <a:solidFill>
                <a:prstClr val="black">
                  <a:tint val="75000"/>
                </a:prstClr>
              </a:solidFill>
            </a:endParaRPr>
          </a:p>
        </p:txBody>
      </p:sp>
    </p:spTree>
    <p:extLst>
      <p:ext uri="{BB962C8B-B14F-4D97-AF65-F5344CB8AC3E}">
        <p14:creationId xmlns:p14="http://schemas.microsoft.com/office/powerpoint/2010/main" val="14509602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Other Key Challenges in RL4KG</a:t>
            </a:r>
            <a:endParaRPr kumimoji="1" lang="zh-CN" altLang="en-US" dirty="0"/>
          </a:p>
        </p:txBody>
      </p:sp>
      <p:sp>
        <p:nvSpPr>
          <p:cNvPr id="3" name="内容占位符 2"/>
          <p:cNvSpPr>
            <a:spLocks noGrp="1"/>
          </p:cNvSpPr>
          <p:nvPr>
            <p:ph idx="1"/>
          </p:nvPr>
        </p:nvSpPr>
        <p:spPr/>
        <p:txBody>
          <a:bodyPr/>
          <a:lstStyle/>
          <a:p>
            <a:r>
              <a:rPr kumimoji="1" lang="en-US" altLang="zh-CN" dirty="0"/>
              <a:t>Online and fast learning for large-scale KGs</a:t>
            </a:r>
          </a:p>
          <a:p>
            <a:endParaRPr kumimoji="1" lang="en-US" altLang="zh-CN" dirty="0"/>
          </a:p>
          <a:p>
            <a:r>
              <a:rPr kumimoji="1" lang="en-US" altLang="zh-CN" dirty="0"/>
              <a:t>Large-scale KGs are sparse, existing models cannot learn good representation for infrequent entities and relations</a:t>
            </a:r>
          </a:p>
          <a:p>
            <a:endParaRPr kumimoji="1" lang="en-US" altLang="zh-CN" dirty="0"/>
          </a:p>
          <a:p>
            <a:r>
              <a:rPr kumimoji="1" lang="en-US" altLang="zh-CN" dirty="0"/>
              <a:t>Learning orders of triples are important for fast RL4KG</a:t>
            </a:r>
          </a:p>
          <a:p>
            <a:pPr lvl="1"/>
            <a:r>
              <a:rPr kumimoji="1" lang="en-US" altLang="zh-CN" dirty="0"/>
              <a:t>Curriculum Learning</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101</a:t>
            </a:fld>
            <a:endParaRPr lang="zh-CN" altLang="en-US">
              <a:solidFill>
                <a:prstClr val="black">
                  <a:tint val="75000"/>
                </a:prstClr>
              </a:solidFill>
            </a:endParaRPr>
          </a:p>
        </p:txBody>
      </p:sp>
    </p:spTree>
    <p:extLst>
      <p:ext uri="{BB962C8B-B14F-4D97-AF65-F5344CB8AC3E}">
        <p14:creationId xmlns:p14="http://schemas.microsoft.com/office/powerpoint/2010/main" val="2850537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a:t>
            </a:r>
            <a:r>
              <a:rPr lang="zh-CN" altLang="en-US" dirty="0"/>
              <a:t> </a:t>
            </a:r>
            <a:r>
              <a:rPr lang="en-US" altLang="zh-CN" dirty="0"/>
              <a:t>Source</a:t>
            </a:r>
            <a:r>
              <a:rPr lang="zh-CN" altLang="en-US" dirty="0"/>
              <a:t> </a:t>
            </a:r>
            <a:r>
              <a:rPr lang="en-US" altLang="zh-CN" dirty="0"/>
              <a:t>Codes</a:t>
            </a:r>
            <a:endParaRPr lang="zh-CN" altLang="en-US" dirty="0"/>
          </a:p>
        </p:txBody>
      </p:sp>
      <p:sp>
        <p:nvSpPr>
          <p:cNvPr id="3" name="内容占位符 2"/>
          <p:cNvSpPr>
            <a:spLocks noGrp="1"/>
          </p:cNvSpPr>
          <p:nvPr>
            <p:ph idx="1"/>
          </p:nvPr>
        </p:nvSpPr>
        <p:spPr>
          <a:xfrm>
            <a:off x="107504" y="2204864"/>
            <a:ext cx="8928992" cy="4248472"/>
          </a:xfrm>
        </p:spPr>
        <p:txBody>
          <a:bodyPr/>
          <a:lstStyle/>
          <a:p>
            <a:r>
              <a:rPr lang="en-US" altLang="zh-CN" dirty="0" err="1">
                <a:solidFill>
                  <a:srgbClr val="FF0000"/>
                </a:solidFill>
              </a:rPr>
              <a:t>OpenKE</a:t>
            </a:r>
            <a:r>
              <a:rPr lang="en-US" altLang="zh-CN" dirty="0"/>
              <a:t>:</a:t>
            </a:r>
            <a:r>
              <a:rPr lang="zh-CN" altLang="en-US" dirty="0"/>
              <a:t> </a:t>
            </a:r>
            <a:r>
              <a:rPr lang="en-US" altLang="zh-CN" dirty="0" err="1"/>
              <a:t>TransE</a:t>
            </a:r>
            <a:r>
              <a:rPr lang="zh-CN" altLang="en-US" dirty="0"/>
              <a:t>、</a:t>
            </a:r>
            <a:r>
              <a:rPr lang="en-US" altLang="zh-CN" dirty="0" err="1"/>
              <a:t>TransH</a:t>
            </a:r>
            <a:r>
              <a:rPr lang="zh-CN" altLang="en-US" dirty="0"/>
              <a:t>、</a:t>
            </a:r>
            <a:r>
              <a:rPr lang="en-US" altLang="zh-CN" dirty="0" err="1"/>
              <a:t>TransR</a:t>
            </a:r>
            <a:r>
              <a:rPr lang="zh-CN" altLang="en-US" dirty="0"/>
              <a:t>、</a:t>
            </a:r>
            <a:r>
              <a:rPr lang="en-US" altLang="zh-CN" dirty="0" err="1"/>
              <a:t>PTransE</a:t>
            </a:r>
            <a:endParaRPr lang="zh-CN" altLang="en-US" dirty="0"/>
          </a:p>
        </p:txBody>
      </p:sp>
      <p:sp>
        <p:nvSpPr>
          <p:cNvPr id="5" name="幻灯片编号占位符 4"/>
          <p:cNvSpPr>
            <a:spLocks noGrp="1"/>
          </p:cNvSpPr>
          <p:nvPr>
            <p:ph type="sldNum" sz="quarter" idx="12"/>
          </p:nvPr>
        </p:nvSpPr>
        <p:spPr/>
        <p:txBody>
          <a:bodyPr/>
          <a:lstStyle/>
          <a:p>
            <a:fld id="{0C913308-F349-4B6D-A68A-DD1791B4A57B}" type="slidenum">
              <a:rPr lang="zh-CN" altLang="en-US" smtClean="0"/>
              <a:pPr/>
              <a:t>102</a:t>
            </a:fld>
            <a:endParaRPr lang="zh-CN" altLang="en-US"/>
          </a:p>
        </p:txBody>
      </p:sp>
      <p:pic>
        <p:nvPicPr>
          <p:cNvPr id="4" name="图片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58008" y="3645024"/>
            <a:ext cx="4427984" cy="2026645"/>
          </a:xfrm>
          <a:prstGeom prst="rect">
            <a:avLst/>
          </a:prstGeom>
        </p:spPr>
      </p:pic>
      <p:sp>
        <p:nvSpPr>
          <p:cNvPr id="8" name="矩形 7"/>
          <p:cNvSpPr/>
          <p:nvPr/>
        </p:nvSpPr>
        <p:spPr>
          <a:xfrm>
            <a:off x="610819" y="1109747"/>
            <a:ext cx="7922362" cy="830997"/>
          </a:xfrm>
          <a:prstGeom prst="rect">
            <a:avLst/>
          </a:prstGeom>
          <a:noFill/>
          <a:ln>
            <a:noFill/>
          </a:ln>
        </p:spPr>
        <p:style>
          <a:lnRef idx="1">
            <a:schemeClr val="dk1"/>
          </a:lnRef>
          <a:fillRef idx="2">
            <a:schemeClr val="dk1"/>
          </a:fillRef>
          <a:effectRef idx="1">
            <a:schemeClr val="dk1"/>
          </a:effectRef>
          <a:fontRef idx="minor">
            <a:schemeClr val="dk1"/>
          </a:fontRef>
        </p:style>
        <p:txBody>
          <a:bodyPr wrap="none">
            <a:spAutoFit/>
          </a:bodyPr>
          <a:lstStyle/>
          <a:p>
            <a:r>
              <a:rPr lang="zh-CN" altLang="en-US" sz="4800" dirty="0">
                <a:solidFill>
                  <a:srgbClr val="0432FF"/>
                </a:solidFill>
                <a:latin typeface="Microsoft YaHei" charset="-122"/>
                <a:ea typeface="Microsoft YaHei" charset="-122"/>
                <a:cs typeface="Microsoft YaHei" charset="-122"/>
              </a:rPr>
              <a:t>https://github.com/thunlp</a:t>
            </a:r>
          </a:p>
        </p:txBody>
      </p:sp>
    </p:spTree>
    <p:extLst>
      <p:ext uri="{BB962C8B-B14F-4D97-AF65-F5344CB8AC3E}">
        <p14:creationId xmlns:p14="http://schemas.microsoft.com/office/powerpoint/2010/main" val="3075818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Take</a:t>
            </a:r>
            <a:r>
              <a:rPr kumimoji="1" lang="zh-CN" altLang="en-US" dirty="0"/>
              <a:t> </a:t>
            </a:r>
            <a:r>
              <a:rPr kumimoji="1" lang="en-US" altLang="zh-CN" dirty="0"/>
              <a:t>Home</a:t>
            </a:r>
            <a:r>
              <a:rPr kumimoji="1" lang="zh-CN" altLang="en-US" dirty="0"/>
              <a:t> </a:t>
            </a:r>
            <a:r>
              <a:rPr kumimoji="1" lang="en-US" altLang="zh-CN" dirty="0"/>
              <a:t>Message</a:t>
            </a:r>
            <a:endParaRPr kumimoji="1" lang="zh-CN" altLang="en-US" dirty="0"/>
          </a:p>
        </p:txBody>
      </p:sp>
      <p:sp>
        <p:nvSpPr>
          <p:cNvPr id="3" name="内容占位符 2"/>
          <p:cNvSpPr>
            <a:spLocks noGrp="1"/>
          </p:cNvSpPr>
          <p:nvPr>
            <p:ph idx="1"/>
          </p:nvPr>
        </p:nvSpPr>
        <p:spPr>
          <a:xfrm>
            <a:off x="107504" y="980728"/>
            <a:ext cx="6418527" cy="4392488"/>
          </a:xfrm>
        </p:spPr>
        <p:txBody>
          <a:bodyPr>
            <a:normAutofit fontScale="92500" lnSpcReduction="10000"/>
          </a:bodyPr>
          <a:lstStyle/>
          <a:p>
            <a:r>
              <a:rPr kumimoji="1" lang="en-US" altLang="zh-CN" dirty="0"/>
              <a:t>D</a:t>
            </a:r>
            <a:r>
              <a:rPr kumimoji="1" lang="en-US" altLang="en-US" dirty="0"/>
              <a:t>L4KG is </a:t>
            </a:r>
            <a:r>
              <a:rPr kumimoji="1" lang="en-US" altLang="zh-CN" dirty="0"/>
              <a:t>a</a:t>
            </a:r>
            <a:r>
              <a:rPr kumimoji="1" lang="zh-CN" altLang="en-US" dirty="0"/>
              <a:t> </a:t>
            </a:r>
            <a:r>
              <a:rPr kumimoji="1" lang="en-US" altLang="zh-CN" dirty="0">
                <a:solidFill>
                  <a:srgbClr val="FF0000"/>
                </a:solidFill>
              </a:rPr>
              <a:t>promising</a:t>
            </a:r>
            <a:r>
              <a:rPr kumimoji="1" lang="zh-CN" altLang="en-US" dirty="0"/>
              <a:t> </a:t>
            </a:r>
            <a:r>
              <a:rPr kumimoji="1" lang="en-US" altLang="zh-CN" dirty="0"/>
              <a:t>approach</a:t>
            </a:r>
            <a:r>
              <a:rPr kumimoji="1" lang="zh-CN" altLang="en-US" dirty="0"/>
              <a:t> </a:t>
            </a:r>
            <a:r>
              <a:rPr kumimoji="1" lang="en-US" altLang="en-US" dirty="0"/>
              <a:t>to construction and application of KG</a:t>
            </a:r>
            <a:r>
              <a:rPr kumimoji="1" lang="en-US" altLang="zh-CN" dirty="0"/>
              <a:t>s</a:t>
            </a:r>
            <a:endParaRPr kumimoji="1" lang="en-US" altLang="en-US" dirty="0"/>
          </a:p>
          <a:p>
            <a:endParaRPr kumimoji="1" lang="en-US" altLang="en-US" dirty="0"/>
          </a:p>
          <a:p>
            <a:r>
              <a:rPr kumimoji="1" lang="en-US" altLang="zh-CN" dirty="0"/>
              <a:t>D</a:t>
            </a:r>
            <a:r>
              <a:rPr kumimoji="1" lang="en-US" altLang="en-US" dirty="0"/>
              <a:t>L4KG is still a </a:t>
            </a:r>
            <a:r>
              <a:rPr kumimoji="1" lang="en-US" altLang="en-US" dirty="0">
                <a:solidFill>
                  <a:srgbClr val="FF0000"/>
                </a:solidFill>
              </a:rPr>
              <a:t>rising</a:t>
            </a:r>
            <a:r>
              <a:rPr kumimoji="1" lang="en-US" altLang="en-US" dirty="0"/>
              <a:t> research area, there are many open problems</a:t>
            </a:r>
          </a:p>
          <a:p>
            <a:endParaRPr kumimoji="1" lang="en-US" altLang="en-US" dirty="0"/>
          </a:p>
          <a:p>
            <a:r>
              <a:rPr kumimoji="1" lang="en-US" altLang="en-US" dirty="0"/>
              <a:t>Learn from the </a:t>
            </a:r>
            <a:r>
              <a:rPr kumimoji="1" lang="en-US" altLang="en-US" dirty="0">
                <a:solidFill>
                  <a:srgbClr val="FF0000"/>
                </a:solidFill>
              </a:rPr>
              <a:t>generalization </a:t>
            </a:r>
            <a:r>
              <a:rPr kumimoji="1" lang="en-US" altLang="en-US" dirty="0"/>
              <a:t>&amp; </a:t>
            </a:r>
            <a:r>
              <a:rPr kumimoji="1" lang="en-US" altLang="en-US" dirty="0">
                <a:solidFill>
                  <a:srgbClr val="FF0000"/>
                </a:solidFill>
              </a:rPr>
              <a:t>abstraction </a:t>
            </a:r>
            <a:r>
              <a:rPr kumimoji="1" lang="en-US" altLang="en-US" dirty="0"/>
              <a:t>abilities of human</a:t>
            </a:r>
          </a:p>
          <a:p>
            <a:pPr lvl="1"/>
            <a:r>
              <a:rPr kumimoji="1" lang="en-US" altLang="en-US" dirty="0">
                <a:solidFill>
                  <a:srgbClr val="FF0000"/>
                </a:solidFill>
              </a:rPr>
              <a:t>Zero / One shot learning</a:t>
            </a:r>
          </a:p>
          <a:p>
            <a:endParaRPr kumimoji="1" lang="en-US" altLang="en-US" dirty="0"/>
          </a:p>
          <a:p>
            <a:pPr lvl="1"/>
            <a:endParaRPr kumimoji="1" lang="en-US"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103</a:t>
            </a:fld>
            <a:endParaRPr lang="zh-CN" altLang="en-US">
              <a:solidFill>
                <a:prstClr val="black">
                  <a:tint val="75000"/>
                </a:prstClr>
              </a:solidFill>
            </a:endParaRPr>
          </a:p>
        </p:txBody>
      </p:sp>
      <p:sp>
        <p:nvSpPr>
          <p:cNvPr id="6" name="矩形 5"/>
          <p:cNvSpPr/>
          <p:nvPr/>
        </p:nvSpPr>
        <p:spPr>
          <a:xfrm>
            <a:off x="0" y="5657671"/>
            <a:ext cx="9144000" cy="1200329"/>
          </a:xfrm>
          <a:prstGeom prst="rect">
            <a:avLst/>
          </a:prstGeom>
        </p:spPr>
        <p:txBody>
          <a:bodyPr wrap="square">
            <a:spAutoFit/>
          </a:bodyPr>
          <a:lstStyle/>
          <a:p>
            <a:r>
              <a:rPr lang="da-DK" dirty="0"/>
              <a:t>Joshua B. Tenenbaum, et al. </a:t>
            </a:r>
            <a:r>
              <a:rPr lang="en-US" dirty="0"/>
              <a:t>(2011) How to grow a mind: statistics, structure, and abstraction. Science.</a:t>
            </a:r>
            <a:br>
              <a:rPr lang="en-US" dirty="0">
                <a:solidFill>
                  <a:srgbClr val="000000"/>
                </a:solidFill>
              </a:rPr>
            </a:br>
            <a:r>
              <a:rPr lang="en-US" dirty="0"/>
              <a:t>Lake, et al. (2015) Human-level concept learning through probabilistic program induction. Science.</a:t>
            </a:r>
          </a:p>
        </p:txBody>
      </p:sp>
      <p:grpSp>
        <p:nvGrpSpPr>
          <p:cNvPr id="7" name="组合 6"/>
          <p:cNvGrpSpPr/>
          <p:nvPr/>
        </p:nvGrpSpPr>
        <p:grpSpPr>
          <a:xfrm>
            <a:off x="6876256" y="1121167"/>
            <a:ext cx="2131740" cy="4181224"/>
            <a:chOff x="5770004" y="2529613"/>
            <a:chExt cx="1981997" cy="4011335"/>
          </a:xfrm>
        </p:grpSpPr>
        <p:pic>
          <p:nvPicPr>
            <p:cNvPr id="8" name="Picture 2" descr="http://www.technologyreview.com/sites/default/files/legacy/google.machine.learningx296.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985688" y="2658742"/>
              <a:ext cx="1592170" cy="1054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7168" y="5478678"/>
              <a:ext cx="1289210" cy="976262"/>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5770004" y="2529613"/>
              <a:ext cx="1981997" cy="401133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86621" y="4106782"/>
              <a:ext cx="1190306" cy="9943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上箭头 11"/>
            <p:cNvSpPr/>
            <p:nvPr/>
          </p:nvSpPr>
          <p:spPr>
            <a:xfrm>
              <a:off x="6673763" y="3805816"/>
              <a:ext cx="216024" cy="216024"/>
            </a:xfrm>
            <a:prstGeom prst="up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6673765" y="5154609"/>
              <a:ext cx="216024" cy="216024"/>
            </a:xfrm>
            <a:prstGeom prst="up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88263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Outlook</a:t>
            </a:r>
            <a:endParaRPr kumimoji="1" lang="zh-CN" altLang="en-US" dirty="0"/>
          </a:p>
        </p:txBody>
      </p:sp>
      <p:sp>
        <p:nvSpPr>
          <p:cNvPr id="3" name="内容占位符 2"/>
          <p:cNvSpPr>
            <a:spLocks noGrp="1"/>
          </p:cNvSpPr>
          <p:nvPr>
            <p:ph idx="1"/>
          </p:nvPr>
        </p:nvSpPr>
        <p:spPr/>
        <p:txBody>
          <a:bodyPr/>
          <a:lstStyle/>
          <a:p>
            <a:r>
              <a:rPr kumimoji="1" lang="en-US" altLang="zh-CN" dirty="0"/>
              <a:t>DL</a:t>
            </a:r>
            <a:r>
              <a:rPr kumimoji="1" lang="zh-CN" altLang="en-US" dirty="0"/>
              <a:t> </a:t>
            </a:r>
            <a:r>
              <a:rPr kumimoji="1" lang="en-US" altLang="zh-CN" dirty="0"/>
              <a:t>&amp;</a:t>
            </a:r>
            <a:r>
              <a:rPr kumimoji="1" lang="zh-CN" altLang="en-US" dirty="0"/>
              <a:t> </a:t>
            </a:r>
            <a:r>
              <a:rPr kumimoji="1" lang="en-US" altLang="zh-CN" dirty="0"/>
              <a:t>KG</a:t>
            </a:r>
            <a:r>
              <a:rPr kumimoji="1" lang="zh-CN" altLang="en-US" dirty="0"/>
              <a:t> </a:t>
            </a:r>
            <a:r>
              <a:rPr kumimoji="1" lang="en-US" altLang="zh-CN" dirty="0"/>
              <a:t>will</a:t>
            </a:r>
            <a:r>
              <a:rPr kumimoji="1" lang="zh-CN" altLang="en-US" dirty="0"/>
              <a:t> </a:t>
            </a:r>
            <a:r>
              <a:rPr kumimoji="1" lang="en-US" altLang="zh-CN" dirty="0"/>
              <a:t>bring</a:t>
            </a:r>
            <a:r>
              <a:rPr kumimoji="1" lang="zh-CN" altLang="en-US" dirty="0"/>
              <a:t> </a:t>
            </a:r>
            <a:r>
              <a:rPr kumimoji="1" lang="en-US" altLang="zh-CN" dirty="0"/>
              <a:t>a</a:t>
            </a:r>
            <a:r>
              <a:rPr kumimoji="1" lang="zh-CN" altLang="en-US" dirty="0"/>
              <a:t> </a:t>
            </a:r>
            <a:r>
              <a:rPr kumimoji="1" lang="en-US" altLang="zh-CN" dirty="0"/>
              <a:t>revolution</a:t>
            </a:r>
            <a:r>
              <a:rPr kumimoji="1" lang="zh-CN" altLang="en-US" dirty="0"/>
              <a:t> </a:t>
            </a:r>
            <a:r>
              <a:rPr kumimoji="1" lang="en-US" altLang="zh-CN" dirty="0"/>
              <a:t>to</a:t>
            </a:r>
            <a:r>
              <a:rPr kumimoji="1" lang="zh-CN" altLang="en-US" dirty="0"/>
              <a:t> </a:t>
            </a:r>
            <a:r>
              <a:rPr kumimoji="1" lang="en-US" altLang="zh-CN" dirty="0"/>
              <a:t>NLP</a:t>
            </a:r>
          </a:p>
          <a:p>
            <a:endParaRPr kumimoji="1" lang="en-US" altLang="zh-CN" dirty="0"/>
          </a:p>
          <a:p>
            <a:r>
              <a:rPr kumimoji="1" lang="en-US" altLang="zh-CN" dirty="0"/>
              <a:t>Knowledge-Guided</a:t>
            </a:r>
            <a:r>
              <a:rPr kumimoji="1" lang="zh-CN" altLang="en-US" dirty="0"/>
              <a:t> </a:t>
            </a:r>
            <a:r>
              <a:rPr kumimoji="1" lang="en-US" altLang="zh-CN" dirty="0"/>
              <a:t>Language</a:t>
            </a:r>
            <a:r>
              <a:rPr kumimoji="1" lang="zh-CN" altLang="en-US" dirty="0"/>
              <a:t> </a:t>
            </a:r>
            <a:r>
              <a:rPr kumimoji="1" lang="en-US" altLang="zh-CN" dirty="0"/>
              <a:t>Understanding</a:t>
            </a:r>
          </a:p>
          <a:p>
            <a:pPr lvl="1"/>
            <a:r>
              <a:rPr kumimoji="1" lang="en-US" altLang="zh-CN" dirty="0"/>
              <a:t>Sentence:</a:t>
            </a:r>
            <a:r>
              <a:rPr kumimoji="1" lang="zh-CN" altLang="en-US" dirty="0"/>
              <a:t> </a:t>
            </a:r>
            <a:r>
              <a:rPr kumimoji="1" lang="en-US" altLang="zh-CN" dirty="0"/>
              <a:t>Question</a:t>
            </a:r>
            <a:r>
              <a:rPr kumimoji="1" lang="zh-CN" altLang="en-US" dirty="0"/>
              <a:t> </a:t>
            </a:r>
            <a:r>
              <a:rPr kumimoji="1" lang="en-US" altLang="zh-CN" dirty="0"/>
              <a:t>Answering,</a:t>
            </a:r>
            <a:r>
              <a:rPr kumimoji="1" lang="zh-CN" altLang="en-US" dirty="0"/>
              <a:t> </a:t>
            </a:r>
            <a:r>
              <a:rPr kumimoji="1" lang="en-US" altLang="zh-CN" dirty="0"/>
              <a:t>Conversation</a:t>
            </a:r>
          </a:p>
          <a:p>
            <a:pPr lvl="1"/>
            <a:r>
              <a:rPr kumimoji="1" lang="en-US" altLang="zh-CN" dirty="0"/>
              <a:t>Document:</a:t>
            </a:r>
            <a:r>
              <a:rPr kumimoji="1" lang="zh-CN" altLang="en-US" dirty="0"/>
              <a:t> </a:t>
            </a:r>
            <a:r>
              <a:rPr kumimoji="1" lang="en-US" altLang="zh-CN" dirty="0"/>
              <a:t>Summarization,</a:t>
            </a:r>
            <a:r>
              <a:rPr kumimoji="1" lang="zh-CN" altLang="en-US" dirty="0"/>
              <a:t> </a:t>
            </a:r>
            <a:r>
              <a:rPr kumimoji="1" lang="en-US" altLang="zh-CN" dirty="0"/>
              <a:t>Reading</a:t>
            </a:r>
            <a:r>
              <a:rPr kumimoji="1" lang="zh-CN" altLang="en-US" dirty="0"/>
              <a:t> </a:t>
            </a:r>
            <a:r>
              <a:rPr kumimoji="1" lang="en-US" altLang="zh-CN" dirty="0"/>
              <a:t>Comprehension</a:t>
            </a:r>
          </a:p>
          <a:p>
            <a:endParaRPr kumimoji="1" lang="en-US" altLang="zh-CN" dirty="0"/>
          </a:p>
          <a:p>
            <a:r>
              <a:rPr kumimoji="1" lang="en-US" altLang="zh-CN" dirty="0"/>
              <a:t>Knowledge-Guided</a:t>
            </a:r>
            <a:r>
              <a:rPr kumimoji="1" lang="zh-CN" altLang="en-US" dirty="0"/>
              <a:t> </a:t>
            </a:r>
            <a:r>
              <a:rPr kumimoji="1" lang="en-US" altLang="zh-CN" dirty="0"/>
              <a:t>Language</a:t>
            </a:r>
            <a:r>
              <a:rPr kumimoji="1" lang="zh-CN" altLang="en-US" dirty="0"/>
              <a:t> </a:t>
            </a:r>
            <a:r>
              <a:rPr kumimoji="1" lang="en-US" altLang="zh-CN" dirty="0"/>
              <a:t>Generation</a:t>
            </a:r>
          </a:p>
          <a:p>
            <a:pPr lvl="1"/>
            <a:r>
              <a:rPr kumimoji="1" lang="en-US" altLang="zh-CN" dirty="0"/>
              <a:t>Legal,</a:t>
            </a:r>
            <a:r>
              <a:rPr kumimoji="1" lang="zh-CN" altLang="en-US" dirty="0"/>
              <a:t> </a:t>
            </a:r>
            <a:r>
              <a:rPr kumimoji="1" lang="en-US" altLang="zh-CN" dirty="0"/>
              <a:t>Patent,</a:t>
            </a:r>
            <a:r>
              <a:rPr kumimoji="1" lang="zh-CN" altLang="en-US" dirty="0"/>
              <a:t> </a:t>
            </a:r>
            <a:r>
              <a:rPr kumimoji="1" lang="en-US" altLang="zh-CN" dirty="0"/>
              <a:t>Finance,</a:t>
            </a:r>
            <a:r>
              <a:rPr kumimoji="1" lang="zh-CN" altLang="en-US" dirty="0"/>
              <a:t> </a:t>
            </a:r>
            <a:r>
              <a:rPr kumimoji="1" lang="en-US" altLang="zh-CN" dirty="0"/>
              <a:t>Science</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104</a:t>
            </a:fld>
            <a:endParaRPr lang="zh-CN" altLang="en-US">
              <a:solidFill>
                <a:prstClr val="black">
                  <a:tint val="75000"/>
                </a:prstClr>
              </a:solidFill>
            </a:endParaRPr>
          </a:p>
        </p:txBody>
      </p:sp>
    </p:spTree>
    <p:extLst>
      <p:ext uri="{BB962C8B-B14F-4D97-AF65-F5344CB8AC3E}">
        <p14:creationId xmlns:p14="http://schemas.microsoft.com/office/powerpoint/2010/main" val="31509563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Recommended Books</a:t>
            </a:r>
            <a:endParaRPr lang="zh-CN" altLang="en-US" dirty="0"/>
          </a:p>
        </p:txBody>
      </p:sp>
      <p:sp>
        <p:nvSpPr>
          <p:cNvPr id="3" name="内容占位符 2"/>
          <p:cNvSpPr>
            <a:spLocks noGrp="1"/>
          </p:cNvSpPr>
          <p:nvPr>
            <p:ph idx="1"/>
          </p:nvPr>
        </p:nvSpPr>
        <p:spPr/>
        <p:txBody>
          <a:bodyPr/>
          <a:lstStyle/>
          <a:p>
            <a:r>
              <a:rPr lang="en-US" altLang="zh-CN"/>
              <a:t>Machine Learning</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105</a:t>
            </a:fld>
            <a:endParaRPr lang="zh-CN" altLang="en-US"/>
          </a:p>
        </p:txBody>
      </p:sp>
      <p:pic>
        <p:nvPicPr>
          <p:cNvPr id="1032" name="Picture 8" descr="http://img3.douban.com/lpic/s3898822.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118747" y="1993772"/>
            <a:ext cx="2906505" cy="38753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attern Recognition and Machine Learni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5005" y="1995497"/>
            <a:ext cx="2846275" cy="387534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35132" y="1993772"/>
            <a:ext cx="2909253" cy="3877065"/>
          </a:xfrm>
          <a:prstGeom prst="rect">
            <a:avLst/>
          </a:prstGeom>
        </p:spPr>
      </p:pic>
    </p:spTree>
    <p:extLst>
      <p:ext uri="{BB962C8B-B14F-4D97-AF65-F5344CB8AC3E}">
        <p14:creationId xmlns:p14="http://schemas.microsoft.com/office/powerpoint/2010/main" val="35412810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Recommended Books</a:t>
            </a:r>
            <a:endParaRPr lang="zh-CN" altLang="en-US" dirty="0"/>
          </a:p>
        </p:txBody>
      </p:sp>
      <p:sp>
        <p:nvSpPr>
          <p:cNvPr id="3" name="内容占位符 2"/>
          <p:cNvSpPr>
            <a:spLocks noGrp="1"/>
          </p:cNvSpPr>
          <p:nvPr>
            <p:ph idx="1"/>
          </p:nvPr>
        </p:nvSpPr>
        <p:spPr/>
        <p:txBody>
          <a:bodyPr/>
          <a:lstStyle/>
          <a:p>
            <a:r>
              <a:rPr lang="en-US" altLang="zh-CN" dirty="0"/>
              <a:t>NLP</a:t>
            </a:r>
            <a:r>
              <a:rPr lang="zh-CN" altLang="en-US" dirty="0"/>
              <a:t> </a:t>
            </a:r>
            <a:r>
              <a:rPr lang="en-US" altLang="zh-CN" dirty="0"/>
              <a:t>and Knowledge Graphs</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106</a:t>
            </a:fld>
            <a:endParaRPr lang="zh-CN" altLang="en-US"/>
          </a:p>
        </p:txBody>
      </p:sp>
      <p:pic>
        <p:nvPicPr>
          <p:cNvPr id="5" name="Picture 4" descr="http://ecx.images-amazon.com/images/I/41dwKqe4VQL._SX258_BO1,204,203,200_.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86345" y="1916832"/>
            <a:ext cx="2963276" cy="37382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roduction to Information Retrieva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520" y="1916831"/>
            <a:ext cx="2539214" cy="37382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lp.stanford.edu/fsnlp/fsnlp-bigger.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99182" y="1916832"/>
            <a:ext cx="2978715" cy="373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2792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0" y="2348880"/>
            <a:ext cx="9144000" cy="1470025"/>
          </a:xfrm>
        </p:spPr>
        <p:txBody>
          <a:bodyPr>
            <a:normAutofit/>
          </a:bodyPr>
          <a:lstStyle/>
          <a:p>
            <a:r>
              <a:rPr lang="en-US" altLang="zh-CN" sz="8000" dirty="0"/>
              <a:t>Thanks!</a:t>
            </a:r>
            <a:endParaRPr lang="zh-CN" altLang="en-US" sz="8000" dirty="0"/>
          </a:p>
        </p:txBody>
      </p:sp>
      <p:sp>
        <p:nvSpPr>
          <p:cNvPr id="10" name="副标题 9"/>
          <p:cNvSpPr>
            <a:spLocks noGrp="1"/>
          </p:cNvSpPr>
          <p:nvPr>
            <p:ph type="subTitle" idx="1"/>
          </p:nvPr>
        </p:nvSpPr>
        <p:spPr>
          <a:xfrm>
            <a:off x="611560" y="4005064"/>
            <a:ext cx="7776864" cy="2001801"/>
          </a:xfrm>
        </p:spPr>
        <p:txBody>
          <a:bodyPr>
            <a:noAutofit/>
          </a:bodyPr>
          <a:lstStyle/>
          <a:p>
            <a:r>
              <a:rPr lang="en-US" altLang="zh-CN" sz="3600" dirty="0"/>
              <a:t>http://nlp.csai.tsinghua.edu.cn/~lzy</a:t>
            </a:r>
          </a:p>
          <a:p>
            <a:endParaRPr lang="en-US" altLang="zh-CN" sz="3600" dirty="0"/>
          </a:p>
          <a:p>
            <a:r>
              <a:rPr lang="en-US" altLang="zh-CN" sz="3600" dirty="0" err="1"/>
              <a:t>liuzy@tsinghua.edu.cn</a:t>
            </a:r>
            <a:endParaRPr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latin typeface="DengXian" charset="-122"/>
                <a:ea typeface="DengXian" charset="-122"/>
                <a:cs typeface="DengXian" charset="-122"/>
              </a:rPr>
              <a:pPr/>
              <a:t>107</a:t>
            </a:fld>
            <a:endParaRPr lang="zh-CN" altLang="en-US">
              <a:latin typeface="DengXian" charset="-122"/>
              <a:ea typeface="DengXian" charset="-122"/>
              <a:cs typeface="DengXian" charset="-122"/>
            </a:endParaRPr>
          </a:p>
        </p:txBody>
      </p:sp>
    </p:spTree>
    <p:extLst>
      <p:ext uri="{BB962C8B-B14F-4D97-AF65-F5344CB8AC3E}">
        <p14:creationId xmlns:p14="http://schemas.microsoft.com/office/powerpoint/2010/main" val="4315958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How</a:t>
            </a:r>
            <a:r>
              <a:rPr lang="zh-CN" altLang="en-US" dirty="0"/>
              <a:t> </a:t>
            </a:r>
            <a:r>
              <a:rPr lang="en-US" altLang="zh-CN" dirty="0"/>
              <a:t>to</a:t>
            </a:r>
            <a:r>
              <a:rPr lang="zh-CN" altLang="en-US" dirty="0"/>
              <a:t> </a:t>
            </a:r>
            <a:r>
              <a:rPr lang="en-US" altLang="zh-CN" dirty="0"/>
              <a:t>Get</a:t>
            </a:r>
            <a:r>
              <a:rPr lang="zh-CN" altLang="en-US" dirty="0"/>
              <a:t> </a:t>
            </a:r>
            <a:r>
              <a:rPr lang="en-US" altLang="zh-CN" dirty="0"/>
              <a:t>Knowledge</a:t>
            </a:r>
            <a:r>
              <a:rPr lang="zh-CN" altLang="en-US" dirty="0"/>
              <a:t> </a:t>
            </a:r>
            <a:r>
              <a:rPr lang="en-US" altLang="zh-CN" dirty="0"/>
              <a:t>from</a:t>
            </a:r>
            <a:r>
              <a:rPr lang="zh-CN" altLang="en-US" dirty="0"/>
              <a:t> </a:t>
            </a:r>
            <a:r>
              <a:rPr lang="en-US" altLang="zh-CN" dirty="0"/>
              <a:t>Text</a:t>
            </a:r>
            <a:r>
              <a:rPr lang="zh-CN" altLang="en-US" dirty="0"/>
              <a:t> </a:t>
            </a:r>
            <a:r>
              <a:rPr lang="en-US" altLang="zh-CN" dirty="0"/>
              <a:t>?</a:t>
            </a:r>
            <a:endParaRPr lang="zh-CN" altLang="en-US" dirty="0"/>
          </a:p>
        </p:txBody>
      </p:sp>
      <p:sp>
        <p:nvSpPr>
          <p:cNvPr id="7" name="副标题 6"/>
          <p:cNvSpPr>
            <a:spLocks noGrp="1"/>
          </p:cNvSpPr>
          <p:nvPr>
            <p:ph type="subTitle"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108</a:t>
            </a:fld>
            <a:endParaRPr lang="zh-CN" altLang="en-US"/>
          </a:p>
        </p:txBody>
      </p:sp>
    </p:spTree>
    <p:extLst>
      <p:ext uri="{BB962C8B-B14F-4D97-AF65-F5344CB8AC3E}">
        <p14:creationId xmlns:p14="http://schemas.microsoft.com/office/powerpoint/2010/main" val="42052995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lstStyle/>
          <a:p>
            <a:r>
              <a:rPr lang="en-US" altLang="zh-CN" dirty="0"/>
              <a:t>Information</a:t>
            </a:r>
            <a:r>
              <a:rPr lang="zh-CN" altLang="en-US" dirty="0"/>
              <a:t> </a:t>
            </a:r>
            <a:r>
              <a:rPr lang="en-US" altLang="zh-CN" dirty="0"/>
              <a:t>Extraction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109</a:t>
            </a:fld>
            <a:endParaRPr lang="zh-CN" altLang="en-US">
              <a:solidFill>
                <a:prstClr val="black">
                  <a:tint val="75000"/>
                </a:prstClr>
              </a:solidFill>
            </a:endParaRPr>
          </a:p>
        </p:txBody>
      </p:sp>
      <p:sp>
        <p:nvSpPr>
          <p:cNvPr id="9" name="内容占位符 8">
            <a:extLst>
              <a:ext uri="{FF2B5EF4-FFF2-40B4-BE49-F238E27FC236}">
                <a16:creationId xmlns:a16="http://schemas.microsoft.com/office/drawing/2014/main" id="{0EED7DCB-BAB2-144A-8D0E-4A16E56CF248}"/>
              </a:ext>
            </a:extLst>
          </p:cNvPr>
          <p:cNvSpPr>
            <a:spLocks noGrp="1"/>
          </p:cNvSpPr>
          <p:nvPr>
            <p:ph idx="1"/>
          </p:nvPr>
        </p:nvSpPr>
        <p:spPr/>
        <p:txBody>
          <a:bodyPr>
            <a:normAutofit/>
          </a:bodyPr>
          <a:lstStyle/>
          <a:p>
            <a:pPr>
              <a:spcBef>
                <a:spcPts val="0"/>
              </a:spcBef>
            </a:pPr>
            <a:r>
              <a:rPr lang="en-US" altLang="zh-CN" dirty="0"/>
              <a:t>Understand and gather information from unstructured and semi-structured documents</a:t>
            </a:r>
          </a:p>
          <a:p>
            <a:pPr lvl="1">
              <a:spcBef>
                <a:spcPts val="0"/>
              </a:spcBef>
            </a:pPr>
            <a:r>
              <a:rPr lang="en-US" altLang="zh-CN" dirty="0"/>
              <a:t>Plain texts</a:t>
            </a:r>
          </a:p>
          <a:p>
            <a:pPr lvl="1">
              <a:spcBef>
                <a:spcPts val="0"/>
              </a:spcBef>
            </a:pPr>
            <a:r>
              <a:rPr lang="en-US" altLang="zh-CN" dirty="0"/>
              <a:t>Emails </a:t>
            </a:r>
          </a:p>
          <a:p>
            <a:pPr lvl="1">
              <a:spcBef>
                <a:spcPts val="0"/>
              </a:spcBef>
            </a:pPr>
            <a:r>
              <a:rPr lang="en-US" altLang="zh-CN" dirty="0"/>
              <a:t>Web pages</a:t>
            </a:r>
          </a:p>
          <a:p>
            <a:pPr lvl="1">
              <a:spcBef>
                <a:spcPts val="0"/>
              </a:spcBef>
            </a:pPr>
            <a:endParaRPr lang="en-US" altLang="zh-CN" dirty="0"/>
          </a:p>
          <a:p>
            <a:pPr>
              <a:spcBef>
                <a:spcPts val="0"/>
              </a:spcBef>
            </a:pPr>
            <a:r>
              <a:rPr lang="en-US" altLang="zh-CN" dirty="0"/>
              <a:t>Automatically extract structured representations of relevant information</a:t>
            </a:r>
          </a:p>
          <a:p>
            <a:pPr lvl="1">
              <a:spcBef>
                <a:spcPts val="0"/>
              </a:spcBef>
            </a:pPr>
            <a:r>
              <a:rPr lang="en-US" altLang="zh-CN" dirty="0"/>
              <a:t>Named</a:t>
            </a:r>
            <a:r>
              <a:rPr lang="zh-CN" altLang="en-US" dirty="0"/>
              <a:t> </a:t>
            </a:r>
            <a:r>
              <a:rPr lang="en-US" altLang="zh-CN" dirty="0"/>
              <a:t>entities</a:t>
            </a:r>
          </a:p>
          <a:p>
            <a:pPr lvl="1">
              <a:spcBef>
                <a:spcPts val="0"/>
              </a:spcBef>
            </a:pPr>
            <a:r>
              <a:rPr lang="en-US" altLang="zh-CN" dirty="0"/>
              <a:t>Relational</a:t>
            </a:r>
            <a:r>
              <a:rPr lang="zh-CN" altLang="en-US" dirty="0"/>
              <a:t> </a:t>
            </a:r>
            <a:r>
              <a:rPr lang="en-US" altLang="zh-CN" dirty="0"/>
              <a:t>facts</a:t>
            </a:r>
          </a:p>
          <a:p>
            <a:pPr lvl="1">
              <a:spcBef>
                <a:spcPts val="0"/>
              </a:spcBef>
            </a:pPr>
            <a:r>
              <a:rPr lang="en-US" altLang="zh-CN" dirty="0"/>
              <a:t>Events</a:t>
            </a:r>
          </a:p>
          <a:p>
            <a:pPr lvl="2">
              <a:spcBef>
                <a:spcPts val="0"/>
              </a:spcBef>
            </a:pPr>
            <a:endParaRPr lang="en-US" altLang="zh-CN" dirty="0"/>
          </a:p>
          <a:p>
            <a:pPr lvl="2">
              <a:spcBef>
                <a:spcPts val="0"/>
              </a:spcBef>
            </a:pPr>
            <a:endParaRPr lang="en-US" altLang="zh-CN" dirty="0"/>
          </a:p>
          <a:p>
            <a:pPr lvl="1">
              <a:spcBef>
                <a:spcPts val="0"/>
              </a:spcBef>
            </a:pPr>
            <a:endParaRPr lang="en-US" altLang="zh-CN" dirty="0"/>
          </a:p>
          <a:p>
            <a:pPr lvl="2">
              <a:spcBef>
                <a:spcPts val="0"/>
              </a:spcBef>
            </a:pPr>
            <a:endParaRPr lang="en-US" altLang="zh-CN" dirty="0"/>
          </a:p>
          <a:p>
            <a:pPr lvl="2">
              <a:spcBef>
                <a:spcPts val="0"/>
              </a:spcBef>
            </a:pPr>
            <a:endParaRPr lang="en-US" altLang="zh-CN" dirty="0"/>
          </a:p>
          <a:p>
            <a:pPr lvl="2">
              <a:spcBef>
                <a:spcPts val="0"/>
              </a:spcBef>
            </a:pPr>
            <a:endParaRPr lang="en-US" altLang="zh-CN" dirty="0"/>
          </a:p>
          <a:p>
            <a:pPr lvl="1">
              <a:spcBef>
                <a:spcPts val="0"/>
              </a:spcBef>
            </a:pPr>
            <a:endParaRPr lang="en-US" altLang="zh-CN" dirty="0"/>
          </a:p>
          <a:p>
            <a:pPr lvl="1">
              <a:spcBef>
                <a:spcPts val="0"/>
              </a:spcBef>
            </a:pPr>
            <a:endParaRPr lang="en-US" altLang="zh-CN" dirty="0"/>
          </a:p>
          <a:p>
            <a:pPr lvl="1">
              <a:spcBef>
                <a:spcPts val="0"/>
              </a:spcBef>
            </a:pPr>
            <a:endParaRPr lang="en-US" dirty="0"/>
          </a:p>
          <a:p>
            <a:pPr>
              <a:spcBef>
                <a:spcPts val="0"/>
              </a:spcBef>
            </a:pPr>
            <a:endParaRPr lang="en-US" dirty="0"/>
          </a:p>
          <a:p>
            <a:pPr>
              <a:spcBef>
                <a:spcPts val="0"/>
              </a:spcBef>
            </a:pPr>
            <a:endParaRPr lang="en-US" sz="3600" dirty="0"/>
          </a:p>
          <a:p>
            <a:pPr>
              <a:spcBef>
                <a:spcPts val="0"/>
              </a:spcBef>
            </a:pPr>
            <a:endParaRPr lang="en-US" dirty="0"/>
          </a:p>
          <a:p>
            <a:pPr lvl="1">
              <a:spcBef>
                <a:spcPts val="0"/>
              </a:spcBef>
            </a:pPr>
            <a:endParaRPr lang="en-US" sz="2400" dirty="0"/>
          </a:p>
          <a:p>
            <a:pPr>
              <a:spcBef>
                <a:spcPts val="0"/>
              </a:spcBef>
            </a:pPr>
            <a:endParaRPr lang="en-US" dirty="0"/>
          </a:p>
        </p:txBody>
      </p:sp>
    </p:spTree>
    <p:extLst>
      <p:ext uri="{BB962C8B-B14F-4D97-AF65-F5344CB8AC3E}">
        <p14:creationId xmlns:p14="http://schemas.microsoft.com/office/powerpoint/2010/main" val="1695137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a:t>Knowledge</a:t>
            </a:r>
            <a:r>
              <a:rPr lang="zh-CN" altLang="en-US"/>
              <a:t> </a:t>
            </a:r>
            <a:r>
              <a:rPr lang="en-US" altLang="zh-CN"/>
              <a:t>Representation</a:t>
            </a:r>
            <a:r>
              <a:rPr lang="zh-CN" altLang="en-US"/>
              <a:t> </a:t>
            </a:r>
            <a:r>
              <a:rPr lang="en-US" altLang="zh-CN"/>
              <a:t>Learning</a:t>
            </a:r>
            <a:endParaRPr lang="zh-CN" altLang="en-US" dirty="0"/>
          </a:p>
        </p:txBody>
      </p:sp>
      <p:sp>
        <p:nvSpPr>
          <p:cNvPr id="7" name="副标题 6"/>
          <p:cNvSpPr>
            <a:spLocks noGrp="1"/>
          </p:cNvSpPr>
          <p:nvPr>
            <p:ph type="subTitle"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11</a:t>
            </a:fld>
            <a:endParaRPr lang="zh-CN" altLang="en-US"/>
          </a:p>
        </p:txBody>
      </p:sp>
    </p:spTree>
    <p:extLst>
      <p:ext uri="{BB962C8B-B14F-4D97-AF65-F5344CB8AC3E}">
        <p14:creationId xmlns:p14="http://schemas.microsoft.com/office/powerpoint/2010/main" val="19619308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Information</a:t>
            </a:r>
            <a:r>
              <a:rPr lang="zh-CN" altLang="en-US" dirty="0"/>
              <a:t> </a:t>
            </a:r>
            <a:r>
              <a:rPr lang="en-US" altLang="zh-CN" dirty="0"/>
              <a:t>Extraction</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110</a:t>
            </a:fld>
            <a:endParaRPr lang="zh-CN" altLang="en-US">
              <a:solidFill>
                <a:prstClr val="black">
                  <a:tint val="75000"/>
                </a:prstClr>
              </a:solidFill>
            </a:endParaRPr>
          </a:p>
        </p:txBody>
      </p:sp>
      <p:sp>
        <p:nvSpPr>
          <p:cNvPr id="5" name="文本框 4"/>
          <p:cNvSpPr txBox="1"/>
          <p:nvPr/>
        </p:nvSpPr>
        <p:spPr>
          <a:xfrm>
            <a:off x="2925490" y="2852936"/>
            <a:ext cx="3720890" cy="369332"/>
          </a:xfrm>
          <a:prstGeom prst="rect">
            <a:avLst/>
          </a:prstGeom>
          <a:noFill/>
        </p:spPr>
        <p:txBody>
          <a:bodyPr wrap="none" rtlCol="0">
            <a:spAutoFit/>
          </a:bodyPr>
          <a:lstStyle/>
          <a:p>
            <a:r>
              <a:rPr kumimoji="1" lang="en-US" altLang="zh-CN" dirty="0"/>
              <a:t>Obama</a:t>
            </a:r>
            <a:r>
              <a:rPr kumimoji="1" lang="zh-CN" altLang="en-US" dirty="0"/>
              <a:t> </a:t>
            </a:r>
            <a:r>
              <a:rPr kumimoji="1" lang="en-US" altLang="zh-CN" dirty="0"/>
              <a:t>was</a:t>
            </a:r>
            <a:r>
              <a:rPr kumimoji="1" lang="zh-CN" altLang="en-US" dirty="0"/>
              <a:t> </a:t>
            </a:r>
            <a:r>
              <a:rPr kumimoji="1" lang="en-US" altLang="zh-CN" dirty="0"/>
              <a:t>born</a:t>
            </a:r>
            <a:r>
              <a:rPr kumimoji="1" lang="zh-CN" altLang="en-US" dirty="0"/>
              <a:t> </a:t>
            </a:r>
            <a:r>
              <a:rPr kumimoji="1" lang="en-US" altLang="zh-CN" dirty="0"/>
              <a:t>in</a:t>
            </a:r>
            <a:r>
              <a:rPr kumimoji="1" lang="zh-CN" altLang="en-US" dirty="0"/>
              <a:t> </a:t>
            </a:r>
            <a:r>
              <a:rPr kumimoji="1" lang="en-US" altLang="zh-CN" dirty="0"/>
              <a:t>Hawaii</a:t>
            </a:r>
            <a:r>
              <a:rPr kumimoji="1" lang="zh-CN" altLang="en-US" dirty="0"/>
              <a:t> </a:t>
            </a:r>
            <a:r>
              <a:rPr kumimoji="1" lang="en-US" altLang="zh-CN" dirty="0"/>
              <a:t>in</a:t>
            </a:r>
            <a:r>
              <a:rPr kumimoji="1" lang="zh-CN" altLang="en-US" dirty="0"/>
              <a:t> </a:t>
            </a:r>
            <a:r>
              <a:rPr kumimoji="1" lang="en-US" altLang="zh-CN" dirty="0"/>
              <a:t>1961.</a:t>
            </a:r>
            <a:endParaRPr kumimoji="1" lang="zh-CN" altLang="en-US" dirty="0"/>
          </a:p>
        </p:txBody>
      </p:sp>
      <p:sp>
        <p:nvSpPr>
          <p:cNvPr id="6" name="文本框 5"/>
          <p:cNvSpPr txBox="1"/>
          <p:nvPr/>
        </p:nvSpPr>
        <p:spPr>
          <a:xfrm>
            <a:off x="827585" y="2852936"/>
            <a:ext cx="1850956" cy="369332"/>
          </a:xfrm>
          <a:prstGeom prst="rect">
            <a:avLst/>
          </a:prstGeom>
          <a:noFill/>
        </p:spPr>
        <p:txBody>
          <a:bodyPr wrap="none" rtlCol="0">
            <a:spAutoFit/>
          </a:bodyPr>
          <a:lstStyle/>
          <a:p>
            <a:r>
              <a:rPr kumimoji="1" lang="en-US" altLang="zh-CN" dirty="0">
                <a:latin typeface="Times New Roman" charset="0"/>
                <a:ea typeface="Times New Roman" charset="0"/>
                <a:cs typeface="Times New Roman" charset="0"/>
              </a:rPr>
              <a:t>Unstructured</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Text</a:t>
            </a:r>
            <a:endParaRPr kumimoji="1" lang="zh-CN" altLang="en-US" dirty="0">
              <a:latin typeface="Times New Roman" charset="0"/>
              <a:ea typeface="Times New Roman" charset="0"/>
              <a:cs typeface="Times New Roman" charset="0"/>
            </a:endParaRPr>
          </a:p>
        </p:txBody>
      </p:sp>
      <p:sp>
        <p:nvSpPr>
          <p:cNvPr id="7" name="下箭头 6"/>
          <p:cNvSpPr/>
          <p:nvPr/>
        </p:nvSpPr>
        <p:spPr>
          <a:xfrm>
            <a:off x="4713927" y="3429000"/>
            <a:ext cx="144016"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827585" y="3496362"/>
            <a:ext cx="2659702" cy="369332"/>
          </a:xfrm>
          <a:prstGeom prst="rect">
            <a:avLst/>
          </a:prstGeom>
          <a:noFill/>
        </p:spPr>
        <p:txBody>
          <a:bodyPr wrap="none" rtlCol="0">
            <a:spAutoFit/>
          </a:bodyPr>
          <a:lstStyle/>
          <a:p>
            <a:r>
              <a:rPr kumimoji="1" lang="en-US" altLang="zh-CN" dirty="0">
                <a:latin typeface="Times New Roman" charset="0"/>
                <a:ea typeface="Times New Roman" charset="0"/>
                <a:cs typeface="Times New Roman" charset="0"/>
              </a:rPr>
              <a:t>Named</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Entity</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Recognition</a:t>
            </a:r>
            <a:endParaRPr kumimoji="1" lang="zh-CN" altLang="en-US" dirty="0">
              <a:latin typeface="Times New Roman" charset="0"/>
              <a:ea typeface="Times New Roman" charset="0"/>
              <a:cs typeface="Times New Roman" charset="0"/>
            </a:endParaRPr>
          </a:p>
        </p:txBody>
      </p:sp>
      <p:sp>
        <p:nvSpPr>
          <p:cNvPr id="13" name="圆角矩形 12"/>
          <p:cNvSpPr/>
          <p:nvPr/>
        </p:nvSpPr>
        <p:spPr>
          <a:xfrm>
            <a:off x="2053920" y="4295692"/>
            <a:ext cx="1249243" cy="433516"/>
          </a:xfrm>
          <a:prstGeom prst="roundRect">
            <a:avLst/>
          </a:prstGeom>
          <a:solidFill>
            <a:schemeClr val="accent3">
              <a:lumMod val="75000"/>
              <a:alpha val="50000"/>
            </a:schemeClr>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2871115" y="4467598"/>
            <a:ext cx="428322" cy="261610"/>
          </a:xfrm>
          <a:prstGeom prst="rect">
            <a:avLst/>
          </a:prstGeom>
          <a:noFill/>
        </p:spPr>
        <p:txBody>
          <a:bodyPr wrap="none" rtlCol="0">
            <a:spAutoFit/>
          </a:bodyPr>
          <a:lstStyle/>
          <a:p>
            <a:r>
              <a:rPr kumimoji="1" lang="en-US" altLang="zh-CN" sz="1100" b="1" dirty="0"/>
              <a:t>PER</a:t>
            </a:r>
            <a:endParaRPr kumimoji="1" lang="zh-CN" altLang="en-US" b="1" dirty="0"/>
          </a:p>
        </p:txBody>
      </p:sp>
      <p:sp>
        <p:nvSpPr>
          <p:cNvPr id="15" name="圆角矩形 14"/>
          <p:cNvSpPr/>
          <p:nvPr/>
        </p:nvSpPr>
        <p:spPr>
          <a:xfrm>
            <a:off x="4671315" y="4306540"/>
            <a:ext cx="1209357" cy="433516"/>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5431510" y="4474396"/>
            <a:ext cx="449162" cy="261610"/>
          </a:xfrm>
          <a:prstGeom prst="rect">
            <a:avLst/>
          </a:prstGeom>
          <a:noFill/>
        </p:spPr>
        <p:txBody>
          <a:bodyPr wrap="none" rtlCol="0">
            <a:spAutoFit/>
          </a:bodyPr>
          <a:lstStyle/>
          <a:p>
            <a:r>
              <a:rPr kumimoji="1" lang="en-US" altLang="zh-CN" sz="1100" b="1" dirty="0"/>
              <a:t>LOC</a:t>
            </a:r>
            <a:endParaRPr kumimoji="1" lang="zh-CN" altLang="en-US" b="1" dirty="0"/>
          </a:p>
        </p:txBody>
      </p:sp>
      <p:sp>
        <p:nvSpPr>
          <p:cNvPr id="17" name="圆角矩形 16"/>
          <p:cNvSpPr/>
          <p:nvPr/>
        </p:nvSpPr>
        <p:spPr>
          <a:xfrm>
            <a:off x="6293046" y="4295692"/>
            <a:ext cx="1073783" cy="433516"/>
          </a:xfrm>
          <a:prstGeom prst="round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 </a:t>
            </a:r>
          </a:p>
        </p:txBody>
      </p:sp>
      <p:sp>
        <p:nvSpPr>
          <p:cNvPr id="18" name="文本框 17"/>
          <p:cNvSpPr txBox="1"/>
          <p:nvPr/>
        </p:nvSpPr>
        <p:spPr>
          <a:xfrm>
            <a:off x="6883038" y="4473750"/>
            <a:ext cx="508473" cy="261610"/>
          </a:xfrm>
          <a:prstGeom prst="rect">
            <a:avLst/>
          </a:prstGeom>
          <a:noFill/>
        </p:spPr>
        <p:txBody>
          <a:bodyPr wrap="none" rtlCol="0">
            <a:spAutoFit/>
          </a:bodyPr>
          <a:lstStyle/>
          <a:p>
            <a:r>
              <a:rPr kumimoji="1" lang="en-US" altLang="zh-CN" sz="1100" b="1" dirty="0"/>
              <a:t>TIME</a:t>
            </a:r>
            <a:endParaRPr kumimoji="1" lang="zh-CN" altLang="en-US" b="1" dirty="0"/>
          </a:p>
        </p:txBody>
      </p:sp>
      <p:sp>
        <p:nvSpPr>
          <p:cNvPr id="8" name="矩形 7"/>
          <p:cNvSpPr/>
          <p:nvPr/>
        </p:nvSpPr>
        <p:spPr>
          <a:xfrm>
            <a:off x="2053920" y="4327784"/>
            <a:ext cx="5455019" cy="369332"/>
          </a:xfrm>
          <a:prstGeom prst="rect">
            <a:avLst/>
          </a:prstGeom>
        </p:spPr>
        <p:txBody>
          <a:bodyPr wrap="none">
            <a:spAutoFit/>
          </a:bodyPr>
          <a:lstStyle/>
          <a:p>
            <a:r>
              <a:rPr kumimoji="1" lang="zh-CN" altLang="en-US" dirty="0"/>
              <a:t>  </a:t>
            </a:r>
            <a:r>
              <a:rPr kumimoji="1" lang="en-US" altLang="zh-CN" dirty="0"/>
              <a:t>Obama</a:t>
            </a:r>
            <a:r>
              <a:rPr kumimoji="1" lang="zh-CN" altLang="en-US" dirty="0"/>
              <a:t>             </a:t>
            </a:r>
            <a:r>
              <a:rPr kumimoji="1" lang="en-US" altLang="zh-CN" dirty="0"/>
              <a:t>was</a:t>
            </a:r>
            <a:r>
              <a:rPr kumimoji="1" lang="zh-CN" altLang="en-US" dirty="0"/>
              <a:t> </a:t>
            </a:r>
            <a:r>
              <a:rPr kumimoji="1" lang="en-US" altLang="zh-CN" dirty="0"/>
              <a:t>born</a:t>
            </a:r>
            <a:r>
              <a:rPr kumimoji="1" lang="zh-CN" altLang="en-US" dirty="0"/>
              <a:t> </a:t>
            </a:r>
            <a:r>
              <a:rPr kumimoji="1" lang="en-US" altLang="zh-CN" dirty="0"/>
              <a:t>in</a:t>
            </a:r>
            <a:r>
              <a:rPr kumimoji="1" lang="zh-CN" altLang="en-US" dirty="0"/>
              <a:t>   </a:t>
            </a:r>
            <a:r>
              <a:rPr kumimoji="1" lang="en-US" altLang="zh-CN" dirty="0"/>
              <a:t>Hawaii</a:t>
            </a:r>
            <a:r>
              <a:rPr kumimoji="1" lang="zh-CN" altLang="en-US" dirty="0"/>
              <a:t>           </a:t>
            </a:r>
            <a:r>
              <a:rPr kumimoji="1" lang="en-US" altLang="zh-CN" dirty="0"/>
              <a:t>in</a:t>
            </a:r>
            <a:r>
              <a:rPr kumimoji="1" lang="zh-CN" altLang="en-US" dirty="0"/>
              <a:t>   </a:t>
            </a:r>
            <a:r>
              <a:rPr kumimoji="1" lang="en-US" altLang="zh-CN" dirty="0"/>
              <a:t> 1961</a:t>
            </a:r>
            <a:r>
              <a:rPr kumimoji="1" lang="zh-CN" altLang="en-US" b="1" dirty="0"/>
              <a:t>        </a:t>
            </a:r>
            <a:r>
              <a:rPr kumimoji="1" lang="en-US" altLang="zh-CN" b="1" dirty="0"/>
              <a:t> </a:t>
            </a:r>
            <a:r>
              <a:rPr kumimoji="1" lang="en-US" altLang="zh-CN" dirty="0"/>
              <a:t>.</a:t>
            </a:r>
            <a:endParaRPr kumimoji="1" lang="zh-CN" altLang="en-US" dirty="0"/>
          </a:p>
        </p:txBody>
      </p:sp>
      <p:sp>
        <p:nvSpPr>
          <p:cNvPr id="19" name="下箭头 18"/>
          <p:cNvSpPr/>
          <p:nvPr/>
        </p:nvSpPr>
        <p:spPr>
          <a:xfrm>
            <a:off x="4713927" y="5092408"/>
            <a:ext cx="144016"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827585" y="5085184"/>
            <a:ext cx="2023311" cy="369332"/>
          </a:xfrm>
          <a:prstGeom prst="rect">
            <a:avLst/>
          </a:prstGeom>
          <a:noFill/>
        </p:spPr>
        <p:txBody>
          <a:bodyPr wrap="none" rtlCol="0">
            <a:spAutoFit/>
          </a:bodyPr>
          <a:lstStyle/>
          <a:p>
            <a:r>
              <a:rPr kumimoji="1" lang="en-US" altLang="zh-CN" dirty="0">
                <a:latin typeface="Times New Roman" charset="0"/>
                <a:ea typeface="Times New Roman" charset="0"/>
                <a:cs typeface="Times New Roman" charset="0"/>
              </a:rPr>
              <a:t>Relation</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Extraction</a:t>
            </a:r>
            <a:endParaRPr kumimoji="1" lang="zh-CN" altLang="en-US" dirty="0">
              <a:latin typeface="Times New Roman" charset="0"/>
              <a:ea typeface="Times New Roman" charset="0"/>
              <a:cs typeface="Times New Roman" charset="0"/>
            </a:endParaRPr>
          </a:p>
        </p:txBody>
      </p:sp>
      <p:sp>
        <p:nvSpPr>
          <p:cNvPr id="21" name="文本框 20"/>
          <p:cNvSpPr txBox="1"/>
          <p:nvPr/>
        </p:nvSpPr>
        <p:spPr>
          <a:xfrm>
            <a:off x="3126666" y="5807005"/>
            <a:ext cx="3318537" cy="646331"/>
          </a:xfrm>
          <a:prstGeom prst="rect">
            <a:avLst/>
          </a:prstGeom>
          <a:noFill/>
        </p:spPr>
        <p:txBody>
          <a:bodyPr wrap="none" rtlCol="0">
            <a:spAutoFit/>
          </a:bodyPr>
          <a:lstStyle/>
          <a:p>
            <a:r>
              <a:rPr kumimoji="1" lang="en-US" altLang="zh-CN" dirty="0"/>
              <a:t>(</a:t>
            </a:r>
            <a:r>
              <a:rPr kumimoji="1" lang="en-US" altLang="zh-CN" b="1" dirty="0"/>
              <a:t>Obama</a:t>
            </a:r>
            <a:r>
              <a:rPr kumimoji="1" lang="en-US" altLang="zh-CN" dirty="0"/>
              <a:t>,</a:t>
            </a:r>
            <a:r>
              <a:rPr kumimoji="1" lang="zh-CN" altLang="en-US" dirty="0"/>
              <a:t> </a:t>
            </a:r>
            <a:r>
              <a:rPr kumimoji="1" lang="en-US" altLang="zh-CN" i="1" dirty="0"/>
              <a:t>Place</a:t>
            </a:r>
            <a:r>
              <a:rPr kumimoji="1" lang="zh-CN" altLang="en-US" i="1" dirty="0"/>
              <a:t> </a:t>
            </a:r>
            <a:r>
              <a:rPr kumimoji="1" lang="en-US" altLang="zh-CN" i="1" dirty="0"/>
              <a:t>of</a:t>
            </a:r>
            <a:r>
              <a:rPr kumimoji="1" lang="zh-CN" altLang="en-US" i="1" dirty="0"/>
              <a:t> </a:t>
            </a:r>
            <a:r>
              <a:rPr kumimoji="1" lang="en-US" altLang="zh-CN" i="1" dirty="0"/>
              <a:t>birth</a:t>
            </a:r>
            <a:r>
              <a:rPr kumimoji="1" lang="en-US" altLang="zh-CN" dirty="0"/>
              <a:t>,</a:t>
            </a:r>
            <a:r>
              <a:rPr kumimoji="1" lang="zh-CN" altLang="en-US" dirty="0"/>
              <a:t> </a:t>
            </a:r>
            <a:r>
              <a:rPr kumimoji="1" lang="en-US" altLang="zh-CN" b="1" dirty="0"/>
              <a:t>Hawaii</a:t>
            </a:r>
            <a:r>
              <a:rPr kumimoji="1" lang="en-US" altLang="zh-CN" dirty="0"/>
              <a:t>)</a:t>
            </a:r>
          </a:p>
          <a:p>
            <a:r>
              <a:rPr kumimoji="1" lang="en-US" altLang="zh-CN" dirty="0"/>
              <a:t>(</a:t>
            </a:r>
            <a:r>
              <a:rPr kumimoji="1" lang="en-US" altLang="zh-CN" b="1" dirty="0"/>
              <a:t>Obama</a:t>
            </a:r>
            <a:r>
              <a:rPr kumimoji="1" lang="en-US" altLang="zh-CN" dirty="0"/>
              <a:t>,</a:t>
            </a:r>
            <a:r>
              <a:rPr kumimoji="1" lang="zh-CN" altLang="en-US" dirty="0"/>
              <a:t> </a:t>
            </a:r>
            <a:r>
              <a:rPr kumimoji="1" lang="en-US" altLang="zh-CN" i="1" dirty="0"/>
              <a:t>Date</a:t>
            </a:r>
            <a:r>
              <a:rPr kumimoji="1" lang="zh-CN" altLang="en-US" i="1" dirty="0"/>
              <a:t> </a:t>
            </a:r>
            <a:r>
              <a:rPr kumimoji="1" lang="en-US" altLang="zh-CN" i="1" dirty="0"/>
              <a:t>of</a:t>
            </a:r>
            <a:r>
              <a:rPr kumimoji="1" lang="zh-CN" altLang="en-US" i="1" dirty="0"/>
              <a:t> </a:t>
            </a:r>
            <a:r>
              <a:rPr kumimoji="1" lang="en-US" altLang="zh-CN" i="1" dirty="0"/>
              <a:t>birth</a:t>
            </a:r>
            <a:r>
              <a:rPr kumimoji="1" lang="en-US" altLang="zh-CN" dirty="0"/>
              <a:t>,</a:t>
            </a:r>
            <a:r>
              <a:rPr kumimoji="1" lang="zh-CN" altLang="en-US" dirty="0"/>
              <a:t> </a:t>
            </a:r>
            <a:r>
              <a:rPr kumimoji="1" lang="en-US" altLang="zh-CN" b="1" dirty="0"/>
              <a:t>1961</a:t>
            </a:r>
            <a:r>
              <a:rPr kumimoji="1" lang="en-US" altLang="zh-CN" dirty="0"/>
              <a:t>)</a:t>
            </a:r>
            <a:endParaRPr kumimoji="1" lang="zh-CN" altLang="en-US" dirty="0"/>
          </a:p>
        </p:txBody>
      </p:sp>
      <p:sp>
        <p:nvSpPr>
          <p:cNvPr id="22" name="文本框 21"/>
          <p:cNvSpPr txBox="1"/>
          <p:nvPr/>
        </p:nvSpPr>
        <p:spPr>
          <a:xfrm>
            <a:off x="818385" y="5950464"/>
            <a:ext cx="1640193" cy="369332"/>
          </a:xfrm>
          <a:prstGeom prst="rect">
            <a:avLst/>
          </a:prstGeom>
          <a:noFill/>
        </p:spPr>
        <p:txBody>
          <a:bodyPr wrap="none" rtlCol="0">
            <a:spAutoFit/>
          </a:bodyPr>
          <a:lstStyle/>
          <a:p>
            <a:r>
              <a:rPr kumimoji="1" lang="en-US" altLang="zh-CN" dirty="0">
                <a:latin typeface="Times New Roman" charset="0"/>
                <a:ea typeface="Times New Roman" charset="0"/>
                <a:cs typeface="Times New Roman" charset="0"/>
              </a:rPr>
              <a:t>Structured</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facts</a:t>
            </a:r>
            <a:endParaRPr kumimoji="1" lang="zh-CN" altLang="en-US" dirty="0">
              <a:latin typeface="Times New Roman" charset="0"/>
              <a:ea typeface="Times New Roman" charset="0"/>
              <a:cs typeface="Times New Roman" charset="0"/>
            </a:endParaRPr>
          </a:p>
        </p:txBody>
      </p:sp>
      <p:sp>
        <p:nvSpPr>
          <p:cNvPr id="24" name="内容占位符 2"/>
          <p:cNvSpPr>
            <a:spLocks noGrp="1"/>
          </p:cNvSpPr>
          <p:nvPr>
            <p:ph idx="1"/>
          </p:nvPr>
        </p:nvSpPr>
        <p:spPr>
          <a:xfrm>
            <a:off x="107504" y="980728"/>
            <a:ext cx="8928992" cy="1813222"/>
          </a:xfrm>
        </p:spPr>
        <p:txBody>
          <a:bodyPr/>
          <a:lstStyle/>
          <a:p>
            <a:pPr>
              <a:spcBef>
                <a:spcPts val="0"/>
              </a:spcBef>
            </a:pPr>
            <a:r>
              <a:rPr lang="en-US" altLang="zh-CN" dirty="0"/>
              <a:t>Important sub-tasks </a:t>
            </a:r>
          </a:p>
          <a:p>
            <a:pPr lvl="1">
              <a:spcBef>
                <a:spcPts val="0"/>
              </a:spcBef>
            </a:pPr>
            <a:r>
              <a:rPr lang="en-US" altLang="zh-CN" dirty="0"/>
              <a:t>Named Entity Recognition</a:t>
            </a:r>
            <a:r>
              <a:rPr lang="zh-CN" altLang="en-US" dirty="0"/>
              <a:t> </a:t>
            </a:r>
            <a:r>
              <a:rPr lang="en-US" altLang="zh-CN" dirty="0"/>
              <a:t>(NER)</a:t>
            </a:r>
          </a:p>
          <a:p>
            <a:pPr lvl="1">
              <a:spcBef>
                <a:spcPts val="0"/>
              </a:spcBef>
            </a:pPr>
            <a:r>
              <a:rPr lang="en-US" altLang="zh-CN" dirty="0"/>
              <a:t>Relation Extraction</a:t>
            </a:r>
            <a:r>
              <a:rPr lang="zh-CN" altLang="en-US" dirty="0"/>
              <a:t> </a:t>
            </a:r>
            <a:r>
              <a:rPr lang="en-US" altLang="zh-CN" dirty="0"/>
              <a:t>(RE)</a:t>
            </a:r>
          </a:p>
          <a:p>
            <a:endParaRPr kumimoji="1" lang="zh-CN" altLang="en-US" dirty="0"/>
          </a:p>
        </p:txBody>
      </p:sp>
    </p:spTree>
    <p:extLst>
      <p:ext uri="{BB962C8B-B14F-4D97-AF65-F5344CB8AC3E}">
        <p14:creationId xmlns:p14="http://schemas.microsoft.com/office/powerpoint/2010/main" val="17320656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Information</a:t>
            </a:r>
            <a:r>
              <a:rPr lang="zh-CN" altLang="en-US" dirty="0"/>
              <a:t> </a:t>
            </a:r>
            <a:r>
              <a:rPr lang="en-US" altLang="zh-CN" dirty="0"/>
              <a:t>Extraction</a:t>
            </a:r>
            <a:endParaRPr kumimoji="1" lang="zh-CN" altLang="en-US" dirty="0"/>
          </a:p>
        </p:txBody>
      </p:sp>
      <p:sp>
        <p:nvSpPr>
          <p:cNvPr id="3" name="内容占位符 2"/>
          <p:cNvSpPr>
            <a:spLocks noGrp="1"/>
          </p:cNvSpPr>
          <p:nvPr>
            <p:ph idx="1"/>
          </p:nvPr>
        </p:nvSpPr>
        <p:spPr>
          <a:xfrm>
            <a:off x="107504" y="980728"/>
            <a:ext cx="8928992" cy="6192688"/>
          </a:xfrm>
        </p:spPr>
        <p:txBody>
          <a:bodyPr>
            <a:normAutofit/>
          </a:bodyPr>
          <a:lstStyle/>
          <a:p>
            <a:pPr>
              <a:spcBef>
                <a:spcPts val="0"/>
              </a:spcBef>
            </a:pPr>
            <a:r>
              <a:rPr lang="en-US" altLang="zh-CN" dirty="0"/>
              <a:t>Goals: organize key information so that</a:t>
            </a:r>
          </a:p>
          <a:p>
            <a:pPr lvl="1">
              <a:spcBef>
                <a:spcPts val="0"/>
              </a:spcBef>
            </a:pPr>
            <a:r>
              <a:rPr lang="en-US" altLang="zh-CN" dirty="0"/>
              <a:t>It is useful for people</a:t>
            </a:r>
            <a:r>
              <a:rPr lang="zh-CN" altLang="en-US" dirty="0"/>
              <a:t> </a:t>
            </a:r>
            <a:r>
              <a:rPr lang="en-US" altLang="zh-CN" dirty="0"/>
              <a:t>to</a:t>
            </a:r>
          </a:p>
          <a:p>
            <a:pPr lvl="2">
              <a:spcBef>
                <a:spcPts val="0"/>
              </a:spcBef>
            </a:pPr>
            <a:r>
              <a:rPr lang="en-US" altLang="zh-CN" dirty="0"/>
              <a:t>Find the proteins mentioned in a biomedical journal article </a:t>
            </a:r>
          </a:p>
          <a:p>
            <a:pPr lvl="2">
              <a:spcBef>
                <a:spcPts val="0"/>
              </a:spcBef>
            </a:pPr>
            <a:r>
              <a:rPr lang="en-US" altLang="zh-CN" dirty="0"/>
              <a:t>Identify</a:t>
            </a:r>
            <a:r>
              <a:rPr lang="zh-CN" altLang="en-US" dirty="0"/>
              <a:t> </a:t>
            </a:r>
            <a:r>
              <a:rPr lang="en-US" altLang="zh-CN" dirty="0"/>
              <a:t>the</a:t>
            </a:r>
            <a:r>
              <a:rPr lang="zh-CN" altLang="en-US" dirty="0"/>
              <a:t> </a:t>
            </a:r>
            <a:r>
              <a:rPr lang="en-US" altLang="zh-CN" dirty="0"/>
              <a:t>companies</a:t>
            </a:r>
            <a:r>
              <a:rPr lang="zh-CN" altLang="en-US" dirty="0"/>
              <a:t> </a:t>
            </a:r>
            <a:r>
              <a:rPr lang="en-US" altLang="zh-CN" dirty="0"/>
              <a:t>mentioned in</a:t>
            </a:r>
            <a:r>
              <a:rPr lang="zh-CN" altLang="en-US" dirty="0"/>
              <a:t> </a:t>
            </a:r>
            <a:r>
              <a:rPr lang="en-US" altLang="zh-CN" dirty="0"/>
              <a:t>a</a:t>
            </a:r>
            <a:r>
              <a:rPr lang="zh-CN" altLang="en-US" dirty="0"/>
              <a:t> </a:t>
            </a:r>
            <a:r>
              <a:rPr lang="en-US" altLang="zh-CN" dirty="0"/>
              <a:t>stock</a:t>
            </a:r>
            <a:r>
              <a:rPr lang="zh-CN" altLang="en-US" dirty="0"/>
              <a:t> </a:t>
            </a:r>
            <a:r>
              <a:rPr lang="en-US" altLang="zh-CN" dirty="0"/>
              <a:t>report</a:t>
            </a:r>
            <a:r>
              <a:rPr lang="zh-CN" altLang="en-US" dirty="0"/>
              <a:t> </a:t>
            </a:r>
            <a:endParaRPr lang="en-US" altLang="zh-CN" dirty="0"/>
          </a:p>
          <a:p>
            <a:pPr lvl="2">
              <a:spcBef>
                <a:spcPts val="0"/>
              </a:spcBef>
            </a:pPr>
            <a:r>
              <a:rPr lang="en-US" altLang="zh-CN" dirty="0"/>
              <a:t>Populate knowledge bases</a:t>
            </a:r>
          </a:p>
          <a:p>
            <a:pPr marL="914400" lvl="2" indent="0">
              <a:spcBef>
                <a:spcPts val="0"/>
              </a:spcBef>
              <a:buNone/>
            </a:pPr>
            <a:endParaRPr lang="en-US" altLang="zh-CN" dirty="0"/>
          </a:p>
          <a:p>
            <a:pPr lvl="1">
              <a:spcBef>
                <a:spcPts val="0"/>
              </a:spcBef>
            </a:pPr>
            <a:r>
              <a:rPr lang="en-US" altLang="zh-CN" dirty="0"/>
              <a:t>Allow further inferences over structured knowledge</a:t>
            </a:r>
          </a:p>
          <a:p>
            <a:pPr lvl="2">
              <a:spcBef>
                <a:spcPts val="0"/>
              </a:spcBef>
            </a:pPr>
            <a:r>
              <a:rPr lang="en-US" altLang="zh-CN" dirty="0"/>
              <a:t>Reading comprehension models (RC)</a:t>
            </a:r>
          </a:p>
          <a:p>
            <a:pPr lvl="2">
              <a:spcBef>
                <a:spcPts val="0"/>
              </a:spcBef>
            </a:pPr>
            <a:r>
              <a:rPr lang="en-US" altLang="zh-CN" dirty="0"/>
              <a:t>Question</a:t>
            </a:r>
            <a:r>
              <a:rPr lang="zh-CN" altLang="en-US" dirty="0"/>
              <a:t> </a:t>
            </a:r>
            <a:r>
              <a:rPr lang="en-US" altLang="zh-CN" dirty="0"/>
              <a:t>answering</a:t>
            </a:r>
            <a:r>
              <a:rPr lang="zh-CN" altLang="en-US" dirty="0"/>
              <a:t> </a:t>
            </a:r>
            <a:r>
              <a:rPr lang="en-US" altLang="zh-CN" dirty="0"/>
              <a:t>on</a:t>
            </a:r>
            <a:r>
              <a:rPr lang="zh-CN" altLang="en-US" dirty="0"/>
              <a:t> </a:t>
            </a:r>
            <a:r>
              <a:rPr lang="en-US" altLang="zh-CN" dirty="0"/>
              <a:t>knowledge</a:t>
            </a:r>
            <a:r>
              <a:rPr lang="zh-CN" altLang="en-US" dirty="0"/>
              <a:t> </a:t>
            </a:r>
            <a:r>
              <a:rPr lang="en-US" altLang="zh-CN" dirty="0"/>
              <a:t>bases</a:t>
            </a:r>
            <a:r>
              <a:rPr lang="zh-CN" altLang="en-US" dirty="0"/>
              <a:t> </a:t>
            </a:r>
            <a:r>
              <a:rPr lang="en-US" altLang="zh-CN" dirty="0"/>
              <a:t>(KBQA)</a:t>
            </a:r>
          </a:p>
          <a:p>
            <a:pPr lvl="2">
              <a:spcBef>
                <a:spcPts val="0"/>
              </a:spcBef>
            </a:pPr>
            <a:r>
              <a:rPr lang="en-US" altLang="zh-CN" dirty="0"/>
              <a:t>Search</a:t>
            </a:r>
            <a:r>
              <a:rPr lang="zh-CN" altLang="en-US" dirty="0"/>
              <a:t> </a:t>
            </a:r>
            <a:r>
              <a:rPr lang="en-US" altLang="zh-CN" dirty="0"/>
              <a:t>engines</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111</a:t>
            </a:fld>
            <a:endParaRPr lang="zh-CN" altLang="en-US">
              <a:solidFill>
                <a:prstClr val="black">
                  <a:tint val="75000"/>
                </a:prstClr>
              </a:solidFill>
            </a:endParaRPr>
          </a:p>
        </p:txBody>
      </p:sp>
    </p:spTree>
    <p:extLst>
      <p:ext uri="{BB962C8B-B14F-4D97-AF65-F5344CB8AC3E}">
        <p14:creationId xmlns:p14="http://schemas.microsoft.com/office/powerpoint/2010/main" val="5526260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10F1-DD20-7342-A622-49E64877BD24}"/>
              </a:ext>
            </a:extLst>
          </p:cNvPr>
          <p:cNvSpPr>
            <a:spLocks noGrp="1"/>
          </p:cNvSpPr>
          <p:nvPr>
            <p:ph type="title"/>
          </p:nvPr>
        </p:nvSpPr>
        <p:spPr/>
        <p:txBody>
          <a:bodyPr>
            <a:normAutofit/>
          </a:bodyPr>
          <a:lstStyle/>
          <a:p>
            <a:r>
              <a:rPr lang="en-US" altLang="zh-CN" dirty="0"/>
              <a:t>Outline</a:t>
            </a:r>
            <a:endParaRPr lang="en-US" dirty="0"/>
          </a:p>
        </p:txBody>
      </p:sp>
      <p:sp>
        <p:nvSpPr>
          <p:cNvPr id="4" name="灯片编号占位符 3">
            <a:extLst>
              <a:ext uri="{FF2B5EF4-FFF2-40B4-BE49-F238E27FC236}">
                <a16:creationId xmlns:a16="http://schemas.microsoft.com/office/drawing/2014/main" id="{81CBC767-034D-DB49-9C85-7CD664C08703}"/>
              </a:ext>
            </a:extLst>
          </p:cNvPr>
          <p:cNvSpPr>
            <a:spLocks noGrp="1"/>
          </p:cNvSpPr>
          <p:nvPr>
            <p:ph type="sldNum" sz="quarter" idx="12"/>
          </p:nvPr>
        </p:nvSpPr>
        <p:spPr/>
        <p:txBody>
          <a:bodyPr/>
          <a:lstStyle/>
          <a:p>
            <a:fld id="{0C913308-F349-4B6D-A68A-DD1791B4A57B}" type="slidenum">
              <a:rPr lang="zh-CN" altLang="en-US" smtClean="0"/>
              <a:pPr/>
              <a:t>112</a:t>
            </a:fld>
            <a:endParaRPr lang="zh-CN" altLang="en-US"/>
          </a:p>
        </p:txBody>
      </p:sp>
      <p:sp>
        <p:nvSpPr>
          <p:cNvPr id="8" name="内容占位符 2">
            <a:extLst>
              <a:ext uri="{FF2B5EF4-FFF2-40B4-BE49-F238E27FC236}">
                <a16:creationId xmlns:a16="http://schemas.microsoft.com/office/drawing/2014/main" id="{A409A867-20D1-4C45-B8B2-72919EBE13FC}"/>
              </a:ext>
            </a:extLst>
          </p:cNvPr>
          <p:cNvSpPr>
            <a:spLocks noGrp="1"/>
          </p:cNvSpPr>
          <p:nvPr>
            <p:ph idx="1"/>
          </p:nvPr>
        </p:nvSpPr>
        <p:spPr>
          <a:xfrm>
            <a:off x="107504" y="980728"/>
            <a:ext cx="8928992" cy="5472608"/>
          </a:xfrm>
        </p:spPr>
        <p:txBody>
          <a:bodyPr>
            <a:normAutofit/>
          </a:bodyPr>
          <a:lstStyle/>
          <a:p>
            <a:r>
              <a:rPr lang="en-US" altLang="zh-CN" dirty="0">
                <a:solidFill>
                  <a:srgbClr val="FF0000"/>
                </a:solidFill>
              </a:rPr>
              <a:t>Named Entity Recognition</a:t>
            </a:r>
          </a:p>
          <a:p>
            <a:r>
              <a:rPr lang="en-US" altLang="zh-CN" dirty="0"/>
              <a:t>Relation Extraction</a:t>
            </a:r>
          </a:p>
          <a:p>
            <a:pPr lvl="1"/>
            <a:r>
              <a:rPr lang="en-US" altLang="zh-CN" dirty="0"/>
              <a:t>Relation Extraction</a:t>
            </a:r>
          </a:p>
          <a:p>
            <a:pPr lvl="1"/>
            <a:r>
              <a:rPr lang="en-US" altLang="zh-CN" dirty="0"/>
              <a:t>Open-domain Relation Extraction</a:t>
            </a:r>
          </a:p>
          <a:p>
            <a:r>
              <a:rPr lang="en-US" altLang="zh-CN" dirty="0"/>
              <a:t>Event Extraction</a:t>
            </a:r>
          </a:p>
        </p:txBody>
      </p:sp>
    </p:spTree>
    <p:extLst>
      <p:ext uri="{BB962C8B-B14F-4D97-AF65-F5344CB8AC3E}">
        <p14:creationId xmlns:p14="http://schemas.microsoft.com/office/powerpoint/2010/main" val="1432664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Named Entity Recognition</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113</a:t>
            </a:fld>
            <a:endParaRPr lang="zh-CN" altLang="en-US">
              <a:solidFill>
                <a:prstClr val="black">
                  <a:tint val="75000"/>
                </a:prstClr>
              </a:solidFill>
            </a:endParaRPr>
          </a:p>
        </p:txBody>
      </p:sp>
      <p:sp>
        <p:nvSpPr>
          <p:cNvPr id="6" name="内容占位符 2"/>
          <p:cNvSpPr>
            <a:spLocks noGrp="1"/>
          </p:cNvSpPr>
          <p:nvPr>
            <p:ph idx="1"/>
          </p:nvPr>
        </p:nvSpPr>
        <p:spPr>
          <a:xfrm>
            <a:off x="107504" y="980728"/>
            <a:ext cx="8928992" cy="5472608"/>
          </a:xfrm>
        </p:spPr>
        <p:txBody>
          <a:bodyPr/>
          <a:lstStyle/>
          <a:p>
            <a:r>
              <a:rPr lang="en-US" altLang="zh-CN" dirty="0"/>
              <a:t>Named Entity Recognition:</a:t>
            </a:r>
          </a:p>
          <a:p>
            <a:pPr lvl="1"/>
            <a:r>
              <a:rPr lang="en-US" altLang="zh-CN" dirty="0"/>
              <a:t> </a:t>
            </a:r>
            <a:r>
              <a:rPr lang="en-US" altLang="zh-CN" dirty="0">
                <a:solidFill>
                  <a:srgbClr val="FF0000"/>
                </a:solidFill>
              </a:rPr>
              <a:t>Locate</a:t>
            </a:r>
            <a:r>
              <a:rPr lang="en-US" altLang="zh-CN" dirty="0"/>
              <a:t> and </a:t>
            </a:r>
            <a:r>
              <a:rPr lang="en-US" altLang="zh-CN" dirty="0">
                <a:solidFill>
                  <a:srgbClr val="FF0000"/>
                </a:solidFill>
              </a:rPr>
              <a:t>classify</a:t>
            </a:r>
            <a:r>
              <a:rPr lang="en-US" altLang="zh-CN" dirty="0"/>
              <a:t> named entity mentions in unstructured text into pre-defined categories, such as person names, locations, etc.</a:t>
            </a:r>
          </a:p>
        </p:txBody>
      </p:sp>
      <p:sp>
        <p:nvSpPr>
          <p:cNvPr id="7" name="文本框 6"/>
          <p:cNvSpPr txBox="1"/>
          <p:nvPr/>
        </p:nvSpPr>
        <p:spPr>
          <a:xfrm>
            <a:off x="3130807" y="3140968"/>
            <a:ext cx="3720890" cy="369332"/>
          </a:xfrm>
          <a:prstGeom prst="rect">
            <a:avLst/>
          </a:prstGeom>
          <a:noFill/>
        </p:spPr>
        <p:txBody>
          <a:bodyPr wrap="none" rtlCol="0">
            <a:spAutoFit/>
          </a:bodyPr>
          <a:lstStyle/>
          <a:p>
            <a:r>
              <a:rPr kumimoji="1" lang="en-US" altLang="zh-CN" dirty="0"/>
              <a:t>Obama</a:t>
            </a:r>
            <a:r>
              <a:rPr kumimoji="1" lang="zh-CN" altLang="en-US" dirty="0"/>
              <a:t> </a:t>
            </a:r>
            <a:r>
              <a:rPr kumimoji="1" lang="en-US" altLang="zh-CN" dirty="0"/>
              <a:t>was</a:t>
            </a:r>
            <a:r>
              <a:rPr kumimoji="1" lang="zh-CN" altLang="en-US" dirty="0"/>
              <a:t> </a:t>
            </a:r>
            <a:r>
              <a:rPr kumimoji="1" lang="en-US" altLang="zh-CN" dirty="0"/>
              <a:t>born</a:t>
            </a:r>
            <a:r>
              <a:rPr kumimoji="1" lang="zh-CN" altLang="en-US" dirty="0"/>
              <a:t> </a:t>
            </a:r>
            <a:r>
              <a:rPr kumimoji="1" lang="en-US" altLang="zh-CN" dirty="0"/>
              <a:t>in</a:t>
            </a:r>
            <a:r>
              <a:rPr kumimoji="1" lang="zh-CN" altLang="en-US" dirty="0"/>
              <a:t> </a:t>
            </a:r>
            <a:r>
              <a:rPr kumimoji="1" lang="en-US" altLang="zh-CN" dirty="0"/>
              <a:t>Hawaii</a:t>
            </a:r>
            <a:r>
              <a:rPr kumimoji="1" lang="zh-CN" altLang="en-US" dirty="0"/>
              <a:t> </a:t>
            </a:r>
            <a:r>
              <a:rPr kumimoji="1" lang="en-US" altLang="zh-CN" dirty="0"/>
              <a:t>in</a:t>
            </a:r>
            <a:r>
              <a:rPr kumimoji="1" lang="zh-CN" altLang="en-US" dirty="0"/>
              <a:t> </a:t>
            </a:r>
            <a:r>
              <a:rPr kumimoji="1" lang="en-US" altLang="zh-CN" dirty="0"/>
              <a:t>1961.</a:t>
            </a:r>
            <a:endParaRPr kumimoji="1" lang="zh-CN" altLang="en-US" dirty="0"/>
          </a:p>
        </p:txBody>
      </p:sp>
      <p:sp>
        <p:nvSpPr>
          <p:cNvPr id="8" name="文本框 7"/>
          <p:cNvSpPr txBox="1"/>
          <p:nvPr/>
        </p:nvSpPr>
        <p:spPr>
          <a:xfrm>
            <a:off x="1032902" y="3140968"/>
            <a:ext cx="1850956" cy="369332"/>
          </a:xfrm>
          <a:prstGeom prst="rect">
            <a:avLst/>
          </a:prstGeom>
          <a:noFill/>
        </p:spPr>
        <p:txBody>
          <a:bodyPr wrap="none" rtlCol="0">
            <a:spAutoFit/>
          </a:bodyPr>
          <a:lstStyle/>
          <a:p>
            <a:r>
              <a:rPr kumimoji="1" lang="en-US" altLang="zh-CN" dirty="0">
                <a:latin typeface="Times New Roman" charset="0"/>
                <a:ea typeface="Times New Roman" charset="0"/>
                <a:cs typeface="Times New Roman" charset="0"/>
              </a:rPr>
              <a:t>Unstructured</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Text</a:t>
            </a:r>
            <a:endParaRPr kumimoji="1" lang="zh-CN" altLang="en-US" dirty="0">
              <a:latin typeface="Times New Roman" charset="0"/>
              <a:ea typeface="Times New Roman" charset="0"/>
              <a:cs typeface="Times New Roman" charset="0"/>
            </a:endParaRPr>
          </a:p>
        </p:txBody>
      </p:sp>
      <p:sp>
        <p:nvSpPr>
          <p:cNvPr id="9" name="下箭头 8"/>
          <p:cNvSpPr/>
          <p:nvPr/>
        </p:nvSpPr>
        <p:spPr>
          <a:xfrm>
            <a:off x="4919244" y="3717032"/>
            <a:ext cx="144016"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032902" y="3784394"/>
            <a:ext cx="2800767" cy="369332"/>
          </a:xfrm>
          <a:prstGeom prst="rect">
            <a:avLst/>
          </a:prstGeom>
          <a:noFill/>
        </p:spPr>
        <p:txBody>
          <a:bodyPr wrap="none" rtlCol="0">
            <a:spAutoFit/>
          </a:bodyPr>
          <a:lstStyle/>
          <a:p>
            <a:r>
              <a:rPr kumimoji="1" lang="en-US" altLang="zh-CN" b="1" dirty="0">
                <a:solidFill>
                  <a:srgbClr val="FF0000"/>
                </a:solidFill>
                <a:latin typeface="Times New Roman" charset="0"/>
                <a:ea typeface="Times New Roman" charset="0"/>
                <a:cs typeface="Times New Roman" charset="0"/>
              </a:rPr>
              <a:t>Named</a:t>
            </a:r>
            <a:r>
              <a:rPr kumimoji="1" lang="zh-CN" altLang="en-US" b="1" dirty="0">
                <a:solidFill>
                  <a:srgbClr val="FF0000"/>
                </a:solidFill>
                <a:latin typeface="Times New Roman" charset="0"/>
                <a:ea typeface="Times New Roman" charset="0"/>
                <a:cs typeface="Times New Roman" charset="0"/>
              </a:rPr>
              <a:t> </a:t>
            </a:r>
            <a:r>
              <a:rPr kumimoji="1" lang="en-US" altLang="zh-CN" b="1" dirty="0">
                <a:solidFill>
                  <a:srgbClr val="FF0000"/>
                </a:solidFill>
                <a:latin typeface="Times New Roman" charset="0"/>
                <a:ea typeface="Times New Roman" charset="0"/>
                <a:cs typeface="Times New Roman" charset="0"/>
              </a:rPr>
              <a:t>Entity</a:t>
            </a:r>
            <a:r>
              <a:rPr kumimoji="1" lang="zh-CN" altLang="en-US" b="1" dirty="0">
                <a:solidFill>
                  <a:srgbClr val="FF0000"/>
                </a:solidFill>
                <a:latin typeface="Times New Roman" charset="0"/>
                <a:ea typeface="Times New Roman" charset="0"/>
                <a:cs typeface="Times New Roman" charset="0"/>
              </a:rPr>
              <a:t> </a:t>
            </a:r>
            <a:r>
              <a:rPr kumimoji="1" lang="en-US" altLang="zh-CN" b="1" dirty="0">
                <a:solidFill>
                  <a:srgbClr val="FF0000"/>
                </a:solidFill>
                <a:latin typeface="Times New Roman" charset="0"/>
                <a:ea typeface="Times New Roman" charset="0"/>
                <a:cs typeface="Times New Roman" charset="0"/>
              </a:rPr>
              <a:t>Recognition</a:t>
            </a:r>
            <a:endParaRPr kumimoji="1" lang="zh-CN" altLang="en-US" b="1" dirty="0">
              <a:solidFill>
                <a:srgbClr val="FF0000"/>
              </a:solidFill>
              <a:latin typeface="Times New Roman" charset="0"/>
              <a:ea typeface="Times New Roman" charset="0"/>
              <a:cs typeface="Times New Roman" charset="0"/>
            </a:endParaRPr>
          </a:p>
        </p:txBody>
      </p:sp>
      <p:sp>
        <p:nvSpPr>
          <p:cNvPr id="11" name="圆角矩形 10"/>
          <p:cNvSpPr/>
          <p:nvPr/>
        </p:nvSpPr>
        <p:spPr>
          <a:xfrm>
            <a:off x="2259237" y="4583724"/>
            <a:ext cx="1249243" cy="433516"/>
          </a:xfrm>
          <a:prstGeom prst="roundRect">
            <a:avLst/>
          </a:prstGeom>
          <a:solidFill>
            <a:schemeClr val="accent3">
              <a:lumMod val="75000"/>
              <a:alpha val="50000"/>
            </a:schemeClr>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3076432" y="4755630"/>
            <a:ext cx="428322" cy="261610"/>
          </a:xfrm>
          <a:prstGeom prst="rect">
            <a:avLst/>
          </a:prstGeom>
          <a:noFill/>
        </p:spPr>
        <p:txBody>
          <a:bodyPr wrap="none" rtlCol="0">
            <a:spAutoFit/>
          </a:bodyPr>
          <a:lstStyle/>
          <a:p>
            <a:r>
              <a:rPr kumimoji="1" lang="en-US" altLang="zh-CN" sz="1100" b="1" dirty="0"/>
              <a:t>PER</a:t>
            </a:r>
            <a:endParaRPr kumimoji="1" lang="zh-CN" altLang="en-US" b="1" dirty="0"/>
          </a:p>
        </p:txBody>
      </p:sp>
      <p:sp>
        <p:nvSpPr>
          <p:cNvPr id="13" name="圆角矩形 12"/>
          <p:cNvSpPr/>
          <p:nvPr/>
        </p:nvSpPr>
        <p:spPr>
          <a:xfrm>
            <a:off x="4876632" y="4594572"/>
            <a:ext cx="1209357" cy="433516"/>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5636827" y="4762428"/>
            <a:ext cx="449162" cy="261610"/>
          </a:xfrm>
          <a:prstGeom prst="rect">
            <a:avLst/>
          </a:prstGeom>
          <a:noFill/>
        </p:spPr>
        <p:txBody>
          <a:bodyPr wrap="none" rtlCol="0">
            <a:spAutoFit/>
          </a:bodyPr>
          <a:lstStyle/>
          <a:p>
            <a:r>
              <a:rPr kumimoji="1" lang="en-US" altLang="zh-CN" sz="1100" b="1" dirty="0"/>
              <a:t>LOC</a:t>
            </a:r>
            <a:endParaRPr kumimoji="1" lang="zh-CN" altLang="en-US" b="1" dirty="0"/>
          </a:p>
        </p:txBody>
      </p:sp>
      <p:sp>
        <p:nvSpPr>
          <p:cNvPr id="15" name="圆角矩形 14"/>
          <p:cNvSpPr/>
          <p:nvPr/>
        </p:nvSpPr>
        <p:spPr>
          <a:xfrm>
            <a:off x="6498363" y="4583724"/>
            <a:ext cx="1073783" cy="433516"/>
          </a:xfrm>
          <a:prstGeom prst="round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 </a:t>
            </a:r>
          </a:p>
        </p:txBody>
      </p:sp>
      <p:sp>
        <p:nvSpPr>
          <p:cNvPr id="16" name="文本框 15"/>
          <p:cNvSpPr txBox="1"/>
          <p:nvPr/>
        </p:nvSpPr>
        <p:spPr>
          <a:xfrm>
            <a:off x="7088355" y="4761782"/>
            <a:ext cx="508473" cy="261610"/>
          </a:xfrm>
          <a:prstGeom prst="rect">
            <a:avLst/>
          </a:prstGeom>
          <a:noFill/>
        </p:spPr>
        <p:txBody>
          <a:bodyPr wrap="none" rtlCol="0">
            <a:spAutoFit/>
          </a:bodyPr>
          <a:lstStyle/>
          <a:p>
            <a:r>
              <a:rPr kumimoji="1" lang="en-US" altLang="zh-CN" sz="1100" b="1" dirty="0"/>
              <a:t>TIME</a:t>
            </a:r>
            <a:endParaRPr kumimoji="1" lang="zh-CN" altLang="en-US" b="1" dirty="0"/>
          </a:p>
        </p:txBody>
      </p:sp>
      <p:sp>
        <p:nvSpPr>
          <p:cNvPr id="17" name="矩形 16"/>
          <p:cNvSpPr/>
          <p:nvPr/>
        </p:nvSpPr>
        <p:spPr>
          <a:xfrm>
            <a:off x="2259237" y="4615816"/>
            <a:ext cx="5553123" cy="369332"/>
          </a:xfrm>
          <a:prstGeom prst="rect">
            <a:avLst/>
          </a:prstGeom>
        </p:spPr>
        <p:txBody>
          <a:bodyPr wrap="none">
            <a:spAutoFit/>
          </a:bodyPr>
          <a:lstStyle/>
          <a:p>
            <a:r>
              <a:rPr kumimoji="1" lang="en-US" altLang="zh-CN" dirty="0"/>
              <a:t>Obama</a:t>
            </a:r>
            <a:r>
              <a:rPr kumimoji="1" lang="zh-CN" altLang="en-US" dirty="0"/>
              <a:t>         </a:t>
            </a:r>
            <a:r>
              <a:rPr kumimoji="1" lang="en-US" altLang="zh-CN" dirty="0"/>
              <a:t>was</a:t>
            </a:r>
            <a:r>
              <a:rPr kumimoji="1" lang="zh-CN" altLang="en-US" dirty="0"/>
              <a:t> </a:t>
            </a:r>
            <a:r>
              <a:rPr kumimoji="1" lang="en-US" altLang="zh-CN" dirty="0"/>
              <a:t>born</a:t>
            </a:r>
            <a:r>
              <a:rPr kumimoji="1" lang="zh-CN" altLang="en-US" dirty="0"/>
              <a:t> </a:t>
            </a:r>
            <a:r>
              <a:rPr kumimoji="1" lang="en-US" altLang="zh-CN" dirty="0"/>
              <a:t>in</a:t>
            </a:r>
            <a:r>
              <a:rPr kumimoji="1" lang="zh-CN" altLang="en-US" dirty="0"/>
              <a:t>   </a:t>
            </a:r>
            <a:r>
              <a:rPr kumimoji="1" lang="en-US" altLang="zh-CN" dirty="0"/>
              <a:t>Hawaii</a:t>
            </a:r>
            <a:r>
              <a:rPr kumimoji="1" lang="zh-CN" altLang="en-US" dirty="0"/>
              <a:t>         </a:t>
            </a:r>
            <a:r>
              <a:rPr kumimoji="1" lang="en-US" altLang="zh-CN" dirty="0"/>
              <a:t>in</a:t>
            </a:r>
            <a:r>
              <a:rPr kumimoji="1" lang="zh-CN" altLang="en-US" dirty="0"/>
              <a:t>   </a:t>
            </a:r>
            <a:r>
              <a:rPr kumimoji="1" lang="en-US" altLang="zh-CN" dirty="0"/>
              <a:t> 1961</a:t>
            </a:r>
            <a:r>
              <a:rPr kumimoji="1" lang="zh-CN" altLang="en-US" b="1" dirty="0"/>
              <a:t>        </a:t>
            </a:r>
            <a:r>
              <a:rPr kumimoji="1" lang="en-US" altLang="zh-CN" b="1" dirty="0"/>
              <a:t> </a:t>
            </a:r>
            <a:r>
              <a:rPr kumimoji="1" lang="en-US" altLang="zh-CN" dirty="0"/>
              <a:t>.</a:t>
            </a:r>
            <a:endParaRPr kumimoji="1" lang="zh-CN" altLang="en-US" dirty="0"/>
          </a:p>
        </p:txBody>
      </p:sp>
      <p:sp>
        <p:nvSpPr>
          <p:cNvPr id="18" name="下箭头 17"/>
          <p:cNvSpPr/>
          <p:nvPr/>
        </p:nvSpPr>
        <p:spPr>
          <a:xfrm>
            <a:off x="4919244" y="5380440"/>
            <a:ext cx="144016"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1032902" y="5373216"/>
            <a:ext cx="2023311" cy="369332"/>
          </a:xfrm>
          <a:prstGeom prst="rect">
            <a:avLst/>
          </a:prstGeom>
          <a:noFill/>
        </p:spPr>
        <p:txBody>
          <a:bodyPr wrap="none" rtlCol="0">
            <a:spAutoFit/>
          </a:bodyPr>
          <a:lstStyle/>
          <a:p>
            <a:r>
              <a:rPr kumimoji="1" lang="en-US" altLang="zh-CN" dirty="0">
                <a:latin typeface="Times New Roman" charset="0"/>
                <a:ea typeface="Times New Roman" charset="0"/>
                <a:cs typeface="Times New Roman" charset="0"/>
              </a:rPr>
              <a:t>Relation</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Extraction</a:t>
            </a:r>
            <a:endParaRPr kumimoji="1" lang="zh-CN" altLang="en-US" dirty="0">
              <a:latin typeface="Times New Roman" charset="0"/>
              <a:ea typeface="Times New Roman" charset="0"/>
              <a:cs typeface="Times New Roman" charset="0"/>
            </a:endParaRPr>
          </a:p>
        </p:txBody>
      </p:sp>
      <p:sp>
        <p:nvSpPr>
          <p:cNvPr id="20" name="文本框 19"/>
          <p:cNvSpPr txBox="1"/>
          <p:nvPr/>
        </p:nvSpPr>
        <p:spPr>
          <a:xfrm>
            <a:off x="3331983" y="6095037"/>
            <a:ext cx="3318537" cy="646331"/>
          </a:xfrm>
          <a:prstGeom prst="rect">
            <a:avLst/>
          </a:prstGeom>
          <a:noFill/>
        </p:spPr>
        <p:txBody>
          <a:bodyPr wrap="none" rtlCol="0">
            <a:spAutoFit/>
          </a:bodyPr>
          <a:lstStyle/>
          <a:p>
            <a:r>
              <a:rPr kumimoji="1" lang="en-US" altLang="zh-CN" dirty="0"/>
              <a:t>(</a:t>
            </a:r>
            <a:r>
              <a:rPr kumimoji="1" lang="en-US" altLang="zh-CN" b="1" dirty="0"/>
              <a:t>Obama</a:t>
            </a:r>
            <a:r>
              <a:rPr kumimoji="1" lang="en-US" altLang="zh-CN" dirty="0"/>
              <a:t>,</a:t>
            </a:r>
            <a:r>
              <a:rPr kumimoji="1" lang="zh-CN" altLang="en-US" dirty="0"/>
              <a:t> </a:t>
            </a:r>
            <a:r>
              <a:rPr kumimoji="1" lang="en-US" altLang="zh-CN" i="1" dirty="0"/>
              <a:t>Place</a:t>
            </a:r>
            <a:r>
              <a:rPr kumimoji="1" lang="zh-CN" altLang="en-US" i="1" dirty="0"/>
              <a:t> </a:t>
            </a:r>
            <a:r>
              <a:rPr kumimoji="1" lang="en-US" altLang="zh-CN" i="1" dirty="0"/>
              <a:t>of</a:t>
            </a:r>
            <a:r>
              <a:rPr kumimoji="1" lang="zh-CN" altLang="en-US" i="1" dirty="0"/>
              <a:t> </a:t>
            </a:r>
            <a:r>
              <a:rPr kumimoji="1" lang="en-US" altLang="zh-CN" i="1" dirty="0"/>
              <a:t>birth</a:t>
            </a:r>
            <a:r>
              <a:rPr kumimoji="1" lang="en-US" altLang="zh-CN" dirty="0"/>
              <a:t>,</a:t>
            </a:r>
            <a:r>
              <a:rPr kumimoji="1" lang="zh-CN" altLang="en-US" dirty="0"/>
              <a:t> </a:t>
            </a:r>
            <a:r>
              <a:rPr kumimoji="1" lang="en-US" altLang="zh-CN" b="1" dirty="0"/>
              <a:t>Hawaii</a:t>
            </a:r>
            <a:r>
              <a:rPr kumimoji="1" lang="en-US" altLang="zh-CN" dirty="0"/>
              <a:t>)</a:t>
            </a:r>
          </a:p>
          <a:p>
            <a:r>
              <a:rPr kumimoji="1" lang="en-US" altLang="zh-CN" dirty="0"/>
              <a:t>(</a:t>
            </a:r>
            <a:r>
              <a:rPr kumimoji="1" lang="en-US" altLang="zh-CN" b="1" dirty="0"/>
              <a:t>Obama</a:t>
            </a:r>
            <a:r>
              <a:rPr kumimoji="1" lang="en-US" altLang="zh-CN" dirty="0"/>
              <a:t>,</a:t>
            </a:r>
            <a:r>
              <a:rPr kumimoji="1" lang="zh-CN" altLang="en-US" dirty="0"/>
              <a:t> </a:t>
            </a:r>
            <a:r>
              <a:rPr kumimoji="1" lang="en-US" altLang="zh-CN" i="1" dirty="0"/>
              <a:t>Date</a:t>
            </a:r>
            <a:r>
              <a:rPr kumimoji="1" lang="zh-CN" altLang="en-US" i="1" dirty="0"/>
              <a:t> </a:t>
            </a:r>
            <a:r>
              <a:rPr kumimoji="1" lang="en-US" altLang="zh-CN" i="1" dirty="0"/>
              <a:t>of</a:t>
            </a:r>
            <a:r>
              <a:rPr kumimoji="1" lang="zh-CN" altLang="en-US" i="1" dirty="0"/>
              <a:t> </a:t>
            </a:r>
            <a:r>
              <a:rPr kumimoji="1" lang="en-US" altLang="zh-CN" i="1" dirty="0"/>
              <a:t>birth</a:t>
            </a:r>
            <a:r>
              <a:rPr kumimoji="1" lang="en-US" altLang="zh-CN" dirty="0"/>
              <a:t>,</a:t>
            </a:r>
            <a:r>
              <a:rPr kumimoji="1" lang="zh-CN" altLang="en-US" dirty="0"/>
              <a:t> </a:t>
            </a:r>
            <a:r>
              <a:rPr kumimoji="1" lang="en-US" altLang="zh-CN" b="1" dirty="0"/>
              <a:t>1961</a:t>
            </a:r>
            <a:r>
              <a:rPr kumimoji="1" lang="en-US" altLang="zh-CN" dirty="0"/>
              <a:t>)</a:t>
            </a:r>
            <a:endParaRPr kumimoji="1" lang="zh-CN" altLang="en-US" dirty="0"/>
          </a:p>
        </p:txBody>
      </p:sp>
      <p:sp>
        <p:nvSpPr>
          <p:cNvPr id="21" name="文本框 20"/>
          <p:cNvSpPr txBox="1"/>
          <p:nvPr/>
        </p:nvSpPr>
        <p:spPr>
          <a:xfrm>
            <a:off x="1023702" y="6238496"/>
            <a:ext cx="1640193" cy="369332"/>
          </a:xfrm>
          <a:prstGeom prst="rect">
            <a:avLst/>
          </a:prstGeom>
          <a:noFill/>
        </p:spPr>
        <p:txBody>
          <a:bodyPr wrap="none" rtlCol="0">
            <a:spAutoFit/>
          </a:bodyPr>
          <a:lstStyle/>
          <a:p>
            <a:r>
              <a:rPr kumimoji="1" lang="en-US" altLang="zh-CN" dirty="0">
                <a:latin typeface="Times New Roman" charset="0"/>
                <a:ea typeface="Times New Roman" charset="0"/>
                <a:cs typeface="Times New Roman" charset="0"/>
              </a:rPr>
              <a:t>Structured</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facts</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1076176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Named Entity Recognition</a:t>
            </a:r>
            <a:endParaRPr kumimoji="1" lang="zh-CN" altLang="en-US" dirty="0"/>
          </a:p>
        </p:txBody>
      </p:sp>
      <p:sp>
        <p:nvSpPr>
          <p:cNvPr id="3" name="内容占位符 2"/>
          <p:cNvSpPr>
            <a:spLocks noGrp="1"/>
          </p:cNvSpPr>
          <p:nvPr>
            <p:ph idx="1"/>
          </p:nvPr>
        </p:nvSpPr>
        <p:spPr/>
        <p:txBody>
          <a:bodyPr/>
          <a:lstStyle/>
          <a:p>
            <a:r>
              <a:rPr kumimoji="1" lang="en-US" altLang="zh-CN" dirty="0"/>
              <a:t>Named Entity Recognition (NER) </a:t>
            </a:r>
          </a:p>
          <a:p>
            <a:pPr lvl="1"/>
            <a:r>
              <a:rPr kumimoji="1" lang="en-US" altLang="zh-CN" dirty="0"/>
              <a:t>Can be viewed as a sequence labeling problem</a:t>
            </a:r>
          </a:p>
          <a:p>
            <a:pPr lvl="1"/>
            <a:r>
              <a:rPr lang="en-US" altLang="zh-CN" dirty="0"/>
              <a:t>Locate and classify </a:t>
            </a:r>
            <a:r>
              <a:rPr kumimoji="1" lang="en-US" altLang="zh-CN" dirty="0"/>
              <a:t>named entities by predicting a label for each token in text</a:t>
            </a:r>
          </a:p>
          <a:p>
            <a:pPr lvl="1"/>
            <a:endParaRPr kumimoji="1" lang="en-US" altLang="zh-CN" dirty="0"/>
          </a:p>
          <a:p>
            <a:r>
              <a:rPr kumimoji="1" lang="en-US" altLang="zh-CN" dirty="0"/>
              <a:t>Annotation schemes for NER</a:t>
            </a:r>
          </a:p>
          <a:p>
            <a:pPr lvl="1"/>
            <a:r>
              <a:rPr kumimoji="1" lang="en-US" altLang="zh-CN" dirty="0"/>
              <a:t>IOB</a:t>
            </a:r>
          </a:p>
          <a:p>
            <a:pPr lvl="1"/>
            <a:r>
              <a:rPr kumimoji="1" lang="en-US" altLang="zh-CN" dirty="0"/>
              <a:t>BIOES</a:t>
            </a:r>
          </a:p>
          <a:p>
            <a:pPr lvl="1"/>
            <a:r>
              <a:rPr kumimoji="1" lang="mr-IN" altLang="zh-CN" dirty="0"/>
              <a:t>…</a:t>
            </a:r>
            <a:endParaRPr kumimoji="1" lang="en-US" altLang="zh-CN" dirty="0"/>
          </a:p>
          <a:p>
            <a:pPr lvl="1"/>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114</a:t>
            </a:fld>
            <a:endParaRPr lang="zh-CN" altLang="en-US">
              <a:solidFill>
                <a:prstClr val="black">
                  <a:tint val="75000"/>
                </a:prstClr>
              </a:solidFill>
            </a:endParaRPr>
          </a:p>
        </p:txBody>
      </p:sp>
    </p:spTree>
    <p:extLst>
      <p:ext uri="{BB962C8B-B14F-4D97-AF65-F5344CB8AC3E}">
        <p14:creationId xmlns:p14="http://schemas.microsoft.com/office/powerpoint/2010/main" val="3521908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NER Annotation Schemes</a:t>
            </a:r>
            <a:endParaRPr kumimoji="1" lang="zh-CN" altLang="en-US" dirty="0"/>
          </a:p>
        </p:txBody>
      </p:sp>
      <p:sp>
        <p:nvSpPr>
          <p:cNvPr id="3" name="内容占位符 2"/>
          <p:cNvSpPr>
            <a:spLocks noGrp="1"/>
          </p:cNvSpPr>
          <p:nvPr>
            <p:ph idx="1"/>
          </p:nvPr>
        </p:nvSpPr>
        <p:spPr>
          <a:xfrm>
            <a:off x="107504" y="980728"/>
            <a:ext cx="8928992" cy="5904656"/>
          </a:xfrm>
        </p:spPr>
        <p:txBody>
          <a:bodyPr>
            <a:normAutofit/>
          </a:bodyPr>
          <a:lstStyle/>
          <a:p>
            <a:r>
              <a:rPr kumimoji="1" lang="en-US" altLang="zh-CN" dirty="0"/>
              <a:t>IOB</a:t>
            </a:r>
          </a:p>
          <a:p>
            <a:pPr lvl="1"/>
            <a:r>
              <a:rPr kumimoji="1" lang="en-US" altLang="zh-CN" dirty="0"/>
              <a:t>I: Inside an entity</a:t>
            </a:r>
          </a:p>
          <a:p>
            <a:pPr lvl="1"/>
            <a:r>
              <a:rPr kumimoji="1" lang="en-US" altLang="zh-CN" dirty="0"/>
              <a:t>O: Outside an entity</a:t>
            </a:r>
          </a:p>
          <a:p>
            <a:pPr lvl="1"/>
            <a:r>
              <a:rPr kumimoji="1" lang="en-US" altLang="zh-CN" dirty="0"/>
              <a:t>B: Beginning of an entity</a:t>
            </a:r>
          </a:p>
          <a:p>
            <a:pPr lvl="3"/>
            <a:endParaRPr kumimoji="1"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115</a:t>
            </a:fld>
            <a:endParaRPr lang="zh-CN" altLang="en-US">
              <a:solidFill>
                <a:prstClr val="black">
                  <a:tint val="75000"/>
                </a:prstClr>
              </a:solidFill>
            </a:endParaRPr>
          </a:p>
        </p:txBody>
      </p:sp>
      <p:sp>
        <p:nvSpPr>
          <p:cNvPr id="9" name="文本框 8"/>
          <p:cNvSpPr txBox="1"/>
          <p:nvPr/>
        </p:nvSpPr>
        <p:spPr>
          <a:xfrm>
            <a:off x="2742939" y="3739569"/>
            <a:ext cx="3125205" cy="2677656"/>
          </a:xfrm>
          <a:prstGeom prst="rect">
            <a:avLst/>
          </a:prstGeom>
          <a:noFill/>
          <a:ln w="12700">
            <a:solidFill>
              <a:schemeClr val="tx1"/>
            </a:solidFill>
          </a:ln>
        </p:spPr>
        <p:txBody>
          <a:bodyPr wrap="square" rtlCol="0">
            <a:spAutoFit/>
          </a:bodyPr>
          <a:lstStyle/>
          <a:p>
            <a:r>
              <a:rPr kumimoji="1" lang="en-US" altLang="zh-CN" sz="2400" dirty="0">
                <a:latin typeface="Times New Roman" charset="0"/>
                <a:ea typeface="Times New Roman" charset="0"/>
                <a:cs typeface="Times New Roman" charset="0"/>
              </a:rPr>
              <a:t>Barack</a:t>
            </a:r>
            <a:r>
              <a:rPr kumimoji="1" lang="en-US" altLang="zh-CN" sz="2400" dirty="0"/>
              <a:t>		B-PER </a:t>
            </a:r>
          </a:p>
          <a:p>
            <a:r>
              <a:rPr kumimoji="1" lang="en-US" altLang="zh-CN" sz="2400" dirty="0">
                <a:latin typeface="Times New Roman" charset="0"/>
                <a:ea typeface="Times New Roman" charset="0"/>
                <a:cs typeface="Times New Roman" charset="0"/>
              </a:rPr>
              <a:t>Hussein</a:t>
            </a:r>
            <a:r>
              <a:rPr lang="en-US" altLang="zh-CN" sz="2400" dirty="0"/>
              <a:t>	</a:t>
            </a:r>
            <a:r>
              <a:rPr kumimoji="1" lang="en-US" altLang="zh-CN" sz="2400" dirty="0"/>
              <a:t>I-PER</a:t>
            </a:r>
          </a:p>
          <a:p>
            <a:r>
              <a:rPr kumimoji="1" lang="en-US" altLang="zh-CN" sz="2400" dirty="0">
                <a:latin typeface="Times New Roman" charset="0"/>
                <a:ea typeface="Times New Roman" charset="0"/>
                <a:cs typeface="Times New Roman" charset="0"/>
              </a:rPr>
              <a:t>Obama</a:t>
            </a:r>
            <a:r>
              <a:rPr kumimoji="1" lang="en-US" altLang="zh-CN" sz="2400" dirty="0"/>
              <a:t>		I-PER</a:t>
            </a:r>
          </a:p>
          <a:p>
            <a:r>
              <a:rPr kumimoji="1" lang="en-US" altLang="zh-CN" sz="2400" dirty="0">
                <a:latin typeface="Times New Roman" charset="0"/>
                <a:ea typeface="Times New Roman" charset="0"/>
                <a:cs typeface="Times New Roman" charset="0"/>
              </a:rPr>
              <a:t>was		</a:t>
            </a:r>
            <a:r>
              <a:rPr kumimoji="1" lang="en-US" altLang="zh-CN" sz="2400" dirty="0"/>
              <a:t>O</a:t>
            </a:r>
          </a:p>
          <a:p>
            <a:r>
              <a:rPr kumimoji="1" lang="en-US" altLang="zh-CN" sz="2400" dirty="0">
                <a:latin typeface="Times New Roman" charset="0"/>
                <a:ea typeface="Times New Roman" charset="0"/>
                <a:cs typeface="Times New Roman" charset="0"/>
              </a:rPr>
              <a:t>born		</a:t>
            </a:r>
            <a:r>
              <a:rPr kumimoji="1" lang="en-US" altLang="zh-CN" sz="2400" dirty="0"/>
              <a:t>O	</a:t>
            </a:r>
          </a:p>
          <a:p>
            <a:r>
              <a:rPr kumimoji="1" lang="en-US" altLang="zh-CN" sz="2400" dirty="0">
                <a:latin typeface="Times New Roman" charset="0"/>
                <a:ea typeface="Times New Roman" charset="0"/>
                <a:cs typeface="Times New Roman" charset="0"/>
              </a:rPr>
              <a:t>in</a:t>
            </a:r>
            <a:r>
              <a:rPr kumimoji="1" lang="en-US" altLang="zh-CN" sz="2400" dirty="0"/>
              <a:t>		O</a:t>
            </a:r>
          </a:p>
          <a:p>
            <a:r>
              <a:rPr kumimoji="1" lang="en-US" altLang="zh-CN" sz="2400" dirty="0">
                <a:latin typeface="Times New Roman" charset="0"/>
                <a:ea typeface="Times New Roman" charset="0"/>
                <a:cs typeface="Times New Roman" charset="0"/>
              </a:rPr>
              <a:t>Hawaii</a:t>
            </a:r>
            <a:r>
              <a:rPr kumimoji="1" lang="en-US" altLang="zh-CN" sz="2400" dirty="0"/>
              <a:t>		B-LOC</a:t>
            </a:r>
            <a:endParaRPr kumimoji="1" lang="zh-CN" altLang="en-US" sz="2400" dirty="0"/>
          </a:p>
        </p:txBody>
      </p:sp>
    </p:spTree>
    <p:extLst>
      <p:ext uri="{BB962C8B-B14F-4D97-AF65-F5344CB8AC3E}">
        <p14:creationId xmlns:p14="http://schemas.microsoft.com/office/powerpoint/2010/main" val="5390265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NER Annotation Schemes</a:t>
            </a:r>
            <a:endParaRPr kumimoji="1" lang="zh-CN" altLang="en-US" dirty="0"/>
          </a:p>
        </p:txBody>
      </p:sp>
      <p:sp>
        <p:nvSpPr>
          <p:cNvPr id="3" name="内容占位符 2"/>
          <p:cNvSpPr>
            <a:spLocks noGrp="1"/>
          </p:cNvSpPr>
          <p:nvPr>
            <p:ph idx="1"/>
          </p:nvPr>
        </p:nvSpPr>
        <p:spPr/>
        <p:txBody>
          <a:bodyPr/>
          <a:lstStyle/>
          <a:p>
            <a:r>
              <a:rPr kumimoji="1" lang="en-US" altLang="zh-CN" dirty="0"/>
              <a:t>BIOES: the most widely used scheme</a:t>
            </a:r>
          </a:p>
          <a:p>
            <a:pPr lvl="1"/>
            <a:r>
              <a:rPr kumimoji="1" lang="en-US" altLang="zh-CN" dirty="0"/>
              <a:t>B: Beginning of an entity</a:t>
            </a:r>
          </a:p>
          <a:p>
            <a:pPr lvl="1"/>
            <a:r>
              <a:rPr kumimoji="1" lang="en-US" altLang="zh-CN" dirty="0"/>
              <a:t>I: Inside an entity</a:t>
            </a:r>
          </a:p>
          <a:p>
            <a:pPr lvl="1"/>
            <a:r>
              <a:rPr kumimoji="1" lang="en-US" altLang="zh-CN" dirty="0"/>
              <a:t>O: Outside an entity</a:t>
            </a:r>
          </a:p>
          <a:p>
            <a:pPr lvl="1"/>
            <a:r>
              <a:rPr kumimoji="1" lang="en-US" altLang="zh-CN" dirty="0"/>
              <a:t>E: End of an entity</a:t>
            </a:r>
          </a:p>
          <a:p>
            <a:pPr lvl="1"/>
            <a:r>
              <a:rPr kumimoji="1" lang="en-US" altLang="zh-CN" dirty="0"/>
              <a:t>S: Single-word entity</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116</a:t>
            </a:fld>
            <a:endParaRPr lang="zh-CN" altLang="en-US">
              <a:solidFill>
                <a:prstClr val="black">
                  <a:tint val="75000"/>
                </a:prstClr>
              </a:solidFill>
            </a:endParaRPr>
          </a:p>
        </p:txBody>
      </p:sp>
      <p:sp>
        <p:nvSpPr>
          <p:cNvPr id="6" name="文本框 5"/>
          <p:cNvSpPr txBox="1"/>
          <p:nvPr/>
        </p:nvSpPr>
        <p:spPr>
          <a:xfrm>
            <a:off x="5076056" y="3739569"/>
            <a:ext cx="3125205" cy="2677656"/>
          </a:xfrm>
          <a:prstGeom prst="rect">
            <a:avLst/>
          </a:prstGeom>
          <a:noFill/>
          <a:ln w="12700">
            <a:solidFill>
              <a:schemeClr val="tx1"/>
            </a:solidFill>
          </a:ln>
        </p:spPr>
        <p:txBody>
          <a:bodyPr wrap="square" rtlCol="0">
            <a:spAutoFit/>
          </a:bodyPr>
          <a:lstStyle/>
          <a:p>
            <a:r>
              <a:rPr kumimoji="1" lang="en-US" altLang="zh-CN" sz="2400" dirty="0">
                <a:latin typeface="Times New Roman" charset="0"/>
                <a:ea typeface="Times New Roman" charset="0"/>
                <a:cs typeface="Times New Roman" charset="0"/>
              </a:rPr>
              <a:t>Barack</a:t>
            </a:r>
            <a:r>
              <a:rPr kumimoji="1" lang="en-US" altLang="zh-CN" sz="2400" dirty="0"/>
              <a:t>		B-PER </a:t>
            </a:r>
          </a:p>
          <a:p>
            <a:r>
              <a:rPr kumimoji="1" lang="en-US" altLang="zh-CN" sz="2400" dirty="0">
                <a:latin typeface="Times New Roman" charset="0"/>
                <a:ea typeface="Times New Roman" charset="0"/>
                <a:cs typeface="Times New Roman" charset="0"/>
              </a:rPr>
              <a:t>Hussein</a:t>
            </a:r>
            <a:r>
              <a:rPr lang="en-US" altLang="zh-CN" sz="2400" dirty="0"/>
              <a:t>	</a:t>
            </a:r>
            <a:r>
              <a:rPr kumimoji="1" lang="en-US" altLang="zh-CN" sz="2400" dirty="0"/>
              <a:t>I-PER</a:t>
            </a:r>
          </a:p>
          <a:p>
            <a:r>
              <a:rPr kumimoji="1" lang="en-US" altLang="zh-CN" sz="2400" dirty="0">
                <a:latin typeface="Times New Roman" charset="0"/>
                <a:ea typeface="Times New Roman" charset="0"/>
                <a:cs typeface="Times New Roman" charset="0"/>
              </a:rPr>
              <a:t>Obama</a:t>
            </a:r>
            <a:r>
              <a:rPr kumimoji="1" lang="en-US" altLang="zh-CN" sz="2400" dirty="0"/>
              <a:t>		E-PER</a:t>
            </a:r>
          </a:p>
          <a:p>
            <a:r>
              <a:rPr kumimoji="1" lang="en-US" altLang="zh-CN" sz="2400" dirty="0">
                <a:latin typeface="Times New Roman" charset="0"/>
                <a:ea typeface="Times New Roman" charset="0"/>
                <a:cs typeface="Times New Roman" charset="0"/>
              </a:rPr>
              <a:t>was		</a:t>
            </a:r>
            <a:r>
              <a:rPr kumimoji="1" lang="en-US" altLang="zh-CN" sz="2400" dirty="0"/>
              <a:t>O</a:t>
            </a:r>
          </a:p>
          <a:p>
            <a:r>
              <a:rPr kumimoji="1" lang="en-US" altLang="zh-CN" sz="2400" dirty="0">
                <a:latin typeface="Times New Roman" charset="0"/>
                <a:ea typeface="Times New Roman" charset="0"/>
                <a:cs typeface="Times New Roman" charset="0"/>
              </a:rPr>
              <a:t>born		</a:t>
            </a:r>
            <a:r>
              <a:rPr kumimoji="1" lang="en-US" altLang="zh-CN" sz="2400" dirty="0"/>
              <a:t>O	</a:t>
            </a:r>
          </a:p>
          <a:p>
            <a:r>
              <a:rPr kumimoji="1" lang="en-US" altLang="zh-CN" sz="2400" dirty="0">
                <a:latin typeface="Times New Roman" charset="0"/>
                <a:ea typeface="Times New Roman" charset="0"/>
                <a:cs typeface="Times New Roman" charset="0"/>
              </a:rPr>
              <a:t>in</a:t>
            </a:r>
            <a:r>
              <a:rPr kumimoji="1" lang="en-US" altLang="zh-CN" sz="2400" dirty="0"/>
              <a:t>		O</a:t>
            </a:r>
          </a:p>
          <a:p>
            <a:r>
              <a:rPr kumimoji="1" lang="en-US" altLang="zh-CN" sz="2400" dirty="0">
                <a:latin typeface="Times New Roman" charset="0"/>
                <a:ea typeface="Times New Roman" charset="0"/>
                <a:cs typeface="Times New Roman" charset="0"/>
              </a:rPr>
              <a:t>Hawaii</a:t>
            </a:r>
            <a:r>
              <a:rPr kumimoji="1" lang="en-US" altLang="zh-CN" sz="2400" dirty="0"/>
              <a:t>		S-LOC</a:t>
            </a:r>
            <a:endParaRPr kumimoji="1" lang="zh-CN" altLang="en-US" sz="2400" dirty="0"/>
          </a:p>
        </p:txBody>
      </p:sp>
    </p:spTree>
    <p:extLst>
      <p:ext uri="{BB962C8B-B14F-4D97-AF65-F5344CB8AC3E}">
        <p14:creationId xmlns:p14="http://schemas.microsoft.com/office/powerpoint/2010/main" val="38412986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Sequence Labeling Models</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Framework</a:t>
                </a:r>
              </a:p>
              <a:p>
                <a:pPr lvl="1"/>
                <a:r>
                  <a:rPr lang="en-US" altLang="zh-CN" dirty="0"/>
                  <a:t>Input: </a:t>
                </a:r>
              </a:p>
              <a:p>
                <a:pPr lvl="2"/>
                <a:r>
                  <a:rPr lang="en-US" altLang="zh-CN" sz="2800" dirty="0"/>
                  <a:t>sequence of observations </a:t>
                </a:r>
                <a14:m>
                  <m:oMath xmlns:m="http://schemas.openxmlformats.org/officeDocument/2006/math">
                    <m:r>
                      <a:rPr lang="en-US" altLang="zh-CN" sz="2800" i="1">
                        <a:latin typeface="Cambria Math" charset="0"/>
                      </a:rPr>
                      <m:t>𝑋</m:t>
                    </m:r>
                    <m:r>
                      <a:rPr lang="en-US" altLang="zh-CN" sz="2800" i="1">
                        <a:latin typeface="Cambria Math" charset="0"/>
                      </a:rPr>
                      <m:t>={</m:t>
                    </m:r>
                    <m:sSub>
                      <m:sSubPr>
                        <m:ctrlPr>
                          <a:rPr lang="en-US" altLang="zh-CN" sz="2800" i="1">
                            <a:latin typeface="Cambria Math" panose="02040503050406030204" pitchFamily="18" charset="0"/>
                          </a:rPr>
                        </m:ctrlPr>
                      </m:sSubPr>
                      <m:e>
                        <m:r>
                          <a:rPr lang="en-US" altLang="zh-CN" sz="2800" i="1">
                            <a:latin typeface="Cambria Math" charset="0"/>
                          </a:rPr>
                          <m:t>𝑋</m:t>
                        </m:r>
                      </m:e>
                      <m:sub>
                        <m:r>
                          <a:rPr lang="en-US" altLang="zh-CN" sz="2800" i="1">
                            <a:latin typeface="Cambria Math" charset="0"/>
                          </a:rPr>
                          <m:t>1</m:t>
                        </m:r>
                      </m:sub>
                    </m:sSub>
                    <m:r>
                      <a:rPr lang="en-US" altLang="zh-CN" sz="2800" i="1">
                        <a:latin typeface="Cambria Math" charset="0"/>
                      </a:rPr>
                      <m:t>, </m:t>
                    </m:r>
                    <m:sSub>
                      <m:sSubPr>
                        <m:ctrlPr>
                          <a:rPr lang="en-US" altLang="zh-CN" sz="2800" i="1">
                            <a:latin typeface="Cambria Math" panose="02040503050406030204" pitchFamily="18" charset="0"/>
                          </a:rPr>
                        </m:ctrlPr>
                      </m:sSubPr>
                      <m:e>
                        <m:r>
                          <a:rPr lang="en-US" altLang="zh-CN" sz="2800" i="1">
                            <a:latin typeface="Cambria Math" charset="0"/>
                          </a:rPr>
                          <m:t>𝑋</m:t>
                        </m:r>
                      </m:e>
                      <m:sub>
                        <m:r>
                          <a:rPr lang="en-US" altLang="zh-CN" sz="2800" i="1">
                            <a:latin typeface="Cambria Math" charset="0"/>
                          </a:rPr>
                          <m:t>2</m:t>
                        </m:r>
                      </m:sub>
                    </m:sSub>
                    <m:r>
                      <a:rPr lang="en-US" altLang="zh-CN" sz="2800" i="1">
                        <a:latin typeface="Cambria Math" charset="0"/>
                      </a:rPr>
                      <m:t>, …, </m:t>
                    </m:r>
                    <m:sSub>
                      <m:sSubPr>
                        <m:ctrlPr>
                          <a:rPr lang="en-US" altLang="zh-CN" sz="2800" i="1">
                            <a:latin typeface="Cambria Math" panose="02040503050406030204" pitchFamily="18" charset="0"/>
                          </a:rPr>
                        </m:ctrlPr>
                      </m:sSubPr>
                      <m:e>
                        <m:r>
                          <a:rPr lang="en-US" altLang="zh-CN" sz="2800" i="1">
                            <a:latin typeface="Cambria Math" charset="0"/>
                          </a:rPr>
                          <m:t>𝑋</m:t>
                        </m:r>
                      </m:e>
                      <m:sub>
                        <m:r>
                          <a:rPr lang="en-US" altLang="zh-CN" sz="2800" i="1">
                            <a:latin typeface="Cambria Math" charset="0"/>
                          </a:rPr>
                          <m:t>𝑛</m:t>
                        </m:r>
                      </m:sub>
                    </m:sSub>
                    <m:r>
                      <a:rPr lang="en-US" altLang="zh-CN" sz="2800" i="1">
                        <a:latin typeface="Cambria Math" charset="0"/>
                      </a:rPr>
                      <m:t>}</m:t>
                    </m:r>
                  </m:oMath>
                </a14:m>
                <a:endParaRPr lang="en-US" altLang="zh-CN" sz="2800" i="1" dirty="0"/>
              </a:p>
              <a:p>
                <a:pPr lvl="1"/>
                <a:r>
                  <a:rPr lang="en-US" altLang="zh-CN" dirty="0"/>
                  <a:t>Output: </a:t>
                </a:r>
              </a:p>
              <a:p>
                <a:pPr lvl="2"/>
                <a:r>
                  <a:rPr lang="en-US" altLang="zh-CN" sz="2800" dirty="0"/>
                  <a:t>sequence of labels </a:t>
                </a:r>
                <a14:m>
                  <m:oMath xmlns:m="http://schemas.openxmlformats.org/officeDocument/2006/math">
                    <m:r>
                      <a:rPr lang="en-US" altLang="zh-CN" sz="2800" i="1" dirty="0" smtClean="0">
                        <a:latin typeface="Cambria Math" charset="0"/>
                      </a:rPr>
                      <m:t>𝑦</m:t>
                    </m:r>
                    <m:r>
                      <a:rPr lang="en-US" altLang="zh-CN" sz="2800" i="1">
                        <a:latin typeface="Cambria Math" charset="0"/>
                      </a:rPr>
                      <m:t>={</m:t>
                    </m:r>
                    <m:sSub>
                      <m:sSubPr>
                        <m:ctrlPr>
                          <a:rPr lang="en-US" altLang="zh-CN" sz="2800" i="1">
                            <a:latin typeface="Cambria Math" panose="02040503050406030204" pitchFamily="18" charset="0"/>
                          </a:rPr>
                        </m:ctrlPr>
                      </m:sSubPr>
                      <m:e>
                        <m:r>
                          <a:rPr lang="en-US" altLang="zh-CN" sz="2800" b="0" i="1" smtClean="0">
                            <a:latin typeface="Cambria Math" charset="0"/>
                          </a:rPr>
                          <m:t>𝑦</m:t>
                        </m:r>
                      </m:e>
                      <m:sub>
                        <m:r>
                          <a:rPr lang="en-US" altLang="zh-CN" sz="2800" i="1">
                            <a:latin typeface="Cambria Math" charset="0"/>
                          </a:rPr>
                          <m:t>1</m:t>
                        </m:r>
                      </m:sub>
                    </m:sSub>
                    <m:r>
                      <a:rPr lang="en-US" altLang="zh-CN" sz="2800" i="1">
                        <a:latin typeface="Cambria Math" charset="0"/>
                      </a:rPr>
                      <m:t>, </m:t>
                    </m:r>
                    <m:sSub>
                      <m:sSubPr>
                        <m:ctrlPr>
                          <a:rPr lang="en-US" altLang="zh-CN" sz="2800" i="1">
                            <a:latin typeface="Cambria Math" panose="02040503050406030204" pitchFamily="18" charset="0"/>
                          </a:rPr>
                        </m:ctrlPr>
                      </m:sSubPr>
                      <m:e>
                        <m:r>
                          <a:rPr lang="en-US" altLang="zh-CN" sz="2800" b="0" i="1" smtClean="0">
                            <a:latin typeface="Cambria Math" charset="0"/>
                          </a:rPr>
                          <m:t>𝑦</m:t>
                        </m:r>
                      </m:e>
                      <m:sub>
                        <m:r>
                          <a:rPr lang="en-US" altLang="zh-CN" sz="2800" i="1">
                            <a:latin typeface="Cambria Math" charset="0"/>
                          </a:rPr>
                          <m:t>2</m:t>
                        </m:r>
                      </m:sub>
                    </m:sSub>
                    <m:r>
                      <a:rPr lang="en-US" altLang="zh-CN" sz="2800" i="1">
                        <a:latin typeface="Cambria Math" charset="0"/>
                      </a:rPr>
                      <m:t>, …, </m:t>
                    </m:r>
                    <m:sSub>
                      <m:sSubPr>
                        <m:ctrlPr>
                          <a:rPr lang="en-US" altLang="zh-CN" sz="2800" i="1">
                            <a:latin typeface="Cambria Math" panose="02040503050406030204" pitchFamily="18" charset="0"/>
                          </a:rPr>
                        </m:ctrlPr>
                      </m:sSubPr>
                      <m:e>
                        <m:r>
                          <a:rPr lang="en-US" altLang="zh-CN" sz="2800" b="0" i="1" smtClean="0">
                            <a:latin typeface="Cambria Math" charset="0"/>
                          </a:rPr>
                          <m:t>𝑦</m:t>
                        </m:r>
                      </m:e>
                      <m:sub>
                        <m:r>
                          <a:rPr lang="en-US" altLang="zh-CN" sz="2800" i="1">
                            <a:latin typeface="Cambria Math" charset="0"/>
                          </a:rPr>
                          <m:t>𝑛</m:t>
                        </m:r>
                      </m:sub>
                    </m:sSub>
                    <m:r>
                      <a:rPr lang="en-US" altLang="zh-CN" sz="2800" i="1">
                        <a:latin typeface="Cambria Math" charset="0"/>
                      </a:rPr>
                      <m:t>}</m:t>
                    </m:r>
                  </m:oMath>
                </a14:m>
                <a:endParaRPr lang="en-US" altLang="zh-CN" i="1" dirty="0"/>
              </a:p>
              <a:p>
                <a:endParaRPr lang="en-US" altLang="zh-CN" dirty="0"/>
              </a:p>
              <a:p>
                <a:endParaRPr lang="en-US" altLang="zh-CN"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571" t="-1448"/>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117</a:t>
            </a:fld>
            <a:endParaRPr lang="zh-CN" altLang="en-US" dirty="0">
              <a:solidFill>
                <a:prstClr val="black">
                  <a:tint val="75000"/>
                </a:prstClr>
              </a:solidFill>
            </a:endParaRPr>
          </a:p>
        </p:txBody>
      </p:sp>
      <p:sp>
        <p:nvSpPr>
          <p:cNvPr id="86" name="矩形 85"/>
          <p:cNvSpPr/>
          <p:nvPr/>
        </p:nvSpPr>
        <p:spPr>
          <a:xfrm>
            <a:off x="1557916" y="524323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文本框 86"/>
          <p:cNvSpPr txBox="1"/>
          <p:nvPr/>
        </p:nvSpPr>
        <p:spPr>
          <a:xfrm>
            <a:off x="1686034" y="5305707"/>
            <a:ext cx="607859" cy="369332"/>
          </a:xfrm>
          <a:prstGeom prst="rect">
            <a:avLst/>
          </a:prstGeom>
          <a:noFill/>
        </p:spPr>
        <p:txBody>
          <a:bodyPr wrap="none" rtlCol="0">
            <a:spAutoFit/>
          </a:bodyPr>
          <a:lstStyle/>
          <a:p>
            <a:r>
              <a:rPr kumimoji="1" lang="en-US" altLang="zh-CN" b="1">
                <a:solidFill>
                  <a:schemeClr val="bg1"/>
                </a:solidFill>
              </a:rPr>
              <a:t>Rolf</a:t>
            </a:r>
            <a:endParaRPr kumimoji="1" lang="zh-CN" altLang="en-US" b="1" dirty="0">
              <a:solidFill>
                <a:schemeClr val="bg1"/>
              </a:solidFill>
            </a:endParaRPr>
          </a:p>
        </p:txBody>
      </p:sp>
      <p:sp>
        <p:nvSpPr>
          <p:cNvPr id="89" name="矩形 88"/>
          <p:cNvSpPr/>
          <p:nvPr/>
        </p:nvSpPr>
        <p:spPr>
          <a:xfrm>
            <a:off x="2732069" y="523834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p:cNvSpPr txBox="1"/>
          <p:nvPr/>
        </p:nvSpPr>
        <p:spPr>
          <a:xfrm>
            <a:off x="2772022" y="5305707"/>
            <a:ext cx="784189" cy="369332"/>
          </a:xfrm>
          <a:prstGeom prst="rect">
            <a:avLst/>
          </a:prstGeom>
          <a:noFill/>
        </p:spPr>
        <p:txBody>
          <a:bodyPr wrap="none" rtlCol="0">
            <a:spAutoFit/>
          </a:bodyPr>
          <a:lstStyle/>
          <a:p>
            <a:r>
              <a:rPr kumimoji="1" lang="en-US" altLang="zh-CN" b="1">
                <a:solidFill>
                  <a:schemeClr val="bg1"/>
                </a:solidFill>
              </a:rPr>
              <a:t>Ekeus</a:t>
            </a:r>
            <a:endParaRPr kumimoji="1" lang="zh-CN" altLang="en-US" b="1" dirty="0">
              <a:solidFill>
                <a:schemeClr val="bg1"/>
              </a:solidFill>
            </a:endParaRPr>
          </a:p>
        </p:txBody>
      </p:sp>
      <p:sp>
        <p:nvSpPr>
          <p:cNvPr id="91" name="矩形 90"/>
          <p:cNvSpPr/>
          <p:nvPr/>
        </p:nvSpPr>
        <p:spPr>
          <a:xfrm>
            <a:off x="3892440" y="523834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文本框 91"/>
          <p:cNvSpPr txBox="1"/>
          <p:nvPr/>
        </p:nvSpPr>
        <p:spPr>
          <a:xfrm>
            <a:off x="3932393" y="5305707"/>
            <a:ext cx="801823" cy="369332"/>
          </a:xfrm>
          <a:prstGeom prst="rect">
            <a:avLst/>
          </a:prstGeom>
          <a:noFill/>
        </p:spPr>
        <p:txBody>
          <a:bodyPr wrap="none" rtlCol="0">
            <a:spAutoFit/>
          </a:bodyPr>
          <a:lstStyle/>
          <a:p>
            <a:r>
              <a:rPr kumimoji="1" lang="en-US" altLang="zh-CN" b="1" dirty="0">
                <a:solidFill>
                  <a:schemeClr val="bg1"/>
                </a:solidFill>
              </a:rPr>
              <a:t>heads</a:t>
            </a:r>
            <a:endParaRPr kumimoji="1" lang="zh-CN" altLang="en-US" b="1" dirty="0">
              <a:solidFill>
                <a:schemeClr val="bg1"/>
              </a:solidFill>
            </a:endParaRPr>
          </a:p>
        </p:txBody>
      </p:sp>
      <p:sp>
        <p:nvSpPr>
          <p:cNvPr id="93" name="矩形 92"/>
          <p:cNvSpPr/>
          <p:nvPr/>
        </p:nvSpPr>
        <p:spPr>
          <a:xfrm>
            <a:off x="5059064" y="523834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文本框 93"/>
          <p:cNvSpPr txBox="1"/>
          <p:nvPr/>
        </p:nvSpPr>
        <p:spPr>
          <a:xfrm>
            <a:off x="5250920" y="5305707"/>
            <a:ext cx="487634" cy="369332"/>
          </a:xfrm>
          <a:prstGeom prst="rect">
            <a:avLst/>
          </a:prstGeom>
          <a:noFill/>
        </p:spPr>
        <p:txBody>
          <a:bodyPr wrap="none" rtlCol="0">
            <a:spAutoFit/>
          </a:bodyPr>
          <a:lstStyle/>
          <a:p>
            <a:r>
              <a:rPr kumimoji="1" lang="en-US" altLang="zh-CN" b="1">
                <a:solidFill>
                  <a:schemeClr val="bg1"/>
                </a:solidFill>
              </a:rPr>
              <a:t>for</a:t>
            </a:r>
            <a:endParaRPr kumimoji="1" lang="zh-CN" altLang="en-US" b="1" dirty="0">
              <a:solidFill>
                <a:schemeClr val="bg1"/>
              </a:solidFill>
            </a:endParaRPr>
          </a:p>
        </p:txBody>
      </p:sp>
      <p:sp>
        <p:nvSpPr>
          <p:cNvPr id="95" name="矩形 94"/>
          <p:cNvSpPr/>
          <p:nvPr/>
        </p:nvSpPr>
        <p:spPr>
          <a:xfrm>
            <a:off x="6225688" y="523834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p:cNvSpPr txBox="1"/>
          <p:nvPr/>
        </p:nvSpPr>
        <p:spPr>
          <a:xfrm>
            <a:off x="6413135" y="5305707"/>
            <a:ext cx="583814" cy="369332"/>
          </a:xfrm>
          <a:prstGeom prst="rect">
            <a:avLst/>
          </a:prstGeom>
          <a:noFill/>
        </p:spPr>
        <p:txBody>
          <a:bodyPr wrap="none" rtlCol="0">
            <a:spAutoFit/>
          </a:bodyPr>
          <a:lstStyle/>
          <a:p>
            <a:r>
              <a:rPr kumimoji="1" lang="en-US" altLang="zh-CN" b="1">
                <a:solidFill>
                  <a:schemeClr val="bg1"/>
                </a:solidFill>
              </a:rPr>
              <a:t>U.S.</a:t>
            </a:r>
            <a:endParaRPr kumimoji="1" lang="zh-CN" altLang="en-US" b="1" dirty="0">
              <a:solidFill>
                <a:schemeClr val="bg1"/>
              </a:solidFill>
            </a:endParaRPr>
          </a:p>
        </p:txBody>
      </p:sp>
      <p:cxnSp>
        <p:nvCxnSpPr>
          <p:cNvPr id="100" name="直线箭头连接符 99"/>
          <p:cNvCxnSpPr/>
          <p:nvPr/>
        </p:nvCxnSpPr>
        <p:spPr>
          <a:xfrm flipV="1">
            <a:off x="1977621" y="4806297"/>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p:cNvCxnSpPr/>
          <p:nvPr/>
        </p:nvCxnSpPr>
        <p:spPr>
          <a:xfrm flipV="1">
            <a:off x="3164116" y="4806297"/>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p:cNvCxnSpPr/>
          <p:nvPr/>
        </p:nvCxnSpPr>
        <p:spPr>
          <a:xfrm flipV="1">
            <a:off x="4333304" y="4806297"/>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p:cNvCxnSpPr/>
          <p:nvPr/>
        </p:nvCxnSpPr>
        <p:spPr>
          <a:xfrm flipV="1">
            <a:off x="5491112" y="4806297"/>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9" name="矩形 108"/>
          <p:cNvSpPr/>
          <p:nvPr/>
        </p:nvSpPr>
        <p:spPr>
          <a:xfrm>
            <a:off x="1557944" y="4299795"/>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文本框 109"/>
          <p:cNvSpPr txBox="1"/>
          <p:nvPr/>
        </p:nvSpPr>
        <p:spPr>
          <a:xfrm>
            <a:off x="1568245" y="4367157"/>
            <a:ext cx="838691" cy="369332"/>
          </a:xfrm>
          <a:prstGeom prst="rect">
            <a:avLst/>
          </a:prstGeom>
          <a:noFill/>
        </p:spPr>
        <p:txBody>
          <a:bodyPr wrap="none" rtlCol="0">
            <a:spAutoFit/>
          </a:bodyPr>
          <a:lstStyle/>
          <a:p>
            <a:r>
              <a:rPr kumimoji="1" lang="en-US" altLang="zh-CN" b="1">
                <a:solidFill>
                  <a:schemeClr val="bg1"/>
                </a:solidFill>
              </a:rPr>
              <a:t>B-PER</a:t>
            </a:r>
            <a:endParaRPr kumimoji="1" lang="zh-CN" altLang="en-US" b="1" dirty="0">
              <a:solidFill>
                <a:schemeClr val="bg1"/>
              </a:solidFill>
            </a:endParaRPr>
          </a:p>
        </p:txBody>
      </p:sp>
      <p:sp>
        <p:nvSpPr>
          <p:cNvPr id="111" name="矩形 110"/>
          <p:cNvSpPr/>
          <p:nvPr/>
        </p:nvSpPr>
        <p:spPr>
          <a:xfrm>
            <a:off x="2729072" y="4293096"/>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文本框 111"/>
          <p:cNvSpPr txBox="1"/>
          <p:nvPr/>
        </p:nvSpPr>
        <p:spPr>
          <a:xfrm>
            <a:off x="2758819" y="4360458"/>
            <a:ext cx="819455" cy="369332"/>
          </a:xfrm>
          <a:prstGeom prst="rect">
            <a:avLst/>
          </a:prstGeom>
          <a:noFill/>
        </p:spPr>
        <p:txBody>
          <a:bodyPr wrap="none" rtlCol="0">
            <a:spAutoFit/>
          </a:bodyPr>
          <a:lstStyle/>
          <a:p>
            <a:r>
              <a:rPr kumimoji="1" lang="en-US" altLang="zh-CN" b="1">
                <a:solidFill>
                  <a:schemeClr val="bg1"/>
                </a:solidFill>
              </a:rPr>
              <a:t>E-PER</a:t>
            </a:r>
            <a:endParaRPr kumimoji="1" lang="zh-CN" altLang="en-US" b="1" dirty="0">
              <a:solidFill>
                <a:schemeClr val="bg1"/>
              </a:solidFill>
            </a:endParaRPr>
          </a:p>
        </p:txBody>
      </p:sp>
      <p:sp>
        <p:nvSpPr>
          <p:cNvPr id="113" name="矩形 112"/>
          <p:cNvSpPr/>
          <p:nvPr/>
        </p:nvSpPr>
        <p:spPr>
          <a:xfrm>
            <a:off x="3886879" y="4305802"/>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文本框 113"/>
          <p:cNvSpPr txBox="1"/>
          <p:nvPr/>
        </p:nvSpPr>
        <p:spPr>
          <a:xfrm>
            <a:off x="4143487" y="4377810"/>
            <a:ext cx="359394" cy="369332"/>
          </a:xfrm>
          <a:prstGeom prst="rect">
            <a:avLst/>
          </a:prstGeom>
          <a:noFill/>
        </p:spPr>
        <p:txBody>
          <a:bodyPr wrap="none" rtlCol="0">
            <a:spAutoFit/>
          </a:bodyPr>
          <a:lstStyle/>
          <a:p>
            <a:r>
              <a:rPr kumimoji="1" lang="en-US" altLang="zh-CN" b="1">
                <a:solidFill>
                  <a:schemeClr val="bg1"/>
                </a:solidFill>
              </a:rPr>
              <a:t>O</a:t>
            </a:r>
            <a:endParaRPr kumimoji="1" lang="zh-CN" altLang="en-US" b="1" dirty="0">
              <a:solidFill>
                <a:schemeClr val="bg1"/>
              </a:solidFill>
            </a:endParaRPr>
          </a:p>
        </p:txBody>
      </p:sp>
      <p:sp>
        <p:nvSpPr>
          <p:cNvPr id="115" name="矩形 114"/>
          <p:cNvSpPr/>
          <p:nvPr/>
        </p:nvSpPr>
        <p:spPr>
          <a:xfrm>
            <a:off x="5070377" y="4299795"/>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文本框 115"/>
          <p:cNvSpPr txBox="1"/>
          <p:nvPr/>
        </p:nvSpPr>
        <p:spPr>
          <a:xfrm>
            <a:off x="5322728" y="4360458"/>
            <a:ext cx="359394" cy="369332"/>
          </a:xfrm>
          <a:prstGeom prst="rect">
            <a:avLst/>
          </a:prstGeom>
          <a:noFill/>
        </p:spPr>
        <p:txBody>
          <a:bodyPr wrap="none" rtlCol="0">
            <a:spAutoFit/>
          </a:bodyPr>
          <a:lstStyle/>
          <a:p>
            <a:r>
              <a:rPr kumimoji="1" lang="en-US" altLang="zh-CN" b="1">
                <a:solidFill>
                  <a:schemeClr val="bg1"/>
                </a:solidFill>
              </a:rPr>
              <a:t>O</a:t>
            </a:r>
            <a:endParaRPr kumimoji="1" lang="zh-CN" altLang="en-US" b="1" dirty="0">
              <a:solidFill>
                <a:schemeClr val="bg1"/>
              </a:solidFill>
            </a:endParaRPr>
          </a:p>
        </p:txBody>
      </p:sp>
      <p:sp>
        <p:nvSpPr>
          <p:cNvPr id="117" name="矩形 116"/>
          <p:cNvSpPr/>
          <p:nvPr/>
        </p:nvSpPr>
        <p:spPr>
          <a:xfrm>
            <a:off x="6228184" y="4302896"/>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文本框 117"/>
          <p:cNvSpPr txBox="1"/>
          <p:nvPr/>
        </p:nvSpPr>
        <p:spPr>
          <a:xfrm>
            <a:off x="6235063" y="4367157"/>
            <a:ext cx="854721" cy="369332"/>
          </a:xfrm>
          <a:prstGeom prst="rect">
            <a:avLst/>
          </a:prstGeom>
          <a:noFill/>
        </p:spPr>
        <p:txBody>
          <a:bodyPr wrap="none" rtlCol="0">
            <a:spAutoFit/>
          </a:bodyPr>
          <a:lstStyle/>
          <a:p>
            <a:r>
              <a:rPr kumimoji="1" lang="en-US" altLang="zh-CN" b="1">
                <a:solidFill>
                  <a:schemeClr val="bg1"/>
                </a:solidFill>
              </a:rPr>
              <a:t>S-LOC</a:t>
            </a:r>
            <a:endParaRPr kumimoji="1" lang="zh-CN" altLang="en-US" b="1" dirty="0">
              <a:solidFill>
                <a:schemeClr val="bg1"/>
              </a:solidFill>
            </a:endParaRPr>
          </a:p>
        </p:txBody>
      </p:sp>
      <p:cxnSp>
        <p:nvCxnSpPr>
          <p:cNvPr id="119" name="直线箭头连接符 118"/>
          <p:cNvCxnSpPr/>
          <p:nvPr/>
        </p:nvCxnSpPr>
        <p:spPr>
          <a:xfrm flipV="1">
            <a:off x="6657736" y="4797152"/>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矩形 119"/>
              <p:cNvSpPr/>
              <p:nvPr/>
            </p:nvSpPr>
            <p:spPr>
              <a:xfrm>
                <a:off x="850374" y="5246537"/>
                <a:ext cx="445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charset="0"/>
                        </a:rPr>
                        <m:t>X</m:t>
                      </m:r>
                    </m:oMath>
                  </m:oMathPara>
                </a14:m>
                <a:endParaRPr lang="zh-CN" altLang="en-US" sz="2400" dirty="0"/>
              </a:p>
            </p:txBody>
          </p:sp>
        </mc:Choice>
        <mc:Fallback xmlns="">
          <p:sp>
            <p:nvSpPr>
              <p:cNvPr id="120" name="矩形 119"/>
              <p:cNvSpPr>
                <a:spLocks noRot="1" noChangeAspect="1" noMove="1" noResize="1" noEditPoints="1" noAdjustHandles="1" noChangeArrowheads="1" noChangeShapeType="1" noTextEdit="1"/>
              </p:cNvSpPr>
              <p:nvPr/>
            </p:nvSpPr>
            <p:spPr>
              <a:xfrm>
                <a:off x="850374" y="5246537"/>
                <a:ext cx="445956" cy="46166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885684" y="4344632"/>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charset="0"/>
                        </a:rPr>
                        <m:t>𝑦</m:t>
                      </m:r>
                    </m:oMath>
                  </m:oMathPara>
                </a14:m>
                <a:endParaRPr lang="zh-CN" altLang="en-US" sz="2400" dirty="0"/>
              </a:p>
            </p:txBody>
          </p:sp>
        </mc:Choice>
        <mc:Fallback xmlns="">
          <p:sp>
            <p:nvSpPr>
              <p:cNvPr id="121" name="矩形 120"/>
              <p:cNvSpPr>
                <a:spLocks noRot="1" noChangeAspect="1" noMove="1" noResize="1" noEditPoints="1" noAdjustHandles="1" noChangeArrowheads="1" noChangeShapeType="1" noTextEdit="1"/>
              </p:cNvSpPr>
              <p:nvPr/>
            </p:nvSpPr>
            <p:spPr>
              <a:xfrm>
                <a:off x="885684" y="4344632"/>
                <a:ext cx="446404" cy="461665"/>
              </a:xfrm>
              <a:prstGeom prst="rect">
                <a:avLst/>
              </a:prstGeom>
              <a:blipFill rotWithShape="0">
                <a:blip r:embed="rId4"/>
                <a:stretch>
                  <a:fillRect b="-9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47729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Sequence Labeling Models</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A</a:t>
                </a:r>
                <a:r>
                  <a:rPr lang="zh-CN" altLang="en-US" dirty="0"/>
                  <a:t> </a:t>
                </a:r>
                <a:r>
                  <a:rPr lang="en-US" altLang="zh-CN" dirty="0"/>
                  <a:t>simple</a:t>
                </a:r>
                <a:r>
                  <a:rPr lang="zh-CN" altLang="en-US" dirty="0"/>
                  <a:t> </a:t>
                </a:r>
                <a:r>
                  <a:rPr lang="en-US" altLang="zh-CN" dirty="0"/>
                  <a:t>but effective tagging model </a:t>
                </a:r>
              </a:p>
              <a:p>
                <a:pPr lvl="1"/>
                <a:r>
                  <a:rPr lang="en-US" altLang="zh-CN" dirty="0"/>
                  <a:t>Encode the sequence using RNN</a:t>
                </a:r>
              </a:p>
              <a:p>
                <a:pPr lvl="1"/>
                <a:r>
                  <a:rPr lang="en-US" altLang="zh-CN" dirty="0"/>
                  <a:t>Use the hidden state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h</m:t>
                        </m:r>
                      </m:e>
                      <m:sub>
                        <m:r>
                          <a:rPr lang="en-US" altLang="zh-CN" b="0" i="1" smtClean="0">
                            <a:latin typeface="Cambria Math" charset="0"/>
                          </a:rPr>
                          <m:t>𝑖</m:t>
                        </m:r>
                      </m:sub>
                    </m:sSub>
                  </m:oMath>
                </a14:m>
                <a:r>
                  <a:rPr lang="en-US" altLang="zh-CN" dirty="0"/>
                  <a:t> as as features </a:t>
                </a:r>
              </a:p>
              <a:p>
                <a:pPr lvl="1"/>
                <a:r>
                  <a:rPr lang="en-US" altLang="zh-CN" dirty="0"/>
                  <a:t>Make </a:t>
                </a:r>
                <a:r>
                  <a:rPr lang="en-US" altLang="zh-CN" dirty="0">
                    <a:solidFill>
                      <a:srgbClr val="FF0000"/>
                    </a:solidFill>
                  </a:rPr>
                  <a:t>independent</a:t>
                </a:r>
                <a:r>
                  <a:rPr lang="en-US" altLang="zh-CN" dirty="0"/>
                  <a:t> tagging decisions for each token</a:t>
                </a:r>
              </a:p>
              <a:p>
                <a:pPr lvl="1"/>
                <a:endParaRPr lang="en-US" altLang="zh-CN" dirty="0"/>
              </a:p>
              <a:p>
                <a:pPr lvl="1"/>
                <a:endParaRPr lang="en-US" altLang="zh-CN" dirty="0"/>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571" t="-1448" r="-546"/>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118</a:t>
            </a:fld>
            <a:endParaRPr lang="zh-CN" altLang="en-US">
              <a:solidFill>
                <a:prstClr val="black">
                  <a:tint val="75000"/>
                </a:prstClr>
              </a:solidFill>
            </a:endParaRPr>
          </a:p>
        </p:txBody>
      </p:sp>
      <p:sp>
        <p:nvSpPr>
          <p:cNvPr id="9" name="矩形 8"/>
          <p:cNvSpPr/>
          <p:nvPr/>
        </p:nvSpPr>
        <p:spPr>
          <a:xfrm>
            <a:off x="1835696" y="566124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963814" y="5723718"/>
            <a:ext cx="607859" cy="369332"/>
          </a:xfrm>
          <a:prstGeom prst="rect">
            <a:avLst/>
          </a:prstGeom>
          <a:noFill/>
        </p:spPr>
        <p:txBody>
          <a:bodyPr wrap="none" rtlCol="0">
            <a:spAutoFit/>
          </a:bodyPr>
          <a:lstStyle/>
          <a:p>
            <a:r>
              <a:rPr kumimoji="1" lang="en-US" altLang="zh-CN" b="1">
                <a:solidFill>
                  <a:schemeClr val="bg1"/>
                </a:solidFill>
              </a:rPr>
              <a:t>Rolf</a:t>
            </a:r>
            <a:endParaRPr kumimoji="1" lang="zh-CN" altLang="en-US" b="1" dirty="0">
              <a:solidFill>
                <a:schemeClr val="bg1"/>
              </a:solidFill>
            </a:endParaRPr>
          </a:p>
        </p:txBody>
      </p:sp>
      <p:sp>
        <p:nvSpPr>
          <p:cNvPr id="11" name="矩形 10"/>
          <p:cNvSpPr/>
          <p:nvPr/>
        </p:nvSpPr>
        <p:spPr>
          <a:xfrm>
            <a:off x="3009849" y="565635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3049802" y="5723718"/>
            <a:ext cx="784189" cy="369332"/>
          </a:xfrm>
          <a:prstGeom prst="rect">
            <a:avLst/>
          </a:prstGeom>
          <a:noFill/>
        </p:spPr>
        <p:txBody>
          <a:bodyPr wrap="none" rtlCol="0">
            <a:spAutoFit/>
          </a:bodyPr>
          <a:lstStyle/>
          <a:p>
            <a:r>
              <a:rPr kumimoji="1" lang="en-US" altLang="zh-CN" b="1">
                <a:solidFill>
                  <a:schemeClr val="bg1"/>
                </a:solidFill>
              </a:rPr>
              <a:t>Ekeus</a:t>
            </a:r>
            <a:endParaRPr kumimoji="1" lang="zh-CN" altLang="en-US" b="1" dirty="0">
              <a:solidFill>
                <a:schemeClr val="bg1"/>
              </a:solidFill>
            </a:endParaRPr>
          </a:p>
        </p:txBody>
      </p:sp>
      <p:sp>
        <p:nvSpPr>
          <p:cNvPr id="13" name="矩形 12"/>
          <p:cNvSpPr/>
          <p:nvPr/>
        </p:nvSpPr>
        <p:spPr>
          <a:xfrm>
            <a:off x="4170220" y="565635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4210173" y="5723718"/>
            <a:ext cx="801823" cy="369332"/>
          </a:xfrm>
          <a:prstGeom prst="rect">
            <a:avLst/>
          </a:prstGeom>
          <a:noFill/>
        </p:spPr>
        <p:txBody>
          <a:bodyPr wrap="none" rtlCol="0">
            <a:spAutoFit/>
          </a:bodyPr>
          <a:lstStyle/>
          <a:p>
            <a:r>
              <a:rPr kumimoji="1" lang="en-US" altLang="zh-CN" b="1" dirty="0">
                <a:solidFill>
                  <a:schemeClr val="bg1"/>
                </a:solidFill>
              </a:rPr>
              <a:t>heads</a:t>
            </a:r>
            <a:endParaRPr kumimoji="1" lang="zh-CN" altLang="en-US" b="1" dirty="0">
              <a:solidFill>
                <a:schemeClr val="bg1"/>
              </a:solidFill>
            </a:endParaRPr>
          </a:p>
        </p:txBody>
      </p:sp>
      <p:sp>
        <p:nvSpPr>
          <p:cNvPr id="15" name="矩形 14"/>
          <p:cNvSpPr/>
          <p:nvPr/>
        </p:nvSpPr>
        <p:spPr>
          <a:xfrm>
            <a:off x="5336844" y="565635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5528700" y="5723718"/>
            <a:ext cx="487634" cy="369332"/>
          </a:xfrm>
          <a:prstGeom prst="rect">
            <a:avLst/>
          </a:prstGeom>
          <a:noFill/>
        </p:spPr>
        <p:txBody>
          <a:bodyPr wrap="none" rtlCol="0">
            <a:spAutoFit/>
          </a:bodyPr>
          <a:lstStyle/>
          <a:p>
            <a:r>
              <a:rPr kumimoji="1" lang="en-US" altLang="zh-CN" b="1">
                <a:solidFill>
                  <a:schemeClr val="bg1"/>
                </a:solidFill>
              </a:rPr>
              <a:t>for</a:t>
            </a:r>
            <a:endParaRPr kumimoji="1" lang="zh-CN" altLang="en-US" b="1" dirty="0">
              <a:solidFill>
                <a:schemeClr val="bg1"/>
              </a:solidFill>
            </a:endParaRPr>
          </a:p>
        </p:txBody>
      </p:sp>
      <p:sp>
        <p:nvSpPr>
          <p:cNvPr id="17" name="矩形 16"/>
          <p:cNvSpPr/>
          <p:nvPr/>
        </p:nvSpPr>
        <p:spPr>
          <a:xfrm>
            <a:off x="6503468" y="565635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6690915" y="5723718"/>
            <a:ext cx="583814" cy="369332"/>
          </a:xfrm>
          <a:prstGeom prst="rect">
            <a:avLst/>
          </a:prstGeom>
          <a:noFill/>
        </p:spPr>
        <p:txBody>
          <a:bodyPr wrap="none" rtlCol="0">
            <a:spAutoFit/>
          </a:bodyPr>
          <a:lstStyle/>
          <a:p>
            <a:r>
              <a:rPr kumimoji="1" lang="en-US" altLang="zh-CN" b="1">
                <a:solidFill>
                  <a:schemeClr val="bg1"/>
                </a:solidFill>
              </a:rPr>
              <a:t>U.S.</a:t>
            </a:r>
            <a:endParaRPr kumimoji="1" lang="zh-CN" altLang="en-US" b="1" dirty="0">
              <a:solidFill>
                <a:schemeClr val="bg1"/>
              </a:solidFill>
            </a:endParaRPr>
          </a:p>
        </p:txBody>
      </p:sp>
      <p:cxnSp>
        <p:nvCxnSpPr>
          <p:cNvPr id="21" name="直线箭头连接符 20"/>
          <p:cNvCxnSpPr/>
          <p:nvPr/>
        </p:nvCxnSpPr>
        <p:spPr>
          <a:xfrm flipV="1">
            <a:off x="2255401" y="52243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p:nvPr/>
        </p:nvCxnSpPr>
        <p:spPr>
          <a:xfrm flipV="1">
            <a:off x="3441896" y="52243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flipV="1">
            <a:off x="4611084" y="52243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flipV="1">
            <a:off x="5768892" y="52243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835724" y="3783033"/>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1846025" y="3850395"/>
            <a:ext cx="838691" cy="369332"/>
          </a:xfrm>
          <a:prstGeom prst="rect">
            <a:avLst/>
          </a:prstGeom>
          <a:noFill/>
        </p:spPr>
        <p:txBody>
          <a:bodyPr wrap="none" rtlCol="0">
            <a:spAutoFit/>
          </a:bodyPr>
          <a:lstStyle/>
          <a:p>
            <a:r>
              <a:rPr kumimoji="1" lang="en-US" altLang="zh-CN" b="1">
                <a:solidFill>
                  <a:schemeClr val="bg1"/>
                </a:solidFill>
              </a:rPr>
              <a:t>B-PER</a:t>
            </a:r>
            <a:endParaRPr kumimoji="1" lang="zh-CN" altLang="en-US" b="1" dirty="0">
              <a:solidFill>
                <a:schemeClr val="bg1"/>
              </a:solidFill>
            </a:endParaRPr>
          </a:p>
        </p:txBody>
      </p:sp>
      <p:sp>
        <p:nvSpPr>
          <p:cNvPr id="31" name="矩形 30"/>
          <p:cNvSpPr/>
          <p:nvPr/>
        </p:nvSpPr>
        <p:spPr>
          <a:xfrm>
            <a:off x="3006852" y="3776334"/>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p:cNvSpPr txBox="1"/>
          <p:nvPr/>
        </p:nvSpPr>
        <p:spPr>
          <a:xfrm>
            <a:off x="3036599" y="3843696"/>
            <a:ext cx="819455" cy="369332"/>
          </a:xfrm>
          <a:prstGeom prst="rect">
            <a:avLst/>
          </a:prstGeom>
          <a:noFill/>
        </p:spPr>
        <p:txBody>
          <a:bodyPr wrap="none" rtlCol="0">
            <a:spAutoFit/>
          </a:bodyPr>
          <a:lstStyle/>
          <a:p>
            <a:r>
              <a:rPr kumimoji="1" lang="en-US" altLang="zh-CN" b="1">
                <a:solidFill>
                  <a:schemeClr val="bg1"/>
                </a:solidFill>
              </a:rPr>
              <a:t>E-PER</a:t>
            </a:r>
            <a:endParaRPr kumimoji="1" lang="zh-CN" altLang="en-US" b="1" dirty="0">
              <a:solidFill>
                <a:schemeClr val="bg1"/>
              </a:solidFill>
            </a:endParaRPr>
          </a:p>
        </p:txBody>
      </p:sp>
      <p:sp>
        <p:nvSpPr>
          <p:cNvPr id="33" name="矩形 32"/>
          <p:cNvSpPr/>
          <p:nvPr/>
        </p:nvSpPr>
        <p:spPr>
          <a:xfrm>
            <a:off x="4164659" y="3789040"/>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p:cNvSpPr txBox="1"/>
          <p:nvPr/>
        </p:nvSpPr>
        <p:spPr>
          <a:xfrm>
            <a:off x="4421267" y="3861048"/>
            <a:ext cx="359394" cy="369332"/>
          </a:xfrm>
          <a:prstGeom prst="rect">
            <a:avLst/>
          </a:prstGeom>
          <a:noFill/>
        </p:spPr>
        <p:txBody>
          <a:bodyPr wrap="none" rtlCol="0">
            <a:spAutoFit/>
          </a:bodyPr>
          <a:lstStyle/>
          <a:p>
            <a:r>
              <a:rPr kumimoji="1" lang="en-US" altLang="zh-CN" b="1">
                <a:solidFill>
                  <a:schemeClr val="bg1"/>
                </a:solidFill>
              </a:rPr>
              <a:t>O</a:t>
            </a:r>
            <a:endParaRPr kumimoji="1" lang="zh-CN" altLang="en-US" b="1" dirty="0">
              <a:solidFill>
                <a:schemeClr val="bg1"/>
              </a:solidFill>
            </a:endParaRPr>
          </a:p>
        </p:txBody>
      </p:sp>
      <p:sp>
        <p:nvSpPr>
          <p:cNvPr id="35" name="矩形 34"/>
          <p:cNvSpPr/>
          <p:nvPr/>
        </p:nvSpPr>
        <p:spPr>
          <a:xfrm>
            <a:off x="5348157" y="3783033"/>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p:cNvSpPr txBox="1"/>
          <p:nvPr/>
        </p:nvSpPr>
        <p:spPr>
          <a:xfrm>
            <a:off x="5600508" y="3843696"/>
            <a:ext cx="359394" cy="369332"/>
          </a:xfrm>
          <a:prstGeom prst="rect">
            <a:avLst/>
          </a:prstGeom>
          <a:noFill/>
        </p:spPr>
        <p:txBody>
          <a:bodyPr wrap="none" rtlCol="0">
            <a:spAutoFit/>
          </a:bodyPr>
          <a:lstStyle/>
          <a:p>
            <a:r>
              <a:rPr kumimoji="1" lang="en-US" altLang="zh-CN" b="1">
                <a:solidFill>
                  <a:schemeClr val="bg1"/>
                </a:solidFill>
              </a:rPr>
              <a:t>O</a:t>
            </a:r>
            <a:endParaRPr kumimoji="1" lang="zh-CN" altLang="en-US" b="1" dirty="0">
              <a:solidFill>
                <a:schemeClr val="bg1"/>
              </a:solidFill>
            </a:endParaRPr>
          </a:p>
        </p:txBody>
      </p:sp>
      <p:sp>
        <p:nvSpPr>
          <p:cNvPr id="37" name="矩形 36"/>
          <p:cNvSpPr/>
          <p:nvPr/>
        </p:nvSpPr>
        <p:spPr>
          <a:xfrm>
            <a:off x="6505964" y="3786134"/>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p:cNvSpPr txBox="1"/>
          <p:nvPr/>
        </p:nvSpPr>
        <p:spPr>
          <a:xfrm>
            <a:off x="6512843" y="3850395"/>
            <a:ext cx="854721" cy="369332"/>
          </a:xfrm>
          <a:prstGeom prst="rect">
            <a:avLst/>
          </a:prstGeom>
          <a:noFill/>
        </p:spPr>
        <p:txBody>
          <a:bodyPr wrap="none" rtlCol="0">
            <a:spAutoFit/>
          </a:bodyPr>
          <a:lstStyle/>
          <a:p>
            <a:r>
              <a:rPr kumimoji="1" lang="en-US" altLang="zh-CN" b="1">
                <a:solidFill>
                  <a:schemeClr val="bg1"/>
                </a:solidFill>
              </a:rPr>
              <a:t>S-LOC</a:t>
            </a:r>
            <a:endParaRPr kumimoji="1" lang="zh-CN" altLang="en-US" b="1" dirty="0">
              <a:solidFill>
                <a:schemeClr val="bg1"/>
              </a:solidFill>
            </a:endParaRPr>
          </a:p>
        </p:txBody>
      </p:sp>
      <p:cxnSp>
        <p:nvCxnSpPr>
          <p:cNvPr id="39" name="直线箭头连接符 38"/>
          <p:cNvCxnSpPr/>
          <p:nvPr/>
        </p:nvCxnSpPr>
        <p:spPr>
          <a:xfrm flipV="1">
            <a:off x="6935516" y="52151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p:cNvSpPr/>
              <p:nvPr/>
            </p:nvSpPr>
            <p:spPr>
              <a:xfrm>
                <a:off x="971600" y="5664548"/>
                <a:ext cx="4759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charset="0"/>
                        </a:rPr>
                        <m:t>𝑋</m:t>
                      </m:r>
                    </m:oMath>
                  </m:oMathPara>
                </a14:m>
                <a:endParaRPr lang="zh-CN" altLang="en-US" sz="2400" i="1" dirty="0"/>
              </a:p>
            </p:txBody>
          </p:sp>
        </mc:Choice>
        <mc:Fallback xmlns="">
          <p:sp>
            <p:nvSpPr>
              <p:cNvPr id="40" name="矩形 39"/>
              <p:cNvSpPr>
                <a:spLocks noRot="1" noChangeAspect="1" noMove="1" noResize="1" noEditPoints="1" noAdjustHandles="1" noChangeArrowheads="1" noChangeShapeType="1" noTextEdit="1"/>
              </p:cNvSpPr>
              <p:nvPr/>
            </p:nvSpPr>
            <p:spPr>
              <a:xfrm>
                <a:off x="971600" y="5664548"/>
                <a:ext cx="475900"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1006910" y="3827870"/>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charset="0"/>
                        </a:rPr>
                        <m:t>𝑦</m:t>
                      </m:r>
                    </m:oMath>
                  </m:oMathPara>
                </a14:m>
                <a:endParaRPr lang="zh-CN" altLang="en-US" sz="2400" dirty="0"/>
              </a:p>
            </p:txBody>
          </p:sp>
        </mc:Choice>
        <mc:Fallback xmlns="">
          <p:sp>
            <p:nvSpPr>
              <p:cNvPr id="41" name="矩形 40"/>
              <p:cNvSpPr>
                <a:spLocks noRot="1" noChangeAspect="1" noMove="1" noResize="1" noEditPoints="1" noAdjustHandles="1" noChangeArrowheads="1" noChangeShapeType="1" noTextEdit="1"/>
              </p:cNvSpPr>
              <p:nvPr/>
            </p:nvSpPr>
            <p:spPr>
              <a:xfrm>
                <a:off x="1006910" y="3827870"/>
                <a:ext cx="446404" cy="461665"/>
              </a:xfrm>
              <a:prstGeom prst="rect">
                <a:avLst/>
              </a:prstGeom>
              <a:blipFill rotWithShape="0">
                <a:blip r:embed="rId4"/>
                <a:stretch>
                  <a:fillRect b="-7895"/>
                </a:stretch>
              </a:blipFill>
            </p:spPr>
            <p:txBody>
              <a:bodyPr/>
              <a:lstStyle/>
              <a:p>
                <a:r>
                  <a:rPr lang="zh-CN" altLang="en-US">
                    <a:noFill/>
                  </a:rPr>
                  <a:t> </a:t>
                </a:r>
              </a:p>
            </p:txBody>
          </p:sp>
        </mc:Fallback>
      </mc:AlternateContent>
      <p:sp>
        <p:nvSpPr>
          <p:cNvPr id="67" name="矩形 66"/>
          <p:cNvSpPr/>
          <p:nvPr/>
        </p:nvSpPr>
        <p:spPr>
          <a:xfrm>
            <a:off x="1835696" y="472514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3009849" y="472025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4170220" y="472025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p:cNvSpPr/>
          <p:nvPr/>
        </p:nvSpPr>
        <p:spPr>
          <a:xfrm>
            <a:off x="5336844" y="472025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6503468" y="472025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箭头连接符 78"/>
          <p:cNvCxnSpPr/>
          <p:nvPr/>
        </p:nvCxnSpPr>
        <p:spPr>
          <a:xfrm flipV="1">
            <a:off x="2255401" y="428820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p:cNvCxnSpPr/>
          <p:nvPr/>
        </p:nvCxnSpPr>
        <p:spPr>
          <a:xfrm flipV="1">
            <a:off x="3441896" y="428820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p:nvPr/>
        </p:nvCxnSpPr>
        <p:spPr>
          <a:xfrm flipV="1">
            <a:off x="4611084" y="428820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p:cNvCxnSpPr/>
          <p:nvPr/>
        </p:nvCxnSpPr>
        <p:spPr>
          <a:xfrm flipV="1">
            <a:off x="5768892" y="428820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p:nvPr/>
        </p:nvCxnSpPr>
        <p:spPr>
          <a:xfrm flipV="1">
            <a:off x="6935516" y="4279059"/>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3"/>
              <p:cNvSpPr/>
              <p:nvPr/>
            </p:nvSpPr>
            <p:spPr>
              <a:xfrm>
                <a:off x="971600" y="4728444"/>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charset="0"/>
                        </a:rPr>
                        <m:t>h</m:t>
                      </m:r>
                    </m:oMath>
                  </m:oMathPara>
                </a14:m>
                <a:endParaRPr lang="zh-CN" altLang="en-US" sz="2400" dirty="0"/>
              </a:p>
            </p:txBody>
          </p:sp>
        </mc:Choice>
        <mc:Fallback xmlns="">
          <p:sp>
            <p:nvSpPr>
              <p:cNvPr id="84" name="矩形 83"/>
              <p:cNvSpPr>
                <a:spLocks noRot="1" noChangeAspect="1" noMove="1" noResize="1" noEditPoints="1" noAdjustHandles="1" noChangeArrowheads="1" noChangeShapeType="1" noTextEdit="1"/>
              </p:cNvSpPr>
              <p:nvPr/>
            </p:nvSpPr>
            <p:spPr>
              <a:xfrm>
                <a:off x="971600" y="4728444"/>
                <a:ext cx="446404"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2010621" y="4787614"/>
                <a:ext cx="509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1</m:t>
                          </m:r>
                        </m:sub>
                      </m:sSub>
                    </m:oMath>
                  </m:oMathPara>
                </a14:m>
                <a:endParaRPr kumimoji="1" lang="zh-CN" altLang="en-US" b="1" dirty="0">
                  <a:solidFill>
                    <a:schemeClr val="bg1"/>
                  </a:solidFill>
                </a:endParaRPr>
              </a:p>
            </p:txBody>
          </p:sp>
        </mc:Choice>
        <mc:Fallback xmlns="">
          <p:sp>
            <p:nvSpPr>
              <p:cNvPr id="86" name="文本框 85"/>
              <p:cNvSpPr txBox="1">
                <a:spLocks noRot="1" noChangeAspect="1" noMove="1" noResize="1" noEditPoints="1" noAdjustHandles="1" noChangeArrowheads="1" noChangeShapeType="1" noTextEdit="1"/>
              </p:cNvSpPr>
              <p:nvPr/>
            </p:nvSpPr>
            <p:spPr>
              <a:xfrm>
                <a:off x="2010621" y="4787614"/>
                <a:ext cx="509498"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3188915" y="4787580"/>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2</m:t>
                          </m:r>
                        </m:sub>
                      </m:sSub>
                    </m:oMath>
                  </m:oMathPara>
                </a14:m>
                <a:endParaRPr kumimoji="1" lang="zh-CN" altLang="en-US" b="1" dirty="0">
                  <a:solidFill>
                    <a:schemeClr val="bg1"/>
                  </a:solidFill>
                </a:endParaRPr>
              </a:p>
            </p:txBody>
          </p:sp>
        </mc:Choice>
        <mc:Fallback xmlns="">
          <p:sp>
            <p:nvSpPr>
              <p:cNvPr id="87" name="文本框 86"/>
              <p:cNvSpPr txBox="1">
                <a:spLocks noRot="1" noChangeAspect="1" noMove="1" noResize="1" noEditPoints="1" noAdjustHandles="1" noChangeArrowheads="1" noChangeShapeType="1" noTextEdit="1"/>
              </p:cNvSpPr>
              <p:nvPr/>
            </p:nvSpPr>
            <p:spPr>
              <a:xfrm>
                <a:off x="3188915" y="4787580"/>
                <a:ext cx="514821"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4370981" y="4797152"/>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3</m:t>
                          </m:r>
                        </m:sub>
                      </m:sSub>
                    </m:oMath>
                  </m:oMathPara>
                </a14:m>
                <a:endParaRPr kumimoji="1" lang="zh-CN" altLang="en-US" b="1" dirty="0">
                  <a:solidFill>
                    <a:schemeClr val="bg1"/>
                  </a:solidFill>
                </a:endParaRPr>
              </a:p>
            </p:txBody>
          </p:sp>
        </mc:Choice>
        <mc:Fallback xmlns="">
          <p:sp>
            <p:nvSpPr>
              <p:cNvPr id="88" name="文本框 87"/>
              <p:cNvSpPr txBox="1">
                <a:spLocks noRot="1" noChangeAspect="1" noMove="1" noResize="1" noEditPoints="1" noAdjustHandles="1" noChangeArrowheads="1" noChangeShapeType="1" noTextEdit="1"/>
              </p:cNvSpPr>
              <p:nvPr/>
            </p:nvSpPr>
            <p:spPr>
              <a:xfrm>
                <a:off x="4370981" y="4797152"/>
                <a:ext cx="514821"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5539984" y="4787580"/>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4</m:t>
                          </m:r>
                        </m:sub>
                      </m:sSub>
                    </m:oMath>
                  </m:oMathPara>
                </a14:m>
                <a:endParaRPr kumimoji="1" lang="zh-CN" altLang="en-US" b="1" dirty="0">
                  <a:solidFill>
                    <a:schemeClr val="bg1"/>
                  </a:solidFill>
                </a:endParaRPr>
              </a:p>
            </p:txBody>
          </p:sp>
        </mc:Choice>
        <mc:Fallback xmlns="">
          <p:sp>
            <p:nvSpPr>
              <p:cNvPr id="89" name="文本框 88"/>
              <p:cNvSpPr txBox="1">
                <a:spLocks noRot="1" noChangeAspect="1" noMove="1" noResize="1" noEditPoints="1" noAdjustHandles="1" noChangeArrowheads="1" noChangeShapeType="1" noTextEdit="1"/>
              </p:cNvSpPr>
              <p:nvPr/>
            </p:nvSpPr>
            <p:spPr>
              <a:xfrm>
                <a:off x="5539984" y="4787580"/>
                <a:ext cx="514821"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p:cNvSpPr txBox="1"/>
              <p:nvPr/>
            </p:nvSpPr>
            <p:spPr>
              <a:xfrm>
                <a:off x="6679628" y="4792260"/>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90" name="文本框 89"/>
              <p:cNvSpPr txBox="1">
                <a:spLocks noRot="1" noChangeAspect="1" noMove="1" noResize="1" noEditPoints="1" noAdjustHandles="1" noChangeArrowheads="1" noChangeShapeType="1" noTextEdit="1"/>
              </p:cNvSpPr>
              <p:nvPr/>
            </p:nvSpPr>
            <p:spPr>
              <a:xfrm>
                <a:off x="6679628" y="4792260"/>
                <a:ext cx="514821" cy="369332"/>
              </a:xfrm>
              <a:prstGeom prst="rect">
                <a:avLst/>
              </a:prstGeom>
              <a:blipFill rotWithShape="0">
                <a:blip r:embed="rId10"/>
                <a:stretch>
                  <a:fillRect b="-1639"/>
                </a:stretch>
              </a:blipFill>
            </p:spPr>
            <p:txBody>
              <a:bodyPr/>
              <a:lstStyle/>
              <a:p>
                <a:r>
                  <a:rPr lang="zh-CN" altLang="en-US">
                    <a:noFill/>
                  </a:rPr>
                  <a:t> </a:t>
                </a:r>
              </a:p>
            </p:txBody>
          </p:sp>
        </mc:Fallback>
      </mc:AlternateContent>
      <p:cxnSp>
        <p:nvCxnSpPr>
          <p:cNvPr id="92" name="直线箭头连接符 91"/>
          <p:cNvCxnSpPr>
            <a:stCxn id="67" idx="3"/>
            <a:endCxn id="69" idx="1"/>
          </p:cNvCxnSpPr>
          <p:nvPr/>
        </p:nvCxnSpPr>
        <p:spPr>
          <a:xfrm flipV="1">
            <a:off x="2699792" y="4972280"/>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p:nvPr/>
        </p:nvCxnSpPr>
        <p:spPr>
          <a:xfrm flipV="1">
            <a:off x="3870156" y="4981818"/>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p:cNvCxnSpPr/>
          <p:nvPr/>
        </p:nvCxnSpPr>
        <p:spPr>
          <a:xfrm flipV="1">
            <a:off x="5030987" y="4992002"/>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p:nvPr/>
        </p:nvCxnSpPr>
        <p:spPr>
          <a:xfrm flipV="1">
            <a:off x="6186446" y="4992002"/>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0038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Sequence Labeling Models</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980728"/>
                <a:ext cx="8928992" cy="5472608"/>
              </a:xfrm>
            </p:spPr>
            <p:txBody>
              <a:bodyPr>
                <a:normAutofit/>
              </a:bodyPr>
              <a:lstStyle/>
              <a:p>
                <a:r>
                  <a:rPr lang="en-US" altLang="zh-CN" dirty="0"/>
                  <a:t>Problem with </a:t>
                </a:r>
                <a:r>
                  <a:rPr lang="en-US" altLang="zh-CN" i="1" dirty="0"/>
                  <a:t>making </a:t>
                </a:r>
                <a:r>
                  <a:rPr lang="en-US" altLang="zh-CN" i="1" dirty="0">
                    <a:solidFill>
                      <a:srgbClr val="FF0000"/>
                    </a:solidFill>
                  </a:rPr>
                  <a:t>independent</a:t>
                </a:r>
                <a:r>
                  <a:rPr lang="en-US" altLang="zh-CN" i="1" dirty="0"/>
                  <a:t> tagging decisions</a:t>
                </a:r>
              </a:p>
              <a:p>
                <a:pPr lvl="1"/>
                <a:r>
                  <a:rPr lang="en-US" altLang="zh-CN" dirty="0"/>
                  <a:t>In data, there are strong dependencies across output labels</a:t>
                </a:r>
              </a:p>
              <a:p>
                <a:pPr lvl="1"/>
                <a:r>
                  <a:rPr lang="en-US" altLang="zh-CN" dirty="0"/>
                  <a:t>E.g., I-PER cannot follow B-LOC </a:t>
                </a:r>
              </a:p>
              <a:p>
                <a:pPr lvl="1"/>
                <a:endParaRPr lang="en-US" altLang="zh-CN" dirty="0"/>
              </a:p>
              <a:p>
                <a:r>
                  <a:rPr lang="en-US" altLang="zh-CN" dirty="0"/>
                  <a:t>Decisions for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charset="0"/>
                          </a:rPr>
                          <m:t>𝑋</m:t>
                        </m:r>
                      </m:e>
                      <m:sub>
                        <m:r>
                          <a:rPr lang="en-US" altLang="zh-CN" i="1">
                            <a:latin typeface="Cambria Math" charset="0"/>
                          </a:rPr>
                          <m:t>𝑖</m:t>
                        </m:r>
                      </m:sub>
                    </m:sSub>
                    <m:r>
                      <a:rPr lang="en-US" altLang="zh-CN" i="0">
                        <a:latin typeface="Cambria Math" charset="0"/>
                      </a:rPr>
                      <m:t> </m:t>
                    </m:r>
                  </m:oMath>
                </a14:m>
                <a:r>
                  <a:rPr lang="en-US" altLang="zh-CN" dirty="0"/>
                  <a:t>should be conditioned on </a:t>
                </a:r>
              </a:p>
              <a:p>
                <a:pPr lvl="1"/>
                <a:r>
                  <a:rPr lang="en-US" altLang="zh-CN" dirty="0"/>
                  <a:t>Evidence from observations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charset="0"/>
                          </a:rPr>
                          <m:t>h</m:t>
                        </m:r>
                      </m:e>
                      <m:sub>
                        <m:r>
                          <a:rPr lang="en-US" altLang="zh-CN" i="1">
                            <a:latin typeface="Cambria Math" charset="0"/>
                          </a:rPr>
                          <m:t>𝑖</m:t>
                        </m:r>
                      </m:sub>
                    </m:sSub>
                  </m:oMath>
                </a14:m>
                <a:endParaRPr lang="en-US" altLang="zh-CN" i="1" dirty="0"/>
              </a:p>
              <a:p>
                <a:pPr lvl="1"/>
                <a:r>
                  <a:rPr lang="en-US" altLang="zh-CN" dirty="0">
                    <a:solidFill>
                      <a:srgbClr val="FF0000"/>
                    </a:solidFill>
                  </a:rPr>
                  <a:t>Decisions of neighbors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charset="0"/>
                          </a:rPr>
                          <m:t>𝑦</m:t>
                        </m:r>
                      </m:e>
                      <m:sub>
                        <m:r>
                          <a:rPr lang="en-US" altLang="zh-CN" i="1">
                            <a:latin typeface="Cambria Math" charset="0"/>
                          </a:rPr>
                          <m:t>𝑖</m:t>
                        </m:r>
                        <m:r>
                          <a:rPr lang="en-US" altLang="zh-CN" b="0" i="1" smtClean="0">
                            <a:latin typeface="Cambria Math" charset="0"/>
                          </a:rPr>
                          <m:t>−1</m:t>
                        </m:r>
                      </m:sub>
                    </m:sSub>
                  </m:oMath>
                </a14:m>
                <a:r>
                  <a:rPr lang="en-US" altLang="zh-CN" i="1"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charset="0"/>
                          </a:rPr>
                          <m:t>𝑦</m:t>
                        </m:r>
                      </m:e>
                      <m:sub>
                        <m:r>
                          <a:rPr lang="en-US" altLang="zh-CN" i="1">
                            <a:latin typeface="Cambria Math" charset="0"/>
                          </a:rPr>
                          <m:t>𝑖</m:t>
                        </m:r>
                        <m:r>
                          <a:rPr lang="en-US" altLang="zh-CN" b="0" i="1" smtClean="0">
                            <a:latin typeface="Cambria Math" charset="0"/>
                          </a:rPr>
                          <m:t>+</m:t>
                        </m:r>
                        <m:r>
                          <a:rPr lang="en-US" altLang="zh-CN" i="1">
                            <a:latin typeface="Cambria Math" charset="0"/>
                          </a:rPr>
                          <m:t>1</m:t>
                        </m:r>
                      </m:sub>
                    </m:sSub>
                  </m:oMath>
                </a14:m>
                <a:endParaRPr lang="en-US" altLang="zh-CN" i="1" dirty="0">
                  <a:solidFill>
                    <a:srgbClr val="FF0000"/>
                  </a:solidFill>
                </a:endParaRPr>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980728"/>
                <a:ext cx="8928992" cy="5472608"/>
              </a:xfrm>
              <a:blipFill>
                <a:blip r:embed="rId2"/>
                <a:stretch>
                  <a:fillRect l="-1277" t="-1157"/>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119</a:t>
            </a:fld>
            <a:endParaRPr lang="zh-CN" altLang="en-US">
              <a:solidFill>
                <a:prstClr val="black">
                  <a:tint val="75000"/>
                </a:prstClr>
              </a:solidFill>
            </a:endParaRPr>
          </a:p>
        </p:txBody>
      </p:sp>
    </p:spTree>
    <p:extLst>
      <p:ext uri="{BB962C8B-B14F-4D97-AF65-F5344CB8AC3E}">
        <p14:creationId xmlns:p14="http://schemas.microsoft.com/office/powerpoint/2010/main" val="35115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420888"/>
            <a:ext cx="9174233" cy="1151384"/>
          </a:xfrm>
          <a:prstGeom prst="rect">
            <a:avLst/>
          </a:prstGeom>
          <a:solidFill>
            <a:schemeClr val="accent4">
              <a:lumMod val="40000"/>
              <a:lumOff val="6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zh-CN" sz="3200" dirty="0">
                <a:latin typeface="DengXian" charset="-122"/>
                <a:ea typeface="DengXian" charset="-122"/>
                <a:cs typeface="DengXian" charset="-122"/>
              </a:rPr>
              <a:t>ML = </a:t>
            </a:r>
            <a:r>
              <a:rPr kumimoji="1" lang="en-US" altLang="zh-CN" sz="3200" dirty="0">
                <a:solidFill>
                  <a:srgbClr val="FF0000"/>
                </a:solidFill>
                <a:latin typeface="DengXian" charset="-122"/>
                <a:ea typeface="DengXian" charset="-122"/>
                <a:cs typeface="DengXian" charset="-122"/>
              </a:rPr>
              <a:t>Representation</a:t>
            </a:r>
            <a:r>
              <a:rPr kumimoji="1" lang="zh-CN" altLang="en-US" sz="3200" dirty="0">
                <a:latin typeface="DengXian" charset="-122"/>
                <a:ea typeface="DengXian" charset="-122"/>
                <a:cs typeface="DengXian" charset="-122"/>
              </a:rPr>
              <a:t> </a:t>
            </a:r>
            <a:r>
              <a:rPr kumimoji="1" lang="en-US" altLang="zh-CN" sz="3200" dirty="0">
                <a:latin typeface="DengXian" charset="-122"/>
                <a:ea typeface="DengXian" charset="-122"/>
                <a:cs typeface="DengXian" charset="-122"/>
              </a:rPr>
              <a:t>+ Objective + Optimization</a:t>
            </a:r>
            <a:endParaRPr lang="zh-CN" altLang="en-US" sz="3200" dirty="0">
              <a:latin typeface="DengXian" charset="-122"/>
              <a:ea typeface="DengXian" charset="-122"/>
              <a:cs typeface="DengXian" charset="-122"/>
            </a:endParaRPr>
          </a:p>
        </p:txBody>
      </p:sp>
      <p:sp>
        <p:nvSpPr>
          <p:cNvPr id="3" name="矩形 2"/>
          <p:cNvSpPr/>
          <p:nvPr/>
        </p:nvSpPr>
        <p:spPr>
          <a:xfrm>
            <a:off x="0" y="6309320"/>
            <a:ext cx="9144000" cy="338554"/>
          </a:xfrm>
          <a:prstGeom prst="rect">
            <a:avLst/>
          </a:prstGeom>
        </p:spPr>
        <p:txBody>
          <a:bodyPr wrap="square">
            <a:spAutoFit/>
          </a:bodyPr>
          <a:lstStyle/>
          <a:p>
            <a:r>
              <a:rPr lang="en-US" altLang="zh-CN" sz="1600" dirty="0" err="1">
                <a:ea typeface="SimHei" charset="0"/>
                <a:cs typeface="SimHei" charset="0"/>
              </a:rPr>
              <a:t>Yoshua</a:t>
            </a:r>
            <a:r>
              <a:rPr lang="en-US" altLang="zh-CN" sz="1600" dirty="0">
                <a:ea typeface="SimHei" charset="0"/>
                <a:cs typeface="SimHei" charset="0"/>
              </a:rPr>
              <a:t> </a:t>
            </a:r>
            <a:r>
              <a:rPr lang="en-US" altLang="zh-CN" sz="1600" dirty="0" err="1">
                <a:ea typeface="SimHei" charset="0"/>
                <a:cs typeface="SimHei" charset="0"/>
              </a:rPr>
              <a:t>Bengio</a:t>
            </a:r>
            <a:r>
              <a:rPr lang="en-US" altLang="zh-CN" sz="1600" dirty="0">
                <a:ea typeface="SimHei" charset="0"/>
                <a:cs typeface="SimHei" charset="0"/>
              </a:rPr>
              <a:t>.</a:t>
            </a:r>
            <a:r>
              <a:rPr lang="zh-CN" altLang="en-US" sz="1600" dirty="0">
                <a:ea typeface="SimHei" charset="0"/>
                <a:cs typeface="SimHei" charset="0"/>
              </a:rPr>
              <a:t> </a:t>
            </a:r>
            <a:r>
              <a:rPr lang="en-US" altLang="zh-CN" sz="1600" dirty="0">
                <a:ea typeface="SimHei" charset="0"/>
                <a:cs typeface="SimHei" charset="0"/>
              </a:rPr>
              <a:t>Deep Learning of Representations</a:t>
            </a:r>
            <a:r>
              <a:rPr lang="zh-CN" altLang="zh-CN" sz="1600" dirty="0">
                <a:ea typeface="SimHei" charset="0"/>
                <a:cs typeface="SimHei" charset="0"/>
              </a:rPr>
              <a:t>.</a:t>
            </a:r>
            <a:r>
              <a:rPr lang="zh-CN" altLang="en-US" sz="1600" dirty="0">
                <a:ea typeface="SimHei" charset="0"/>
                <a:cs typeface="SimHei" charset="0"/>
              </a:rPr>
              <a:t> </a:t>
            </a:r>
            <a:r>
              <a:rPr lang="en-US" altLang="zh-CN" sz="1600" dirty="0">
                <a:ea typeface="SimHei" charset="0"/>
                <a:cs typeface="SimHei" charset="0"/>
              </a:rPr>
              <a:t>AAAI</a:t>
            </a:r>
            <a:r>
              <a:rPr lang="zh-CN" altLang="en-US" sz="1600" dirty="0">
                <a:ea typeface="SimHei" charset="0"/>
                <a:cs typeface="SimHei" charset="0"/>
              </a:rPr>
              <a:t> </a:t>
            </a:r>
            <a:r>
              <a:rPr lang="en-US" altLang="zh-CN" sz="1600" dirty="0">
                <a:ea typeface="SimHei" charset="0"/>
                <a:cs typeface="SimHei" charset="0"/>
              </a:rPr>
              <a:t>2013</a:t>
            </a:r>
            <a:r>
              <a:rPr lang="zh-CN" altLang="en-US" sz="1600" dirty="0">
                <a:ea typeface="SimHei" charset="0"/>
                <a:cs typeface="SimHei" charset="0"/>
              </a:rPr>
              <a:t> </a:t>
            </a:r>
            <a:r>
              <a:rPr lang="en-US" altLang="zh-CN" sz="1600" dirty="0">
                <a:ea typeface="SimHei" charset="0"/>
                <a:cs typeface="SimHei" charset="0"/>
              </a:rPr>
              <a:t>Tutorial.</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a:t>
            </a:fld>
            <a:endParaRPr lang="zh-CN" altLang="en-US">
              <a:solidFill>
                <a:prstClr val="black">
                  <a:tint val="75000"/>
                </a:prstClr>
              </a:solidFill>
            </a:endParaRPr>
          </a:p>
        </p:txBody>
      </p:sp>
    </p:spTree>
    <p:extLst>
      <p:ext uri="{BB962C8B-B14F-4D97-AF65-F5344CB8AC3E}">
        <p14:creationId xmlns:p14="http://schemas.microsoft.com/office/powerpoint/2010/main" val="4024932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Sequence Labeling Models</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980728"/>
                <a:ext cx="8928992" cy="6048672"/>
              </a:xfrm>
            </p:spPr>
            <p:txBody>
              <a:bodyPr>
                <a:normAutofit/>
              </a:bodyPr>
              <a:lstStyle/>
              <a:p>
                <a:r>
                  <a:rPr kumimoji="1" lang="en-US" altLang="zh-CN" dirty="0"/>
                  <a:t>Conditional Random Fields (CRF)</a:t>
                </a:r>
              </a:p>
              <a:p>
                <a:pPr lvl="1"/>
                <a:r>
                  <a:rPr kumimoji="1" lang="en-US" altLang="zh-CN" dirty="0"/>
                  <a:t>A kind of Probabilistic Graphical Models</a:t>
                </a:r>
              </a:p>
              <a:p>
                <a:pPr lvl="1"/>
                <a:r>
                  <a:rPr kumimoji="1" lang="en-US" altLang="zh-CN" dirty="0"/>
                  <a:t>Jointly model labeling decisions</a:t>
                </a:r>
              </a:p>
              <a:p>
                <a:pPr lvl="1"/>
                <a:r>
                  <a:rPr kumimoji="1" lang="en-US" altLang="zh-CN" dirty="0"/>
                  <a:t>For a sequence of label prediction </a:t>
                </a:r>
                <a14:m>
                  <m:oMath xmlns:m="http://schemas.openxmlformats.org/officeDocument/2006/math">
                    <m:r>
                      <a:rPr lang="en-US" altLang="zh-CN" b="0" i="1" smtClean="0">
                        <a:latin typeface="Cambria Math" charset="0"/>
                      </a:rPr>
                      <m:t>𝑦</m:t>
                    </m:r>
                    <m:r>
                      <a:rPr lang="en-US" altLang="zh-CN" i="1">
                        <a:latin typeface="Cambria Math" charset="0"/>
                      </a:rPr>
                      <m:t>={</m:t>
                    </m:r>
                    <m:sSub>
                      <m:sSubPr>
                        <m:ctrlPr>
                          <a:rPr lang="en-US" altLang="zh-CN" i="1">
                            <a:latin typeface="Cambria Math" panose="02040503050406030204" pitchFamily="18" charset="0"/>
                          </a:rPr>
                        </m:ctrlPr>
                      </m:sSubPr>
                      <m:e>
                        <m:r>
                          <a:rPr lang="en-US" altLang="zh-CN" b="0" i="1" smtClean="0">
                            <a:latin typeface="Cambria Math" charset="0"/>
                          </a:rPr>
                          <m:t>𝑦</m:t>
                        </m:r>
                      </m:e>
                      <m:sub>
                        <m:r>
                          <a:rPr lang="en-US" altLang="zh-CN" i="1">
                            <a:latin typeface="Cambria Math" charset="0"/>
                          </a:rPr>
                          <m:t>1</m:t>
                        </m:r>
                      </m:sub>
                    </m:sSub>
                    <m:r>
                      <a:rPr lang="en-US" altLang="zh-CN" i="1">
                        <a:latin typeface="Cambria Math" charset="0"/>
                      </a:rPr>
                      <m:t>, </m:t>
                    </m:r>
                    <m:sSub>
                      <m:sSubPr>
                        <m:ctrlPr>
                          <a:rPr lang="en-US" altLang="zh-CN" i="1">
                            <a:latin typeface="Cambria Math" panose="02040503050406030204" pitchFamily="18" charset="0"/>
                          </a:rPr>
                        </m:ctrlPr>
                      </m:sSubPr>
                      <m:e>
                        <m:r>
                          <a:rPr lang="en-US" altLang="zh-CN" b="0" i="1" smtClean="0">
                            <a:latin typeface="Cambria Math" charset="0"/>
                          </a:rPr>
                          <m:t>𝑦</m:t>
                        </m:r>
                      </m:e>
                      <m:sub>
                        <m:r>
                          <a:rPr lang="en-US" altLang="zh-CN" i="1">
                            <a:latin typeface="Cambria Math" charset="0"/>
                          </a:rPr>
                          <m:t>2</m:t>
                        </m:r>
                      </m:sub>
                    </m:sSub>
                    <m:r>
                      <a:rPr lang="en-US" altLang="zh-CN" i="1">
                        <a:latin typeface="Cambria Math" charset="0"/>
                      </a:rPr>
                      <m:t>, …, </m:t>
                    </m:r>
                    <m:sSub>
                      <m:sSubPr>
                        <m:ctrlPr>
                          <a:rPr lang="en-US" altLang="zh-CN" i="1">
                            <a:latin typeface="Cambria Math" panose="02040503050406030204" pitchFamily="18" charset="0"/>
                          </a:rPr>
                        </m:ctrlPr>
                      </m:sSubPr>
                      <m:e>
                        <m:r>
                          <a:rPr lang="en-US" altLang="zh-CN" b="0" i="1" smtClean="0">
                            <a:latin typeface="Cambria Math" charset="0"/>
                          </a:rPr>
                          <m:t>𝑦</m:t>
                        </m:r>
                      </m:e>
                      <m:sub>
                        <m:r>
                          <a:rPr lang="en-US" altLang="zh-CN" i="1">
                            <a:latin typeface="Cambria Math" charset="0"/>
                          </a:rPr>
                          <m:t>𝑛</m:t>
                        </m:r>
                      </m:sub>
                    </m:sSub>
                    <m:r>
                      <a:rPr lang="en-US" altLang="zh-CN" i="1">
                        <a:latin typeface="Cambria Math" charset="0"/>
                      </a:rPr>
                      <m:t>}</m:t>
                    </m:r>
                  </m:oMath>
                </a14:m>
                <a:r>
                  <a:rPr lang="en-US" altLang="zh-CN" dirty="0"/>
                  <a:t>, its score is defined as:</a:t>
                </a:r>
                <a:endParaRPr lang="zh-CN" altLang="en-US" dirty="0"/>
              </a:p>
              <a:p>
                <a:pPr lvl="1"/>
                <a:endParaRPr kumimoji="1" lang="en-US" altLang="zh-CN" dirty="0"/>
              </a:p>
              <a:p>
                <a:pPr lvl="1"/>
                <a:endParaRPr kumimoji="1" lang="en-US" altLang="zh-CN" dirty="0"/>
              </a:p>
              <a:p>
                <a:pPr lvl="1"/>
                <a:endParaRPr kumimoji="1" lang="en-US" altLang="zh-CN" dirty="0"/>
              </a:p>
              <a:p>
                <a:pPr lvl="1"/>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i="1">
                            <a:latin typeface="Cambria Math" charset="0"/>
                          </a:rPr>
                          <m:t>𝐴</m:t>
                        </m:r>
                      </m:e>
                      <m:sub>
                        <m:sSub>
                          <m:sSubPr>
                            <m:ctrlPr>
                              <a:rPr kumimoji="1" lang="en-US" altLang="zh-CN" i="1">
                                <a:latin typeface="Cambria Math" panose="02040503050406030204" pitchFamily="18" charset="0"/>
                              </a:rPr>
                            </m:ctrlPr>
                          </m:sSubPr>
                          <m:e>
                            <m:r>
                              <a:rPr kumimoji="1" lang="en-US" altLang="zh-CN" i="1">
                                <a:latin typeface="Cambria Math" charset="0"/>
                              </a:rPr>
                              <m:t>𝑦</m:t>
                            </m:r>
                          </m:e>
                          <m:sub>
                            <m:r>
                              <a:rPr kumimoji="1" lang="en-US" altLang="zh-CN" i="1">
                                <a:latin typeface="Cambria Math" charset="0"/>
                              </a:rPr>
                              <m:t>𝑖</m:t>
                            </m:r>
                          </m:sub>
                        </m:sSub>
                        <m:r>
                          <a:rPr kumimoji="1" lang="en-US" altLang="zh-CN" i="1">
                            <a:latin typeface="Cambria Math" charset="0"/>
                          </a:rPr>
                          <m:t>, </m:t>
                        </m:r>
                        <m:sSub>
                          <m:sSubPr>
                            <m:ctrlPr>
                              <a:rPr kumimoji="1" lang="en-US" altLang="zh-CN" i="1">
                                <a:latin typeface="Cambria Math" panose="02040503050406030204" pitchFamily="18" charset="0"/>
                              </a:rPr>
                            </m:ctrlPr>
                          </m:sSubPr>
                          <m:e>
                            <m:r>
                              <a:rPr kumimoji="1" lang="en-US" altLang="zh-CN" i="1">
                                <a:latin typeface="Cambria Math" charset="0"/>
                              </a:rPr>
                              <m:t>𝑦</m:t>
                            </m:r>
                          </m:e>
                          <m:sub>
                            <m:r>
                              <a:rPr kumimoji="1" lang="en-US" altLang="zh-CN" i="1">
                                <a:latin typeface="Cambria Math" charset="0"/>
                              </a:rPr>
                              <m:t>𝑖</m:t>
                            </m:r>
                            <m:r>
                              <a:rPr kumimoji="1" lang="en-US" altLang="zh-CN" i="1">
                                <a:latin typeface="Cambria Math" charset="0"/>
                              </a:rPr>
                              <m:t>+1</m:t>
                            </m:r>
                          </m:sub>
                        </m:sSub>
                      </m:sub>
                    </m:sSub>
                    <m:r>
                      <a:rPr kumimoji="1" lang="en-US" altLang="zh-CN" i="1">
                        <a:latin typeface="Cambria Math" charset="0"/>
                      </a:rPr>
                      <m:t> </m:t>
                    </m:r>
                  </m:oMath>
                </a14:m>
                <a:r>
                  <a:rPr lang="en-US" altLang="zh-CN" dirty="0"/>
                  <a:t>represents the score of a transition from the label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𝑦</m:t>
                        </m:r>
                      </m:e>
                      <m:sub>
                        <m:r>
                          <a:rPr kumimoji="1" lang="en-US" altLang="zh-CN" i="1">
                            <a:latin typeface="Cambria Math" charset="0"/>
                          </a:rPr>
                          <m:t>𝑖</m:t>
                        </m:r>
                      </m:sub>
                    </m:sSub>
                  </m:oMath>
                </a14:m>
                <a:r>
                  <a:rPr lang="en-US" altLang="zh-CN" dirty="0"/>
                  <a:t> to label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𝑦</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Sub>
                  </m:oMath>
                </a14:m>
                <a:endParaRPr kumimoji="1" lang="en-US" altLang="zh-CN" i="1" dirty="0">
                  <a:latin typeface="Cambria Math" charset="0"/>
                </a:endParaRPr>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charset="0"/>
                          </a:rPr>
                          <m:t>𝑃</m:t>
                        </m:r>
                      </m:e>
                      <m:sub>
                        <m:r>
                          <a:rPr kumimoji="1" lang="en-US" altLang="zh-CN" i="1">
                            <a:latin typeface="Cambria Math" charset="0"/>
                          </a:rPr>
                          <m:t>𝑖</m:t>
                        </m:r>
                        <m:r>
                          <a:rPr kumimoji="1" lang="en-US" altLang="zh-CN" i="1">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𝑦</m:t>
                            </m:r>
                          </m:e>
                          <m:sub>
                            <m:r>
                              <a:rPr kumimoji="1" lang="en-US" altLang="zh-CN" b="0" i="1" smtClean="0">
                                <a:latin typeface="Cambria Math" panose="02040503050406030204" pitchFamily="18" charset="0"/>
                              </a:rPr>
                              <m:t>𝑖</m:t>
                            </m:r>
                          </m:sub>
                        </m:sSub>
                      </m:sub>
                    </m:sSub>
                  </m:oMath>
                </a14:m>
                <a:r>
                  <a:rPr lang="en-US" altLang="zh-CN" dirty="0"/>
                  <a:t> is the score of label</a:t>
                </a:r>
                <a:r>
                  <a:rPr kumimoji="1" lang="en-US" altLang="zh-CN" dirty="0"/>
                  <a:t>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charset="0"/>
                          </a:rPr>
                          <m:t>𝑦</m:t>
                        </m:r>
                      </m:e>
                      <m:sub>
                        <m:r>
                          <a:rPr kumimoji="1" lang="en-US" altLang="zh-CN" b="0" i="1" smtClean="0">
                            <a:latin typeface="Cambria Math" panose="02040503050406030204" pitchFamily="18" charset="0"/>
                          </a:rPr>
                          <m:t>𝑖</m:t>
                        </m:r>
                      </m:sub>
                    </m:sSub>
                  </m:oMath>
                </a14:m>
                <a:r>
                  <a:rPr lang="en-US" altLang="zh-CN" dirty="0"/>
                  <a:t> for the </a:t>
                </a:r>
                <a14:m>
                  <m:oMath xmlns:m="http://schemas.openxmlformats.org/officeDocument/2006/math">
                    <m:r>
                      <a:rPr kumimoji="1" lang="en-US" altLang="zh-CN" i="1">
                        <a:latin typeface="Cambria Math" charset="0"/>
                      </a:rPr>
                      <m:t>𝑖</m:t>
                    </m:r>
                  </m:oMath>
                </a14:m>
                <a:r>
                  <a:rPr lang="en-US" altLang="zh-CN" dirty="0"/>
                  <a:t>-</a:t>
                </a:r>
                <a:r>
                  <a:rPr lang="en-US" altLang="zh-CN" dirty="0" err="1"/>
                  <a:t>th</a:t>
                </a:r>
                <a:r>
                  <a:rPr lang="en-US" altLang="zh-CN" dirty="0"/>
                  <a:t> word</a:t>
                </a:r>
              </a:p>
              <a:p>
                <a:pPr lvl="1"/>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980728"/>
                <a:ext cx="8928992" cy="6048672"/>
              </a:xfrm>
              <a:blipFill>
                <a:blip r:embed="rId2"/>
                <a:stretch>
                  <a:fillRect l="-1277" t="-1048" r="-3262"/>
                </a:stretch>
              </a:blipFill>
            </p:spPr>
            <p:txBody>
              <a:bodyPr/>
              <a:lstStyle/>
              <a:p>
                <a:r>
                  <a:rPr 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120</a:t>
            </a:fld>
            <a:endParaRPr lang="zh-CN" altLang="en-US">
              <a:solidFill>
                <a:prstClr val="black">
                  <a:tint val="75000"/>
                </a:prstClr>
              </a:solidFill>
            </a:endParaRPr>
          </a:p>
        </p:txBody>
      </p:sp>
      <mc:AlternateContent xmlns:mc="http://schemas.openxmlformats.org/markup-compatibility/2006" xmlns:a14="http://schemas.microsoft.com/office/drawing/2010/main">
        <mc:Choice Requires="a14">
          <p:sp>
            <p:nvSpPr>
              <p:cNvPr id="6" name="文本框 5"/>
              <p:cNvSpPr txBox="1"/>
              <p:nvPr/>
            </p:nvSpPr>
            <p:spPr>
              <a:xfrm>
                <a:off x="2267744" y="3645024"/>
                <a:ext cx="4479881" cy="11298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𝑆</m:t>
                      </m:r>
                      <m:d>
                        <m:dPr>
                          <m:ctrlPr>
                            <a:rPr kumimoji="1" lang="en-US" altLang="zh-CN" sz="2400" b="0" i="1" smtClean="0">
                              <a:latin typeface="Cambria Math" panose="02040503050406030204" pitchFamily="18" charset="0"/>
                            </a:rPr>
                          </m:ctrlPr>
                        </m:dPr>
                        <m:e>
                          <m:r>
                            <a:rPr kumimoji="1" lang="en-US" altLang="zh-CN" sz="2400" b="0" i="1" smtClean="0">
                              <a:latin typeface="Cambria Math" charset="0"/>
                            </a:rPr>
                            <m:t>𝑋</m:t>
                          </m:r>
                          <m:r>
                            <a:rPr kumimoji="1" lang="en-US" altLang="zh-CN" sz="2400" b="0" i="1" smtClean="0">
                              <a:latin typeface="Cambria Math" charset="0"/>
                            </a:rPr>
                            <m:t>,</m:t>
                          </m:r>
                          <m:r>
                            <a:rPr kumimoji="1" lang="en-US" altLang="zh-CN" sz="2400" b="0" i="1" smtClean="0">
                              <a:latin typeface="Cambria Math" charset="0"/>
                            </a:rPr>
                            <m:t>𝑦</m:t>
                          </m:r>
                        </m:e>
                      </m:d>
                      <m:r>
                        <a:rPr kumimoji="1" lang="en-US" altLang="zh-CN" sz="2400" b="0" i="1" smtClean="0">
                          <a:latin typeface="Cambria Math" charset="0"/>
                        </a:rPr>
                        <m:t>=</m:t>
                      </m:r>
                      <m:nary>
                        <m:naryPr>
                          <m:chr m:val="∑"/>
                          <m:ctrlPr>
                            <a:rPr kumimoji="1" lang="en-US" altLang="zh-CN" sz="2400" b="0" i="1" smtClean="0">
                              <a:latin typeface="Cambria Math" panose="02040503050406030204" pitchFamily="18" charset="0"/>
                            </a:rPr>
                          </m:ctrlPr>
                        </m:naryPr>
                        <m:sub>
                          <m:r>
                            <a:rPr kumimoji="1" lang="en-US" altLang="zh-CN" sz="2400" b="0" i="1" smtClean="0">
                              <a:latin typeface="Cambria Math" charset="0"/>
                            </a:rPr>
                            <m:t>𝑖</m:t>
                          </m:r>
                          <m:r>
                            <a:rPr kumimoji="1" lang="en-US" altLang="zh-CN" sz="2400" b="0" i="1" smtClean="0">
                              <a:latin typeface="Cambria Math" charset="0"/>
                            </a:rPr>
                            <m:t>=1</m:t>
                          </m:r>
                        </m:sub>
                        <m:sup>
                          <m:r>
                            <a:rPr kumimoji="1" lang="en-US" altLang="zh-CN" sz="2400" b="0" i="1" smtClean="0">
                              <a:latin typeface="Cambria Math" charset="0"/>
                            </a:rPr>
                            <m:t>𝑛</m:t>
                          </m:r>
                          <m:r>
                            <a:rPr kumimoji="1" lang="en-US" altLang="zh-CN" sz="2400" b="0" i="1" smtClean="0">
                              <a:latin typeface="Cambria Math" charset="0"/>
                            </a:rPr>
                            <m:t>−1</m:t>
                          </m:r>
                        </m:sup>
                        <m:e>
                          <m:sSub>
                            <m:sSubPr>
                              <m:ctrlPr>
                                <a:rPr kumimoji="1" lang="en-US" altLang="zh-CN" sz="2400" b="0" i="1" smtClean="0">
                                  <a:latin typeface="Cambria Math" panose="02040503050406030204" pitchFamily="18" charset="0"/>
                                </a:rPr>
                              </m:ctrlPr>
                            </m:sSubPr>
                            <m:e>
                              <m:r>
                                <a:rPr kumimoji="1" lang="en-US" altLang="zh-CN" sz="2400" b="0" i="1" smtClean="0">
                                  <a:latin typeface="Cambria Math" charset="0"/>
                                </a:rPr>
                                <m:t>𝐴</m:t>
                              </m:r>
                            </m:e>
                            <m:sub>
                              <m:sSub>
                                <m:sSubPr>
                                  <m:ctrlPr>
                                    <a:rPr kumimoji="1" lang="en-US" altLang="zh-CN" sz="2400" b="0" i="1" smtClean="0">
                                      <a:latin typeface="Cambria Math" panose="02040503050406030204" pitchFamily="18" charset="0"/>
                                    </a:rPr>
                                  </m:ctrlPr>
                                </m:sSubPr>
                                <m:e>
                                  <m:r>
                                    <a:rPr kumimoji="1" lang="en-US" altLang="zh-CN" sz="2400" b="0" i="1" smtClean="0">
                                      <a:latin typeface="Cambria Math" charset="0"/>
                                    </a:rPr>
                                    <m:t>𝑦</m:t>
                                  </m:r>
                                </m:e>
                                <m:sub>
                                  <m:r>
                                    <a:rPr kumimoji="1" lang="en-US" altLang="zh-CN" sz="2400" b="0" i="1" smtClean="0">
                                      <a:latin typeface="Cambria Math" charset="0"/>
                                    </a:rPr>
                                    <m:t>𝑖</m:t>
                                  </m:r>
                                </m:sub>
                              </m:sSub>
                              <m:r>
                                <a:rPr kumimoji="1" lang="en-US" altLang="zh-CN" sz="2400" b="0" i="1" smtClean="0">
                                  <a:latin typeface="Cambria Math" charset="0"/>
                                </a:rPr>
                                <m:t>, </m:t>
                              </m:r>
                              <m:sSub>
                                <m:sSubPr>
                                  <m:ctrlPr>
                                    <a:rPr kumimoji="1" lang="en-US" altLang="zh-CN" sz="2400" b="0" i="1" smtClean="0">
                                      <a:latin typeface="Cambria Math" panose="02040503050406030204" pitchFamily="18" charset="0"/>
                                    </a:rPr>
                                  </m:ctrlPr>
                                </m:sSubPr>
                                <m:e>
                                  <m:r>
                                    <a:rPr kumimoji="1" lang="en-US" altLang="zh-CN" sz="2400" b="0" i="1" smtClean="0">
                                      <a:latin typeface="Cambria Math" charset="0"/>
                                    </a:rPr>
                                    <m:t>𝑦</m:t>
                                  </m:r>
                                </m:e>
                                <m:sub>
                                  <m:r>
                                    <a:rPr kumimoji="1" lang="en-US" altLang="zh-CN" sz="2400" b="0" i="1" smtClean="0">
                                      <a:latin typeface="Cambria Math" charset="0"/>
                                    </a:rPr>
                                    <m:t>𝑖</m:t>
                                  </m:r>
                                  <m:r>
                                    <a:rPr kumimoji="1" lang="en-US" altLang="zh-CN" sz="2400" b="0" i="1" smtClean="0">
                                      <a:latin typeface="Cambria Math" charset="0"/>
                                    </a:rPr>
                                    <m:t>+1</m:t>
                                  </m:r>
                                </m:sub>
                              </m:sSub>
                              <m:r>
                                <a:rPr kumimoji="1" lang="en-US" altLang="zh-CN" sz="2400" b="0" i="1" smtClean="0">
                                  <a:latin typeface="Cambria Math" charset="0"/>
                                </a:rPr>
                                <m:t> </m:t>
                              </m:r>
                            </m:sub>
                          </m:sSub>
                        </m:e>
                      </m:nary>
                      <m:r>
                        <a:rPr kumimoji="1" lang="en-US" altLang="zh-CN" sz="2400" b="0" i="1" smtClean="0">
                          <a:latin typeface="Cambria Math" charset="0"/>
                        </a:rPr>
                        <m:t>+</m:t>
                      </m:r>
                      <m:nary>
                        <m:naryPr>
                          <m:chr m:val="∑"/>
                          <m:ctrlPr>
                            <a:rPr kumimoji="1" lang="en-US" altLang="zh-CN" sz="2400" i="1">
                              <a:latin typeface="Cambria Math" panose="02040503050406030204" pitchFamily="18" charset="0"/>
                            </a:rPr>
                          </m:ctrlPr>
                        </m:naryPr>
                        <m:sub>
                          <m:r>
                            <a:rPr kumimoji="1" lang="en-US" altLang="zh-CN" sz="2400" i="1">
                              <a:latin typeface="Cambria Math" charset="0"/>
                            </a:rPr>
                            <m:t>𝑖</m:t>
                          </m:r>
                          <m:r>
                            <a:rPr kumimoji="1" lang="en-US" altLang="zh-CN" sz="2400" i="1">
                              <a:latin typeface="Cambria Math" charset="0"/>
                            </a:rPr>
                            <m:t>=1</m:t>
                          </m:r>
                        </m:sub>
                        <m:sup>
                          <m:r>
                            <a:rPr kumimoji="1" lang="en-US" altLang="zh-CN" sz="2400" i="1">
                              <a:latin typeface="Cambria Math" charset="0"/>
                            </a:rPr>
                            <m:t>𝑛</m:t>
                          </m:r>
                        </m:sup>
                        <m:e>
                          <m:sSub>
                            <m:sSubPr>
                              <m:ctrlPr>
                                <a:rPr kumimoji="1" lang="en-US" altLang="zh-CN" sz="2400" i="1">
                                  <a:latin typeface="Cambria Math" panose="02040503050406030204" pitchFamily="18" charset="0"/>
                                </a:rPr>
                              </m:ctrlPr>
                            </m:sSubPr>
                            <m:e>
                              <m:r>
                                <a:rPr kumimoji="1" lang="en-US" altLang="zh-CN" sz="2400" b="0" i="1" smtClean="0">
                                  <a:latin typeface="Cambria Math" charset="0"/>
                                </a:rPr>
                                <m:t>𝑃</m:t>
                              </m:r>
                            </m:e>
                            <m:sub>
                              <m:r>
                                <a:rPr kumimoji="1" lang="en-US" altLang="zh-CN" sz="2400" b="0" i="1" smtClean="0">
                                  <a:latin typeface="Cambria Math" charset="0"/>
                                </a:rPr>
                                <m:t>𝑖</m:t>
                              </m:r>
                              <m:r>
                                <a:rPr kumimoji="1" lang="en-US" altLang="zh-CN" sz="2400" i="1">
                                  <a:latin typeface="Cambria Math" charset="0"/>
                                </a:rPr>
                                <m:t>, </m:t>
                              </m:r>
                              <m:sSub>
                                <m:sSubPr>
                                  <m:ctrlPr>
                                    <a:rPr kumimoji="1" lang="en-US" altLang="zh-CN" sz="2400" i="1">
                                      <a:latin typeface="Cambria Math" panose="02040503050406030204" pitchFamily="18" charset="0"/>
                                    </a:rPr>
                                  </m:ctrlPr>
                                </m:sSubPr>
                                <m:e>
                                  <m:r>
                                    <a:rPr kumimoji="1" lang="en-US" altLang="zh-CN" sz="2400" i="1">
                                      <a:latin typeface="Cambria Math" charset="0"/>
                                    </a:rPr>
                                    <m:t>𝑦</m:t>
                                  </m:r>
                                </m:e>
                                <m:sub>
                                  <m:r>
                                    <a:rPr kumimoji="1" lang="en-US" altLang="zh-CN" sz="2400" i="1">
                                      <a:latin typeface="Cambria Math" charset="0"/>
                                    </a:rPr>
                                    <m:t>𝑖</m:t>
                                  </m:r>
                                </m:sub>
                              </m:sSub>
                              <m:r>
                                <a:rPr kumimoji="1" lang="en-US" altLang="zh-CN" sz="2400" i="1">
                                  <a:latin typeface="Cambria Math" charset="0"/>
                                </a:rPr>
                                <m:t> </m:t>
                              </m:r>
                            </m:sub>
                          </m:sSub>
                        </m:e>
                      </m:nary>
                    </m:oMath>
                  </m:oMathPara>
                </a14:m>
                <a:endParaRPr kumimoji="1" lang="zh-CN" altLang="en-US" sz="2400" i="1" dirty="0"/>
              </a:p>
            </p:txBody>
          </p:sp>
        </mc:Choice>
        <mc:Fallback xmlns="">
          <p:sp>
            <p:nvSpPr>
              <p:cNvPr id="6" name="文本框 5"/>
              <p:cNvSpPr txBox="1">
                <a:spLocks noRot="1" noChangeAspect="1" noMove="1" noResize="1" noEditPoints="1" noAdjustHandles="1" noChangeArrowheads="1" noChangeShapeType="1" noTextEdit="1"/>
              </p:cNvSpPr>
              <p:nvPr/>
            </p:nvSpPr>
            <p:spPr>
              <a:xfrm>
                <a:off x="2267744" y="3645024"/>
                <a:ext cx="4479881" cy="112986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4259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Sequence Labeling Models</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980728"/>
                <a:ext cx="8928992" cy="5400600"/>
              </a:xfrm>
            </p:spPr>
            <p:txBody>
              <a:bodyPr/>
              <a:lstStyle/>
              <a:p>
                <a:r>
                  <a:rPr kumimoji="1" lang="en-US" altLang="zh-CN" dirty="0"/>
                  <a:t>Conditional Random Fields (CRF)</a:t>
                </a:r>
                <a:endParaRPr lang="en-US" altLang="zh-CN" dirty="0"/>
              </a:p>
              <a:p>
                <a:pPr lvl="1"/>
                <a:r>
                  <a:rPr lang="en-US" altLang="zh-CN" dirty="0"/>
                  <a:t>A </a:t>
                </a:r>
                <a:r>
                  <a:rPr lang="en-US" altLang="zh-CN" dirty="0" err="1"/>
                  <a:t>softmax</a:t>
                </a:r>
                <a:r>
                  <a:rPr lang="en-US" altLang="zh-CN" dirty="0"/>
                  <a:t> over all possible label sequences yields a probability for the label sequence </a:t>
                </a:r>
                <a14:m>
                  <m:oMath xmlns:m="http://schemas.openxmlformats.org/officeDocument/2006/math">
                    <m:r>
                      <a:rPr lang="en-US" altLang="zh-CN" i="1">
                        <a:latin typeface="Cambria Math" charset="0"/>
                      </a:rPr>
                      <m:t>𝑦</m:t>
                    </m:r>
                  </m:oMath>
                </a14:m>
                <a:endParaRPr lang="en-US" altLang="zh-CN" i="1" dirty="0"/>
              </a:p>
              <a:p>
                <a:pPr lvl="1"/>
                <a:endParaRPr lang="en-US" altLang="zh-CN" dirty="0"/>
              </a:p>
              <a:p>
                <a:pPr lvl="1"/>
                <a:endParaRPr lang="en-US" altLang="zh-CN" dirty="0"/>
              </a:p>
              <a:p>
                <a:pPr lvl="1"/>
                <a:endParaRPr lang="en-US" altLang="zh-CN" dirty="0"/>
              </a:p>
              <a:p>
                <a:pPr lvl="1"/>
                <a:endParaRPr lang="en-US" altLang="zh-CN" dirty="0"/>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𝑌</m:t>
                        </m:r>
                      </m:e>
                      <m:sub>
                        <m:r>
                          <a:rPr kumimoji="1" lang="en-US" altLang="zh-CN" i="1">
                            <a:latin typeface="Cambria Math" charset="0"/>
                          </a:rPr>
                          <m:t>𝑋</m:t>
                        </m:r>
                      </m:sub>
                    </m:sSub>
                  </m:oMath>
                </a14:m>
                <a:r>
                  <a:rPr lang="en-US" altLang="zh-CN" dirty="0"/>
                  <a:t> represents all possible label sequences for a sentence </a:t>
                </a:r>
                <a14:m>
                  <m:oMath xmlns:m="http://schemas.openxmlformats.org/officeDocument/2006/math">
                    <m:r>
                      <a:rPr kumimoji="1" lang="en-US" altLang="zh-CN" i="1">
                        <a:latin typeface="Cambria Math" charset="0"/>
                      </a:rPr>
                      <m:t>𝑋</m:t>
                    </m:r>
                  </m:oMath>
                </a14:m>
                <a:endParaRPr lang="en-US" altLang="zh-CN" i="1" dirty="0"/>
              </a:p>
              <a:p>
                <a:pPr lvl="2"/>
                <a:r>
                  <a:rPr lang="en-US" altLang="zh-CN" dirty="0"/>
                  <a:t>Including those that do not verify the BIOES format</a:t>
                </a:r>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980728"/>
                <a:ext cx="8928992" cy="5400600"/>
              </a:xfrm>
              <a:blipFill>
                <a:blip r:embed="rId2"/>
                <a:stretch>
                  <a:fillRect l="-1277" t="-1174" r="-142"/>
                </a:stretch>
              </a:blipFill>
            </p:spPr>
            <p:txBody>
              <a:bodyPr/>
              <a:lstStyle/>
              <a:p>
                <a:r>
                  <a:rPr 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121</a:t>
            </a:fld>
            <a:endParaRPr lang="zh-CN" altLang="en-US">
              <a:solidFill>
                <a:prstClr val="black">
                  <a:tint val="75000"/>
                </a:prstClr>
              </a:solidFill>
            </a:endParaRPr>
          </a:p>
        </p:txBody>
      </p:sp>
      <mc:AlternateContent xmlns:mc="http://schemas.openxmlformats.org/markup-compatibility/2006" xmlns:a14="http://schemas.microsoft.com/office/drawing/2010/main">
        <mc:Choice Requires="a14">
          <p:sp>
            <p:nvSpPr>
              <p:cNvPr id="6" name="文本框 5"/>
              <p:cNvSpPr txBox="1"/>
              <p:nvPr/>
            </p:nvSpPr>
            <p:spPr>
              <a:xfrm>
                <a:off x="2195736" y="3068960"/>
                <a:ext cx="4032448" cy="10687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800" b="0" i="1" smtClean="0">
                          <a:latin typeface="Cambria Math" charset="0"/>
                        </a:rPr>
                        <m:t>𝑃</m:t>
                      </m:r>
                      <m:d>
                        <m:dPr>
                          <m:ctrlPr>
                            <a:rPr kumimoji="1" lang="en-US" altLang="zh-CN" sz="2800" b="0" i="1" smtClean="0">
                              <a:latin typeface="Cambria Math" panose="02040503050406030204" pitchFamily="18" charset="0"/>
                            </a:rPr>
                          </m:ctrlPr>
                        </m:dPr>
                        <m:e>
                          <m:r>
                            <a:rPr kumimoji="1" lang="en-US" altLang="zh-CN" sz="2800" b="0" i="1" smtClean="0">
                              <a:latin typeface="Cambria Math" charset="0"/>
                            </a:rPr>
                            <m:t>𝑦</m:t>
                          </m:r>
                        </m:e>
                        <m:e>
                          <m:r>
                            <a:rPr kumimoji="1" lang="en-US" altLang="zh-CN" sz="2800" b="0" i="1" smtClean="0">
                              <a:latin typeface="Cambria Math" charset="0"/>
                            </a:rPr>
                            <m:t>𝑋</m:t>
                          </m:r>
                        </m:e>
                      </m:d>
                      <m:r>
                        <a:rPr kumimoji="1" lang="en-US" altLang="zh-CN" sz="2800" b="0" i="1" smtClean="0">
                          <a:latin typeface="Cambria Math" charset="0"/>
                        </a:rPr>
                        <m:t>=</m:t>
                      </m:r>
                      <m:f>
                        <m:fPr>
                          <m:ctrlPr>
                            <a:rPr kumimoji="1" lang="en-US" altLang="zh-CN" sz="2800" b="0" i="1" smtClean="0">
                              <a:latin typeface="Cambria Math" panose="02040503050406030204" pitchFamily="18" charset="0"/>
                            </a:rPr>
                          </m:ctrlPr>
                        </m:fPr>
                        <m:num>
                          <m:sSup>
                            <m:sSupPr>
                              <m:ctrlPr>
                                <a:rPr kumimoji="1" lang="en-US" altLang="zh-CN" sz="2800" b="0" i="1" smtClean="0">
                                  <a:latin typeface="Cambria Math" panose="02040503050406030204" pitchFamily="18" charset="0"/>
                                </a:rPr>
                              </m:ctrlPr>
                            </m:sSupPr>
                            <m:e>
                              <m:r>
                                <a:rPr kumimoji="1" lang="en-US" altLang="zh-CN" sz="2800" b="0" i="1" smtClean="0">
                                  <a:latin typeface="Cambria Math" charset="0"/>
                                </a:rPr>
                                <m:t>𝑒</m:t>
                              </m:r>
                            </m:e>
                            <m:sup>
                              <m:r>
                                <a:rPr kumimoji="1" lang="en-US" altLang="zh-CN" sz="2800" b="0" i="1" smtClean="0">
                                  <a:latin typeface="Cambria Math" charset="0"/>
                                </a:rPr>
                                <m:t>𝑆</m:t>
                              </m:r>
                              <m:r>
                                <a:rPr kumimoji="1" lang="en-US" altLang="zh-CN" sz="2800" b="0" i="1" smtClean="0">
                                  <a:latin typeface="Cambria Math" charset="0"/>
                                </a:rPr>
                                <m:t>(</m:t>
                              </m:r>
                              <m:r>
                                <a:rPr kumimoji="1" lang="en-US" altLang="zh-CN" sz="2800" b="0" i="1" smtClean="0">
                                  <a:latin typeface="Cambria Math" charset="0"/>
                                </a:rPr>
                                <m:t>𝑋</m:t>
                              </m:r>
                              <m:r>
                                <a:rPr kumimoji="1" lang="en-US" altLang="zh-CN" sz="2800" b="0" i="1" smtClean="0">
                                  <a:latin typeface="Cambria Math" charset="0"/>
                                </a:rPr>
                                <m:t>,   </m:t>
                              </m:r>
                              <m:r>
                                <a:rPr kumimoji="1" lang="en-US" altLang="zh-CN" sz="2800" b="0" i="1" smtClean="0">
                                  <a:latin typeface="Cambria Math" charset="0"/>
                                </a:rPr>
                                <m:t>𝑦</m:t>
                              </m:r>
                              <m:r>
                                <a:rPr kumimoji="1" lang="en-US" altLang="zh-CN" sz="2800" b="0" i="1" smtClean="0">
                                  <a:latin typeface="Cambria Math" charset="0"/>
                                </a:rPr>
                                <m:t>)</m:t>
                              </m:r>
                            </m:sup>
                          </m:sSup>
                        </m:num>
                        <m:den>
                          <m:nary>
                            <m:naryPr>
                              <m:chr m:val="∑"/>
                              <m:supHide m:val="on"/>
                              <m:ctrlPr>
                                <a:rPr kumimoji="1" lang="en-US" altLang="zh-CN" sz="2800" b="0" i="1" smtClean="0">
                                  <a:latin typeface="Cambria Math" panose="02040503050406030204" pitchFamily="18" charset="0"/>
                                </a:rPr>
                              </m:ctrlPr>
                            </m:naryPr>
                            <m:sub>
                              <m:acc>
                                <m:accPr>
                                  <m:chr m:val="̂"/>
                                  <m:ctrlPr>
                                    <a:rPr kumimoji="1" lang="en-US" altLang="zh-CN" sz="2800" b="0" i="1" smtClean="0">
                                      <a:latin typeface="Cambria Math" panose="02040503050406030204" pitchFamily="18" charset="0"/>
                                    </a:rPr>
                                  </m:ctrlPr>
                                </m:accPr>
                                <m:e>
                                  <m:r>
                                    <a:rPr kumimoji="1" lang="en-US" altLang="zh-CN" sz="2800" b="0" i="1" smtClean="0">
                                      <a:latin typeface="Cambria Math" charset="0"/>
                                    </a:rPr>
                                    <m:t>𝑦</m:t>
                                  </m:r>
                                </m:e>
                              </m:acc>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panose="02040503050406030204" pitchFamily="18" charset="0"/>
                                    </a:rPr>
                                    <m:t>𝑌</m:t>
                                  </m:r>
                                </m:e>
                                <m:sub>
                                  <m:r>
                                    <a:rPr kumimoji="1" lang="en-US" altLang="zh-CN" sz="2800" b="0" i="1" smtClean="0">
                                      <a:latin typeface="Cambria Math" panose="02040503050406030204" pitchFamily="18" charset="0"/>
                                    </a:rPr>
                                    <m:t>𝑋</m:t>
                                  </m:r>
                                </m:sub>
                              </m:sSub>
                            </m:sub>
                            <m:sup/>
                            <m:e>
                              <m:sSup>
                                <m:sSupPr>
                                  <m:ctrlPr>
                                    <a:rPr kumimoji="1" lang="en-US" altLang="zh-CN" sz="2800" i="1">
                                      <a:latin typeface="Cambria Math" panose="02040503050406030204" pitchFamily="18" charset="0"/>
                                    </a:rPr>
                                  </m:ctrlPr>
                                </m:sSupPr>
                                <m:e>
                                  <m:r>
                                    <a:rPr kumimoji="1" lang="en-US" altLang="zh-CN" sz="2800" i="1">
                                      <a:latin typeface="Cambria Math" charset="0"/>
                                    </a:rPr>
                                    <m:t>𝑒</m:t>
                                  </m:r>
                                </m:e>
                                <m:sup>
                                  <m:r>
                                    <a:rPr kumimoji="1" lang="en-US" altLang="zh-CN" sz="2800" i="1">
                                      <a:latin typeface="Cambria Math" charset="0"/>
                                    </a:rPr>
                                    <m:t>𝑆</m:t>
                                  </m:r>
                                  <m:r>
                                    <a:rPr kumimoji="1" lang="en-US" altLang="zh-CN" sz="2800" i="1">
                                      <a:latin typeface="Cambria Math" charset="0"/>
                                    </a:rPr>
                                    <m:t>(</m:t>
                                  </m:r>
                                  <m:r>
                                    <a:rPr kumimoji="1" lang="en-US" altLang="zh-CN" sz="2800" i="1">
                                      <a:latin typeface="Cambria Math" charset="0"/>
                                    </a:rPr>
                                    <m:t>𝑋</m:t>
                                  </m:r>
                                  <m:r>
                                    <a:rPr kumimoji="1" lang="en-US" altLang="zh-CN" sz="2800" i="1">
                                      <a:latin typeface="Cambria Math" charset="0"/>
                                    </a:rPr>
                                    <m:t>,   </m:t>
                                  </m:r>
                                  <m:acc>
                                    <m:accPr>
                                      <m:chr m:val="̂"/>
                                      <m:ctrlPr>
                                        <a:rPr kumimoji="1" lang="en-US" altLang="zh-CN" sz="2800" b="0" i="1" smtClean="0">
                                          <a:latin typeface="Cambria Math" panose="02040503050406030204" pitchFamily="18" charset="0"/>
                                        </a:rPr>
                                      </m:ctrlPr>
                                    </m:accPr>
                                    <m:e>
                                      <m:r>
                                        <a:rPr kumimoji="1" lang="en-US" altLang="zh-CN" sz="2800" b="0" i="1" smtClean="0">
                                          <a:latin typeface="Cambria Math" charset="0"/>
                                        </a:rPr>
                                        <m:t>𝑦</m:t>
                                      </m:r>
                                    </m:e>
                                  </m:acc>
                                  <m:r>
                                    <a:rPr kumimoji="1" lang="en-US" altLang="zh-CN" sz="2800" i="1">
                                      <a:latin typeface="Cambria Math" charset="0"/>
                                    </a:rPr>
                                    <m:t>)</m:t>
                                  </m:r>
                                </m:sup>
                              </m:sSup>
                            </m:e>
                          </m:nary>
                        </m:den>
                      </m:f>
                    </m:oMath>
                  </m:oMathPara>
                </a14:m>
                <a:endParaRPr kumimoji="1" lang="zh-CN" altLang="en-US" sz="2800" i="1" dirty="0"/>
              </a:p>
            </p:txBody>
          </p:sp>
        </mc:Choice>
        <mc:Fallback xmlns="">
          <p:sp>
            <p:nvSpPr>
              <p:cNvPr id="6" name="文本框 5"/>
              <p:cNvSpPr txBox="1">
                <a:spLocks noRot="1" noChangeAspect="1" noMove="1" noResize="1" noEditPoints="1" noAdjustHandles="1" noChangeArrowheads="1" noChangeShapeType="1" noTextEdit="1"/>
              </p:cNvSpPr>
              <p:nvPr/>
            </p:nvSpPr>
            <p:spPr>
              <a:xfrm>
                <a:off x="2195736" y="3068960"/>
                <a:ext cx="4032448" cy="106875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37010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Sequence Labeling Models</a:t>
            </a:r>
            <a:endParaRPr kumimoji="1" lang="zh-CN" altLang="en-US" dirty="0"/>
          </a:p>
        </p:txBody>
      </p:sp>
      <p:sp>
        <p:nvSpPr>
          <p:cNvPr id="3" name="内容占位符 2"/>
          <p:cNvSpPr>
            <a:spLocks noGrp="1"/>
          </p:cNvSpPr>
          <p:nvPr>
            <p:ph idx="1"/>
          </p:nvPr>
        </p:nvSpPr>
        <p:spPr/>
        <p:txBody>
          <a:bodyPr/>
          <a:lstStyle/>
          <a:p>
            <a:r>
              <a:rPr kumimoji="1" lang="en-US" altLang="zh-CN" dirty="0"/>
              <a:t>Conditional Random Fields (CRF)</a:t>
            </a:r>
            <a:endParaRPr lang="en-US" altLang="zh-CN" dirty="0"/>
          </a:p>
          <a:p>
            <a:pPr lvl="1"/>
            <a:r>
              <a:rPr lang="en-US" altLang="zh-CN" dirty="0"/>
              <a:t>During training, encourage the model to produce a valid sequence of output labels</a:t>
            </a:r>
          </a:p>
          <a:p>
            <a:pPr lvl="1"/>
            <a:endParaRPr lang="en-US" altLang="zh-CN" dirty="0"/>
          </a:p>
          <a:p>
            <a:pPr lvl="1"/>
            <a:endParaRPr lang="en-US" altLang="zh-CN" dirty="0"/>
          </a:p>
          <a:p>
            <a:pPr lvl="1"/>
            <a:endParaRPr lang="en-US" altLang="zh-CN" dirty="0"/>
          </a:p>
          <a:p>
            <a:pPr lvl="1"/>
            <a:r>
              <a:rPr lang="en-US" altLang="zh-CN" dirty="0"/>
              <a:t>During testing</a:t>
            </a:r>
            <a:r>
              <a:rPr lang="en-US" altLang="zh-CN"/>
              <a:t>, predict </a:t>
            </a:r>
            <a:r>
              <a:rPr lang="en-US" altLang="zh-CN" dirty="0"/>
              <a:t>the output sequence that obtains the maximum score given by </a:t>
            </a:r>
          </a:p>
          <a:p>
            <a:pPr lvl="1"/>
            <a:endParaRPr lang="en-US" altLang="zh-CN" dirty="0"/>
          </a:p>
          <a:p>
            <a:pPr lvl="1"/>
            <a:endParaRPr lang="en-US" altLang="zh-CN" dirty="0"/>
          </a:p>
          <a:p>
            <a:pPr lvl="1"/>
            <a:endParaRPr lang="en-US" altLang="zh-CN" dirty="0"/>
          </a:p>
          <a:p>
            <a:pPr lvl="1"/>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122</a:t>
            </a:fld>
            <a:endParaRPr lang="zh-CN" altLang="en-US">
              <a:solidFill>
                <a:prstClr val="black">
                  <a:tint val="75000"/>
                </a:prstClr>
              </a:solidFill>
            </a:endParaRPr>
          </a:p>
        </p:txBody>
      </p:sp>
      <mc:AlternateContent xmlns:mc="http://schemas.openxmlformats.org/markup-compatibility/2006" xmlns:a14="http://schemas.microsoft.com/office/drawing/2010/main">
        <mc:Choice Requires="a14">
          <p:sp>
            <p:nvSpPr>
              <p:cNvPr id="5" name="文本框 4"/>
              <p:cNvSpPr txBox="1"/>
              <p:nvPr/>
            </p:nvSpPr>
            <p:spPr>
              <a:xfrm>
                <a:off x="1205989" y="5301208"/>
                <a:ext cx="6568314" cy="935769"/>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p>
                        <m:sSupPr>
                          <m:ctrlPr>
                            <a:rPr kumimoji="1" lang="en-US" altLang="zh-CN" sz="2800" b="0" i="1" smtClean="0">
                              <a:latin typeface="Cambria Math" panose="02040503050406030204" pitchFamily="18" charset="0"/>
                            </a:rPr>
                          </m:ctrlPr>
                        </m:sSupPr>
                        <m:e>
                          <m:r>
                            <a:rPr kumimoji="1" lang="en-US" altLang="zh-CN" sz="2800" b="0" i="1" smtClean="0">
                              <a:latin typeface="Cambria Math" charset="0"/>
                            </a:rPr>
                            <m:t>𝑦</m:t>
                          </m:r>
                        </m:e>
                        <m:sup>
                          <m:r>
                            <a:rPr kumimoji="1" lang="en-US" altLang="zh-CN" sz="2800" b="0" i="1" smtClean="0">
                              <a:latin typeface="Cambria Math" charset="0"/>
                            </a:rPr>
                            <m:t>∗</m:t>
                          </m:r>
                        </m:sup>
                      </m:sSup>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m:rPr>
                              <m:sty m:val="p"/>
                            </m:rPr>
                            <a:rPr kumimoji="1" lang="en-US" altLang="zh-CN" sz="2800" b="0" i="0" smtClean="0">
                              <a:latin typeface="Cambria Math" panose="02040503050406030204" pitchFamily="18" charset="0"/>
                            </a:rPr>
                            <m:t>argmax</m:t>
                          </m:r>
                        </m:e>
                        <m:sub>
                          <m:acc>
                            <m:accPr>
                              <m:chr m:val="̂"/>
                              <m:ctrlPr>
                                <a:rPr kumimoji="1" lang="en-US" altLang="zh-CN" sz="2800" i="1">
                                  <a:latin typeface="Cambria Math" panose="02040503050406030204" pitchFamily="18" charset="0"/>
                                </a:rPr>
                              </m:ctrlPr>
                            </m:accPr>
                            <m:e>
                              <m:r>
                                <a:rPr kumimoji="1" lang="en-US" altLang="zh-CN" sz="2800" i="1">
                                  <a:latin typeface="Cambria Math" charset="0"/>
                                </a:rPr>
                                <m:t>𝑦</m:t>
                              </m:r>
                            </m:e>
                          </m:acc>
                          <m:r>
                            <a:rPr kumimoji="1" lang="en-US" altLang="zh-CN" sz="2800" i="1">
                              <a:latin typeface="Cambria Math" charset="0"/>
                            </a:rPr>
                            <m:t>∈</m:t>
                          </m:r>
                          <m:sSub>
                            <m:sSubPr>
                              <m:ctrlPr>
                                <a:rPr kumimoji="1" lang="en-US" altLang="zh-CN" sz="2800" i="1">
                                  <a:latin typeface="Cambria Math" panose="02040503050406030204" pitchFamily="18" charset="0"/>
                                </a:rPr>
                              </m:ctrlPr>
                            </m:sSubPr>
                            <m:e>
                              <m:r>
                                <a:rPr kumimoji="1" lang="en-US" altLang="zh-CN" sz="2800" i="1">
                                  <a:latin typeface="Cambria Math" charset="0"/>
                                </a:rPr>
                                <m:t>𝑌</m:t>
                              </m:r>
                            </m:e>
                            <m:sub>
                              <m:r>
                                <a:rPr kumimoji="1" lang="en-US" altLang="zh-CN" sz="2800" i="1">
                                  <a:latin typeface="Cambria Math" charset="0"/>
                                </a:rPr>
                                <m:t>𝑋</m:t>
                              </m:r>
                            </m:sub>
                          </m:sSub>
                        </m:sub>
                      </m:sSub>
                      <m:r>
                        <a:rPr kumimoji="1" lang="en-US" altLang="zh-CN" sz="2800" i="1">
                          <a:latin typeface="Cambria Math" charset="0"/>
                        </a:rPr>
                        <m:t>𝑃</m:t>
                      </m:r>
                      <m:d>
                        <m:dPr>
                          <m:ctrlPr>
                            <a:rPr kumimoji="1" lang="en-US" altLang="zh-CN" sz="2800" i="1">
                              <a:latin typeface="Cambria Math" panose="02040503050406030204" pitchFamily="18" charset="0"/>
                            </a:rPr>
                          </m:ctrlPr>
                        </m:dPr>
                        <m:e>
                          <m:r>
                            <a:rPr kumimoji="1" lang="en-US" altLang="zh-CN" sz="2800" i="1">
                              <a:latin typeface="Cambria Math" charset="0"/>
                            </a:rPr>
                            <m:t>𝑦</m:t>
                          </m:r>
                        </m:e>
                        <m:e>
                          <m:r>
                            <a:rPr kumimoji="1" lang="en-US" altLang="zh-CN" sz="2800" i="1">
                              <a:latin typeface="Cambria Math" charset="0"/>
                            </a:rPr>
                            <m:t>𝑋</m:t>
                          </m:r>
                        </m:e>
                      </m:d>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m:rPr>
                              <m:sty m:val="p"/>
                            </m:rPr>
                            <a:rPr kumimoji="1" lang="en-US" altLang="zh-CN" sz="2800">
                              <a:latin typeface="Cambria Math" panose="02040503050406030204" pitchFamily="18" charset="0"/>
                            </a:rPr>
                            <m:t>argmax</m:t>
                          </m:r>
                        </m:e>
                        <m:sub>
                          <m:acc>
                            <m:accPr>
                              <m:chr m:val="̂"/>
                              <m:ctrlPr>
                                <a:rPr kumimoji="1" lang="en-US" altLang="zh-CN" sz="2800" i="1">
                                  <a:latin typeface="Cambria Math" panose="02040503050406030204" pitchFamily="18" charset="0"/>
                                </a:rPr>
                              </m:ctrlPr>
                            </m:accPr>
                            <m:e>
                              <m:r>
                                <a:rPr kumimoji="1" lang="en-US" altLang="zh-CN" sz="2800" i="1">
                                  <a:latin typeface="Cambria Math" charset="0"/>
                                </a:rPr>
                                <m:t>𝑦</m:t>
                              </m:r>
                            </m:e>
                          </m:acc>
                          <m:r>
                            <a:rPr kumimoji="1" lang="en-US" altLang="zh-CN" sz="2800" i="1">
                              <a:latin typeface="Cambria Math" charset="0"/>
                            </a:rPr>
                            <m:t>∈</m:t>
                          </m:r>
                          <m:sSub>
                            <m:sSubPr>
                              <m:ctrlPr>
                                <a:rPr kumimoji="1" lang="en-US" altLang="zh-CN" sz="2800" i="1">
                                  <a:latin typeface="Cambria Math" panose="02040503050406030204" pitchFamily="18" charset="0"/>
                                </a:rPr>
                              </m:ctrlPr>
                            </m:sSubPr>
                            <m:e>
                              <m:r>
                                <a:rPr kumimoji="1" lang="en-US" altLang="zh-CN" sz="2800" i="1">
                                  <a:latin typeface="Cambria Math" charset="0"/>
                                </a:rPr>
                                <m:t>𝑌</m:t>
                              </m:r>
                            </m:e>
                            <m:sub>
                              <m:r>
                                <a:rPr kumimoji="1" lang="en-US" altLang="zh-CN" sz="2800" i="1">
                                  <a:latin typeface="Cambria Math" charset="0"/>
                                </a:rPr>
                                <m:t>𝑋</m:t>
                              </m:r>
                            </m:sub>
                          </m:sSub>
                        </m:sub>
                      </m:sSub>
                      <m:r>
                        <a:rPr kumimoji="1" lang="en-US" altLang="zh-CN" sz="2800" i="1">
                          <a:latin typeface="Cambria Math" charset="0"/>
                        </a:rPr>
                        <m:t>𝑆</m:t>
                      </m:r>
                      <m:d>
                        <m:dPr>
                          <m:ctrlPr>
                            <a:rPr kumimoji="1" lang="en-US" altLang="zh-CN" sz="2800" i="1">
                              <a:latin typeface="Cambria Math" panose="02040503050406030204" pitchFamily="18" charset="0"/>
                            </a:rPr>
                          </m:ctrlPr>
                        </m:dPr>
                        <m:e>
                          <m:r>
                            <a:rPr kumimoji="1" lang="en-US" altLang="zh-CN" sz="2800" i="1">
                              <a:latin typeface="Cambria Math" charset="0"/>
                            </a:rPr>
                            <m:t>𝑋</m:t>
                          </m:r>
                          <m:r>
                            <a:rPr kumimoji="1" lang="en-US" altLang="zh-CN" sz="2800" b="0" i="1" smtClean="0">
                              <a:latin typeface="Cambria Math" charset="0"/>
                            </a:rPr>
                            <m:t>,</m:t>
                          </m:r>
                          <m:r>
                            <a:rPr kumimoji="1" lang="en-US" altLang="zh-CN" sz="2800" i="1">
                              <a:latin typeface="Cambria Math" charset="0"/>
                            </a:rPr>
                            <m:t> </m:t>
                          </m:r>
                          <m:acc>
                            <m:accPr>
                              <m:chr m:val="̂"/>
                              <m:ctrlPr>
                                <a:rPr kumimoji="1" lang="en-US" altLang="zh-CN" sz="2800" i="1">
                                  <a:latin typeface="Cambria Math" panose="02040503050406030204" pitchFamily="18" charset="0"/>
                                </a:rPr>
                              </m:ctrlPr>
                            </m:accPr>
                            <m:e>
                              <m:r>
                                <a:rPr kumimoji="1" lang="en-US" altLang="zh-CN" sz="2800" i="1">
                                  <a:latin typeface="Cambria Math" charset="0"/>
                                </a:rPr>
                                <m:t>𝑦</m:t>
                              </m:r>
                            </m:e>
                          </m:acc>
                        </m:e>
                      </m:d>
                    </m:oMath>
                  </m:oMathPara>
                </a14:m>
                <a:endParaRPr kumimoji="1" lang="zh-CN" altLang="en-US" sz="28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205989" y="5301208"/>
                <a:ext cx="6568314" cy="93576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267743" y="2734705"/>
                <a:ext cx="4479881" cy="11298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𝑆</m:t>
                      </m:r>
                      <m:d>
                        <m:dPr>
                          <m:ctrlPr>
                            <a:rPr kumimoji="1" lang="en-US" altLang="zh-CN" sz="2400" b="0" i="1" smtClean="0">
                              <a:latin typeface="Cambria Math" panose="02040503050406030204" pitchFamily="18" charset="0"/>
                            </a:rPr>
                          </m:ctrlPr>
                        </m:dPr>
                        <m:e>
                          <m:r>
                            <a:rPr kumimoji="1" lang="en-US" altLang="zh-CN" sz="2400" b="0" i="1" smtClean="0">
                              <a:latin typeface="Cambria Math" charset="0"/>
                            </a:rPr>
                            <m:t>𝑋</m:t>
                          </m:r>
                          <m:r>
                            <a:rPr kumimoji="1" lang="en-US" altLang="zh-CN" sz="2400" b="0" i="1" smtClean="0">
                              <a:latin typeface="Cambria Math" charset="0"/>
                            </a:rPr>
                            <m:t>,</m:t>
                          </m:r>
                          <m:r>
                            <a:rPr kumimoji="1" lang="en-US" altLang="zh-CN" sz="2400" b="0" i="1" smtClean="0">
                              <a:latin typeface="Cambria Math" charset="0"/>
                            </a:rPr>
                            <m:t>𝑦</m:t>
                          </m:r>
                        </m:e>
                      </m:d>
                      <m:r>
                        <a:rPr kumimoji="1" lang="en-US" altLang="zh-CN" sz="2400" b="0" i="1" smtClean="0">
                          <a:latin typeface="Cambria Math" charset="0"/>
                        </a:rPr>
                        <m:t>=</m:t>
                      </m:r>
                      <m:nary>
                        <m:naryPr>
                          <m:chr m:val="∑"/>
                          <m:ctrlPr>
                            <a:rPr kumimoji="1" lang="en-US" altLang="zh-CN" sz="2400" b="0" i="1" smtClean="0">
                              <a:latin typeface="Cambria Math" panose="02040503050406030204" pitchFamily="18" charset="0"/>
                            </a:rPr>
                          </m:ctrlPr>
                        </m:naryPr>
                        <m:sub>
                          <m:r>
                            <a:rPr kumimoji="1" lang="en-US" altLang="zh-CN" sz="2400" b="0" i="1" smtClean="0">
                              <a:latin typeface="Cambria Math" charset="0"/>
                            </a:rPr>
                            <m:t>𝑖</m:t>
                          </m:r>
                          <m:r>
                            <a:rPr kumimoji="1" lang="en-US" altLang="zh-CN" sz="2400" b="0" i="1" smtClean="0">
                              <a:latin typeface="Cambria Math" charset="0"/>
                            </a:rPr>
                            <m:t>=1</m:t>
                          </m:r>
                        </m:sub>
                        <m:sup>
                          <m:r>
                            <a:rPr kumimoji="1" lang="en-US" altLang="zh-CN" sz="2400" b="0" i="1" smtClean="0">
                              <a:latin typeface="Cambria Math" charset="0"/>
                            </a:rPr>
                            <m:t>𝑛</m:t>
                          </m:r>
                          <m:r>
                            <a:rPr kumimoji="1" lang="en-US" altLang="zh-CN" sz="2400" b="0" i="1" smtClean="0">
                              <a:latin typeface="Cambria Math" charset="0"/>
                            </a:rPr>
                            <m:t>−1</m:t>
                          </m:r>
                        </m:sup>
                        <m:e>
                          <m:sSub>
                            <m:sSubPr>
                              <m:ctrlPr>
                                <a:rPr kumimoji="1" lang="en-US" altLang="zh-CN" sz="2400" b="0" i="1" smtClean="0">
                                  <a:latin typeface="Cambria Math" panose="02040503050406030204" pitchFamily="18" charset="0"/>
                                </a:rPr>
                              </m:ctrlPr>
                            </m:sSubPr>
                            <m:e>
                              <m:r>
                                <a:rPr kumimoji="1" lang="en-US" altLang="zh-CN" sz="2400" b="0" i="1" smtClean="0">
                                  <a:latin typeface="Cambria Math" charset="0"/>
                                </a:rPr>
                                <m:t>𝐴</m:t>
                              </m:r>
                            </m:e>
                            <m:sub>
                              <m:sSub>
                                <m:sSubPr>
                                  <m:ctrlPr>
                                    <a:rPr kumimoji="1" lang="en-US" altLang="zh-CN" sz="2400" b="0" i="1" smtClean="0">
                                      <a:latin typeface="Cambria Math" panose="02040503050406030204" pitchFamily="18" charset="0"/>
                                    </a:rPr>
                                  </m:ctrlPr>
                                </m:sSubPr>
                                <m:e>
                                  <m:r>
                                    <a:rPr kumimoji="1" lang="en-US" altLang="zh-CN" sz="2400" b="0" i="1" smtClean="0">
                                      <a:latin typeface="Cambria Math" charset="0"/>
                                    </a:rPr>
                                    <m:t>𝑦</m:t>
                                  </m:r>
                                </m:e>
                                <m:sub>
                                  <m:r>
                                    <a:rPr kumimoji="1" lang="en-US" altLang="zh-CN" sz="2400" b="0" i="1" smtClean="0">
                                      <a:latin typeface="Cambria Math" charset="0"/>
                                    </a:rPr>
                                    <m:t>𝑖</m:t>
                                  </m:r>
                                </m:sub>
                              </m:sSub>
                              <m:r>
                                <a:rPr kumimoji="1" lang="en-US" altLang="zh-CN" sz="2400" b="0" i="1" smtClean="0">
                                  <a:latin typeface="Cambria Math" charset="0"/>
                                </a:rPr>
                                <m:t>, </m:t>
                              </m:r>
                              <m:sSub>
                                <m:sSubPr>
                                  <m:ctrlPr>
                                    <a:rPr kumimoji="1" lang="en-US" altLang="zh-CN" sz="2400" b="0" i="1" smtClean="0">
                                      <a:latin typeface="Cambria Math" panose="02040503050406030204" pitchFamily="18" charset="0"/>
                                    </a:rPr>
                                  </m:ctrlPr>
                                </m:sSubPr>
                                <m:e>
                                  <m:r>
                                    <a:rPr kumimoji="1" lang="en-US" altLang="zh-CN" sz="2400" b="0" i="1" smtClean="0">
                                      <a:latin typeface="Cambria Math" charset="0"/>
                                    </a:rPr>
                                    <m:t>𝑦</m:t>
                                  </m:r>
                                </m:e>
                                <m:sub>
                                  <m:r>
                                    <a:rPr kumimoji="1" lang="en-US" altLang="zh-CN" sz="2400" b="0" i="1" smtClean="0">
                                      <a:latin typeface="Cambria Math" charset="0"/>
                                    </a:rPr>
                                    <m:t>𝑖</m:t>
                                  </m:r>
                                  <m:r>
                                    <a:rPr kumimoji="1" lang="en-US" altLang="zh-CN" sz="2400" b="0" i="1" smtClean="0">
                                      <a:latin typeface="Cambria Math" charset="0"/>
                                    </a:rPr>
                                    <m:t>+1</m:t>
                                  </m:r>
                                </m:sub>
                              </m:sSub>
                              <m:r>
                                <a:rPr kumimoji="1" lang="en-US" altLang="zh-CN" sz="2400" b="0" i="1" smtClean="0">
                                  <a:latin typeface="Cambria Math" charset="0"/>
                                </a:rPr>
                                <m:t> </m:t>
                              </m:r>
                            </m:sub>
                          </m:sSub>
                        </m:e>
                      </m:nary>
                      <m:r>
                        <a:rPr kumimoji="1" lang="en-US" altLang="zh-CN" sz="2400" b="0" i="1" smtClean="0">
                          <a:latin typeface="Cambria Math" charset="0"/>
                        </a:rPr>
                        <m:t>+</m:t>
                      </m:r>
                      <m:nary>
                        <m:naryPr>
                          <m:chr m:val="∑"/>
                          <m:ctrlPr>
                            <a:rPr kumimoji="1" lang="en-US" altLang="zh-CN" sz="2400" i="1">
                              <a:latin typeface="Cambria Math" panose="02040503050406030204" pitchFamily="18" charset="0"/>
                            </a:rPr>
                          </m:ctrlPr>
                        </m:naryPr>
                        <m:sub>
                          <m:r>
                            <a:rPr kumimoji="1" lang="en-US" altLang="zh-CN" sz="2400" i="1">
                              <a:latin typeface="Cambria Math" charset="0"/>
                            </a:rPr>
                            <m:t>𝑖</m:t>
                          </m:r>
                          <m:r>
                            <a:rPr kumimoji="1" lang="en-US" altLang="zh-CN" sz="2400" i="1">
                              <a:latin typeface="Cambria Math" charset="0"/>
                            </a:rPr>
                            <m:t>=1</m:t>
                          </m:r>
                        </m:sub>
                        <m:sup>
                          <m:r>
                            <a:rPr kumimoji="1" lang="en-US" altLang="zh-CN" sz="2400" i="1">
                              <a:latin typeface="Cambria Math" charset="0"/>
                            </a:rPr>
                            <m:t>𝑛</m:t>
                          </m:r>
                        </m:sup>
                        <m:e>
                          <m:sSub>
                            <m:sSubPr>
                              <m:ctrlPr>
                                <a:rPr kumimoji="1" lang="en-US" altLang="zh-CN" sz="2400" i="1">
                                  <a:latin typeface="Cambria Math" panose="02040503050406030204" pitchFamily="18" charset="0"/>
                                </a:rPr>
                              </m:ctrlPr>
                            </m:sSubPr>
                            <m:e>
                              <m:r>
                                <a:rPr kumimoji="1" lang="en-US" altLang="zh-CN" sz="2400" b="0" i="1" smtClean="0">
                                  <a:latin typeface="Cambria Math" charset="0"/>
                                </a:rPr>
                                <m:t>𝑃</m:t>
                              </m:r>
                            </m:e>
                            <m:sub>
                              <m:r>
                                <a:rPr kumimoji="1" lang="en-US" altLang="zh-CN" sz="2400" b="0" i="1" smtClean="0">
                                  <a:latin typeface="Cambria Math" charset="0"/>
                                </a:rPr>
                                <m:t>𝑖</m:t>
                              </m:r>
                              <m:r>
                                <a:rPr kumimoji="1" lang="en-US" altLang="zh-CN" sz="2400" i="1">
                                  <a:latin typeface="Cambria Math" charset="0"/>
                                </a:rPr>
                                <m:t>, </m:t>
                              </m:r>
                              <m:sSub>
                                <m:sSubPr>
                                  <m:ctrlPr>
                                    <a:rPr kumimoji="1" lang="en-US" altLang="zh-CN" sz="2400" i="1">
                                      <a:latin typeface="Cambria Math" panose="02040503050406030204" pitchFamily="18" charset="0"/>
                                    </a:rPr>
                                  </m:ctrlPr>
                                </m:sSubPr>
                                <m:e>
                                  <m:r>
                                    <a:rPr kumimoji="1" lang="en-US" altLang="zh-CN" sz="2400" i="1">
                                      <a:latin typeface="Cambria Math" charset="0"/>
                                    </a:rPr>
                                    <m:t>𝑦</m:t>
                                  </m:r>
                                </m:e>
                                <m:sub>
                                  <m:r>
                                    <a:rPr kumimoji="1" lang="en-US" altLang="zh-CN" sz="2400" i="1">
                                      <a:latin typeface="Cambria Math" charset="0"/>
                                    </a:rPr>
                                    <m:t>𝑖</m:t>
                                  </m:r>
                                </m:sub>
                              </m:sSub>
                              <m:r>
                                <a:rPr kumimoji="1" lang="en-US" altLang="zh-CN" sz="2400" i="1">
                                  <a:latin typeface="Cambria Math" charset="0"/>
                                </a:rPr>
                                <m:t> </m:t>
                              </m:r>
                            </m:sub>
                          </m:sSub>
                        </m:e>
                      </m:nary>
                    </m:oMath>
                  </m:oMathPara>
                </a14:m>
                <a:endParaRPr kumimoji="1" lang="zh-CN" altLang="en-US" sz="2400" i="1" dirty="0"/>
              </a:p>
            </p:txBody>
          </p:sp>
        </mc:Choice>
        <mc:Fallback xmlns="">
          <p:sp>
            <p:nvSpPr>
              <p:cNvPr id="6" name="文本框 5"/>
              <p:cNvSpPr txBox="1">
                <a:spLocks noRot="1" noChangeAspect="1" noMove="1" noResize="1" noEditPoints="1" noAdjustHandles="1" noChangeArrowheads="1" noChangeShapeType="1" noTextEdit="1"/>
              </p:cNvSpPr>
              <p:nvPr/>
            </p:nvSpPr>
            <p:spPr>
              <a:xfrm>
                <a:off x="2267743" y="2734705"/>
                <a:ext cx="4479881" cy="112986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8007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Sequence Labeling Models</a:t>
            </a:r>
            <a:endParaRPr kumimoji="1" lang="zh-CN" altLang="en-US" dirty="0"/>
          </a:p>
        </p:txBody>
      </p:sp>
      <p:sp>
        <p:nvSpPr>
          <p:cNvPr id="3" name="内容占位符 2"/>
          <p:cNvSpPr>
            <a:spLocks noGrp="1"/>
          </p:cNvSpPr>
          <p:nvPr>
            <p:ph idx="1"/>
          </p:nvPr>
        </p:nvSpPr>
        <p:spPr/>
        <p:txBody>
          <a:bodyPr/>
          <a:lstStyle/>
          <a:p>
            <a:r>
              <a:rPr kumimoji="1" lang="en-US" altLang="zh-CN" dirty="0"/>
              <a:t>State-of-the-art models for sequence labeling</a:t>
            </a:r>
          </a:p>
          <a:p>
            <a:pPr lvl="1"/>
            <a:r>
              <a:rPr kumimoji="1" lang="en-US" altLang="zh-CN" dirty="0"/>
              <a:t>Build Conditional Random Fields (CRF) on top of LSTM </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123</a:t>
            </a:fld>
            <a:endParaRPr lang="zh-CN" altLang="en-US">
              <a:solidFill>
                <a:prstClr val="black">
                  <a:tint val="75000"/>
                </a:prstClr>
              </a:solidFill>
            </a:endParaRPr>
          </a:p>
        </p:txBody>
      </p:sp>
      <p:sp>
        <p:nvSpPr>
          <p:cNvPr id="5" name="矩形 4"/>
          <p:cNvSpPr/>
          <p:nvPr/>
        </p:nvSpPr>
        <p:spPr>
          <a:xfrm>
            <a:off x="1979712" y="567395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2107830" y="5736424"/>
            <a:ext cx="607859" cy="369332"/>
          </a:xfrm>
          <a:prstGeom prst="rect">
            <a:avLst/>
          </a:prstGeom>
          <a:noFill/>
        </p:spPr>
        <p:txBody>
          <a:bodyPr wrap="none" rtlCol="0">
            <a:spAutoFit/>
          </a:bodyPr>
          <a:lstStyle/>
          <a:p>
            <a:r>
              <a:rPr kumimoji="1" lang="en-US" altLang="zh-CN" b="1">
                <a:solidFill>
                  <a:schemeClr val="bg1"/>
                </a:solidFill>
              </a:rPr>
              <a:t>Rolf</a:t>
            </a:r>
            <a:endParaRPr kumimoji="1" lang="zh-CN" altLang="en-US" b="1" dirty="0">
              <a:solidFill>
                <a:schemeClr val="bg1"/>
              </a:solidFill>
            </a:endParaRPr>
          </a:p>
        </p:txBody>
      </p:sp>
      <p:sp>
        <p:nvSpPr>
          <p:cNvPr id="7" name="矩形 6"/>
          <p:cNvSpPr/>
          <p:nvPr/>
        </p:nvSpPr>
        <p:spPr>
          <a:xfrm>
            <a:off x="3153865" y="566906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3193818" y="5736424"/>
            <a:ext cx="784189" cy="369332"/>
          </a:xfrm>
          <a:prstGeom prst="rect">
            <a:avLst/>
          </a:prstGeom>
          <a:noFill/>
        </p:spPr>
        <p:txBody>
          <a:bodyPr wrap="none" rtlCol="0">
            <a:spAutoFit/>
          </a:bodyPr>
          <a:lstStyle/>
          <a:p>
            <a:r>
              <a:rPr kumimoji="1" lang="en-US" altLang="zh-CN" b="1">
                <a:solidFill>
                  <a:schemeClr val="bg1"/>
                </a:solidFill>
              </a:rPr>
              <a:t>Ekeus</a:t>
            </a:r>
            <a:endParaRPr kumimoji="1" lang="zh-CN" altLang="en-US" b="1" dirty="0">
              <a:solidFill>
                <a:schemeClr val="bg1"/>
              </a:solidFill>
            </a:endParaRPr>
          </a:p>
        </p:txBody>
      </p:sp>
      <p:sp>
        <p:nvSpPr>
          <p:cNvPr id="9" name="矩形 8"/>
          <p:cNvSpPr/>
          <p:nvPr/>
        </p:nvSpPr>
        <p:spPr>
          <a:xfrm>
            <a:off x="4314236" y="566906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354189" y="5736424"/>
            <a:ext cx="801823" cy="369332"/>
          </a:xfrm>
          <a:prstGeom prst="rect">
            <a:avLst/>
          </a:prstGeom>
          <a:noFill/>
        </p:spPr>
        <p:txBody>
          <a:bodyPr wrap="none" rtlCol="0">
            <a:spAutoFit/>
          </a:bodyPr>
          <a:lstStyle/>
          <a:p>
            <a:r>
              <a:rPr kumimoji="1" lang="en-US" altLang="zh-CN" b="1" dirty="0">
                <a:solidFill>
                  <a:schemeClr val="bg1"/>
                </a:solidFill>
              </a:rPr>
              <a:t>heads</a:t>
            </a:r>
            <a:endParaRPr kumimoji="1" lang="zh-CN" altLang="en-US" b="1" dirty="0">
              <a:solidFill>
                <a:schemeClr val="bg1"/>
              </a:solidFill>
            </a:endParaRPr>
          </a:p>
        </p:txBody>
      </p:sp>
      <p:sp>
        <p:nvSpPr>
          <p:cNvPr id="11" name="矩形 10"/>
          <p:cNvSpPr/>
          <p:nvPr/>
        </p:nvSpPr>
        <p:spPr>
          <a:xfrm>
            <a:off x="5480860" y="566906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672716" y="5736424"/>
            <a:ext cx="487634" cy="369332"/>
          </a:xfrm>
          <a:prstGeom prst="rect">
            <a:avLst/>
          </a:prstGeom>
          <a:noFill/>
        </p:spPr>
        <p:txBody>
          <a:bodyPr wrap="none" rtlCol="0">
            <a:spAutoFit/>
          </a:bodyPr>
          <a:lstStyle/>
          <a:p>
            <a:r>
              <a:rPr kumimoji="1" lang="en-US" altLang="zh-CN" b="1">
                <a:solidFill>
                  <a:schemeClr val="bg1"/>
                </a:solidFill>
              </a:rPr>
              <a:t>for</a:t>
            </a:r>
            <a:endParaRPr kumimoji="1" lang="zh-CN" altLang="en-US" b="1" dirty="0">
              <a:solidFill>
                <a:schemeClr val="bg1"/>
              </a:solidFill>
            </a:endParaRPr>
          </a:p>
        </p:txBody>
      </p:sp>
      <p:sp>
        <p:nvSpPr>
          <p:cNvPr id="13" name="矩形 12"/>
          <p:cNvSpPr/>
          <p:nvPr/>
        </p:nvSpPr>
        <p:spPr>
          <a:xfrm>
            <a:off x="6647484" y="566906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6834931" y="5736424"/>
            <a:ext cx="583814" cy="369332"/>
          </a:xfrm>
          <a:prstGeom prst="rect">
            <a:avLst/>
          </a:prstGeom>
          <a:noFill/>
        </p:spPr>
        <p:txBody>
          <a:bodyPr wrap="none" rtlCol="0">
            <a:spAutoFit/>
          </a:bodyPr>
          <a:lstStyle/>
          <a:p>
            <a:r>
              <a:rPr kumimoji="1" lang="en-US" altLang="zh-CN" b="1">
                <a:solidFill>
                  <a:schemeClr val="bg1"/>
                </a:solidFill>
              </a:rPr>
              <a:t>U.S.</a:t>
            </a:r>
            <a:endParaRPr kumimoji="1" lang="zh-CN" altLang="en-US" b="1" dirty="0">
              <a:solidFill>
                <a:schemeClr val="bg1"/>
              </a:solidFill>
            </a:endParaRPr>
          </a:p>
        </p:txBody>
      </p:sp>
      <p:cxnSp>
        <p:nvCxnSpPr>
          <p:cNvPr id="15" name="直线箭头连接符 14"/>
          <p:cNvCxnSpPr/>
          <p:nvPr/>
        </p:nvCxnSpPr>
        <p:spPr>
          <a:xfrm flipV="1">
            <a:off x="2399417" y="523701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flipV="1">
            <a:off x="3585912" y="523701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V="1">
            <a:off x="4755100" y="523701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flipV="1">
            <a:off x="5912908" y="523701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979740" y="2931643"/>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1990041" y="2999005"/>
            <a:ext cx="838691" cy="369332"/>
          </a:xfrm>
          <a:prstGeom prst="rect">
            <a:avLst/>
          </a:prstGeom>
          <a:noFill/>
        </p:spPr>
        <p:txBody>
          <a:bodyPr wrap="none" rtlCol="0">
            <a:spAutoFit/>
          </a:bodyPr>
          <a:lstStyle/>
          <a:p>
            <a:r>
              <a:rPr kumimoji="1" lang="en-US" altLang="zh-CN" b="1">
                <a:solidFill>
                  <a:schemeClr val="bg1"/>
                </a:solidFill>
              </a:rPr>
              <a:t>B-PER</a:t>
            </a:r>
            <a:endParaRPr kumimoji="1" lang="zh-CN" altLang="en-US" b="1" dirty="0">
              <a:solidFill>
                <a:schemeClr val="bg1"/>
              </a:solidFill>
            </a:endParaRPr>
          </a:p>
        </p:txBody>
      </p:sp>
      <p:sp>
        <p:nvSpPr>
          <p:cNvPr id="21" name="矩形 20"/>
          <p:cNvSpPr/>
          <p:nvPr/>
        </p:nvSpPr>
        <p:spPr>
          <a:xfrm>
            <a:off x="3150868" y="2924944"/>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3180615" y="2992306"/>
            <a:ext cx="819455" cy="369332"/>
          </a:xfrm>
          <a:prstGeom prst="rect">
            <a:avLst/>
          </a:prstGeom>
          <a:noFill/>
        </p:spPr>
        <p:txBody>
          <a:bodyPr wrap="none" rtlCol="0">
            <a:spAutoFit/>
          </a:bodyPr>
          <a:lstStyle/>
          <a:p>
            <a:r>
              <a:rPr kumimoji="1" lang="en-US" altLang="zh-CN" b="1">
                <a:solidFill>
                  <a:schemeClr val="bg1"/>
                </a:solidFill>
              </a:rPr>
              <a:t>E-PER</a:t>
            </a:r>
            <a:endParaRPr kumimoji="1" lang="zh-CN" altLang="en-US" b="1" dirty="0">
              <a:solidFill>
                <a:schemeClr val="bg1"/>
              </a:solidFill>
            </a:endParaRPr>
          </a:p>
        </p:txBody>
      </p:sp>
      <p:sp>
        <p:nvSpPr>
          <p:cNvPr id="23" name="矩形 22"/>
          <p:cNvSpPr/>
          <p:nvPr/>
        </p:nvSpPr>
        <p:spPr>
          <a:xfrm>
            <a:off x="4308675" y="2937650"/>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4565283" y="3009658"/>
            <a:ext cx="359394" cy="369332"/>
          </a:xfrm>
          <a:prstGeom prst="rect">
            <a:avLst/>
          </a:prstGeom>
          <a:noFill/>
        </p:spPr>
        <p:txBody>
          <a:bodyPr wrap="none" rtlCol="0">
            <a:spAutoFit/>
          </a:bodyPr>
          <a:lstStyle/>
          <a:p>
            <a:r>
              <a:rPr kumimoji="1" lang="en-US" altLang="zh-CN" b="1" dirty="0">
                <a:solidFill>
                  <a:schemeClr val="bg1"/>
                </a:solidFill>
              </a:rPr>
              <a:t>O</a:t>
            </a:r>
            <a:endParaRPr kumimoji="1" lang="zh-CN" altLang="en-US" b="1" dirty="0">
              <a:solidFill>
                <a:schemeClr val="bg1"/>
              </a:solidFill>
            </a:endParaRPr>
          </a:p>
        </p:txBody>
      </p:sp>
      <p:sp>
        <p:nvSpPr>
          <p:cNvPr id="25" name="矩形 24"/>
          <p:cNvSpPr/>
          <p:nvPr/>
        </p:nvSpPr>
        <p:spPr>
          <a:xfrm>
            <a:off x="5492173" y="2931643"/>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5744524" y="2992306"/>
            <a:ext cx="359394" cy="369332"/>
          </a:xfrm>
          <a:prstGeom prst="rect">
            <a:avLst/>
          </a:prstGeom>
          <a:noFill/>
        </p:spPr>
        <p:txBody>
          <a:bodyPr wrap="none" rtlCol="0">
            <a:spAutoFit/>
          </a:bodyPr>
          <a:lstStyle/>
          <a:p>
            <a:r>
              <a:rPr kumimoji="1" lang="en-US" altLang="zh-CN" b="1">
                <a:solidFill>
                  <a:schemeClr val="bg1"/>
                </a:solidFill>
              </a:rPr>
              <a:t>O</a:t>
            </a:r>
            <a:endParaRPr kumimoji="1" lang="zh-CN" altLang="en-US" b="1" dirty="0">
              <a:solidFill>
                <a:schemeClr val="bg1"/>
              </a:solidFill>
            </a:endParaRPr>
          </a:p>
        </p:txBody>
      </p:sp>
      <p:sp>
        <p:nvSpPr>
          <p:cNvPr id="27" name="矩形 26"/>
          <p:cNvSpPr/>
          <p:nvPr/>
        </p:nvSpPr>
        <p:spPr>
          <a:xfrm>
            <a:off x="6649980" y="2934744"/>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6656859" y="2999005"/>
            <a:ext cx="854721" cy="369332"/>
          </a:xfrm>
          <a:prstGeom prst="rect">
            <a:avLst/>
          </a:prstGeom>
          <a:noFill/>
        </p:spPr>
        <p:txBody>
          <a:bodyPr wrap="none" rtlCol="0">
            <a:spAutoFit/>
          </a:bodyPr>
          <a:lstStyle/>
          <a:p>
            <a:r>
              <a:rPr kumimoji="1" lang="en-US" altLang="zh-CN" b="1">
                <a:solidFill>
                  <a:schemeClr val="bg1"/>
                </a:solidFill>
              </a:rPr>
              <a:t>S-LOC</a:t>
            </a:r>
            <a:endParaRPr kumimoji="1" lang="zh-CN" altLang="en-US" b="1" dirty="0">
              <a:solidFill>
                <a:schemeClr val="bg1"/>
              </a:solidFill>
            </a:endParaRPr>
          </a:p>
        </p:txBody>
      </p:sp>
      <p:cxnSp>
        <p:nvCxnSpPr>
          <p:cNvPr id="29" name="直线箭头连接符 28"/>
          <p:cNvCxnSpPr/>
          <p:nvPr/>
        </p:nvCxnSpPr>
        <p:spPr>
          <a:xfrm flipV="1">
            <a:off x="7079532" y="5227869"/>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a:xfrm>
                <a:off x="1115616" y="5677254"/>
                <a:ext cx="4759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charset="0"/>
                        </a:rPr>
                        <m:t>𝑋</m:t>
                      </m:r>
                    </m:oMath>
                  </m:oMathPara>
                </a14:m>
                <a:endParaRPr lang="zh-CN" altLang="en-US" sz="2400" i="1" dirty="0"/>
              </a:p>
            </p:txBody>
          </p:sp>
        </mc:Choice>
        <mc:Fallback xmlns="">
          <p:sp>
            <p:nvSpPr>
              <p:cNvPr id="30" name="矩形 29"/>
              <p:cNvSpPr>
                <a:spLocks noRot="1" noChangeAspect="1" noMove="1" noResize="1" noEditPoints="1" noAdjustHandles="1" noChangeArrowheads="1" noChangeShapeType="1" noTextEdit="1"/>
              </p:cNvSpPr>
              <p:nvPr/>
            </p:nvSpPr>
            <p:spPr>
              <a:xfrm>
                <a:off x="1115616" y="5677254"/>
                <a:ext cx="475900" cy="46166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1150926" y="2976480"/>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charset="0"/>
                        </a:rPr>
                        <m:t>𝑦</m:t>
                      </m:r>
                    </m:oMath>
                  </m:oMathPara>
                </a14:m>
                <a:endParaRPr lang="zh-CN"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1150926" y="2976480"/>
                <a:ext cx="446404" cy="461665"/>
              </a:xfrm>
              <a:prstGeom prst="rect">
                <a:avLst/>
              </a:prstGeom>
              <a:blipFill rotWithShape="0">
                <a:blip r:embed="rId3"/>
                <a:stretch>
                  <a:fillRect b="-7895"/>
                </a:stretch>
              </a:blipFill>
            </p:spPr>
            <p:txBody>
              <a:bodyPr/>
              <a:lstStyle/>
              <a:p>
                <a:r>
                  <a:rPr lang="zh-CN" altLang="en-US">
                    <a:noFill/>
                  </a:rPr>
                  <a:t> </a:t>
                </a:r>
              </a:p>
            </p:txBody>
          </p:sp>
        </mc:Fallback>
      </mc:AlternateContent>
      <p:sp>
        <p:nvSpPr>
          <p:cNvPr id="32" name="矩形 31"/>
          <p:cNvSpPr/>
          <p:nvPr/>
        </p:nvSpPr>
        <p:spPr>
          <a:xfrm>
            <a:off x="1979712" y="473785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3153865" y="473295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4314236" y="473295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5480860" y="473295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6647484" y="473295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7" name="直线箭头连接符 36"/>
          <p:cNvCxnSpPr/>
          <p:nvPr/>
        </p:nvCxnSpPr>
        <p:spPr>
          <a:xfrm flipV="1">
            <a:off x="2399417" y="4300910"/>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p:nvPr/>
        </p:nvCxnSpPr>
        <p:spPr>
          <a:xfrm flipV="1">
            <a:off x="3585912" y="4300910"/>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V="1">
            <a:off x="4755100" y="4300910"/>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p:nvPr/>
        </p:nvCxnSpPr>
        <p:spPr>
          <a:xfrm flipV="1">
            <a:off x="5912908" y="4300910"/>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flipV="1">
            <a:off x="7079532" y="4291765"/>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p:cNvSpPr/>
              <p:nvPr/>
            </p:nvSpPr>
            <p:spPr>
              <a:xfrm>
                <a:off x="1115616" y="4741150"/>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charset="0"/>
                        </a:rPr>
                        <m:t>h</m:t>
                      </m:r>
                    </m:oMath>
                  </m:oMathPara>
                </a14:m>
                <a:endParaRPr lang="zh-CN" altLang="en-US" sz="2400" dirty="0"/>
              </a:p>
            </p:txBody>
          </p:sp>
        </mc:Choice>
        <mc:Fallback xmlns="">
          <p:sp>
            <p:nvSpPr>
              <p:cNvPr id="42" name="矩形 41"/>
              <p:cNvSpPr>
                <a:spLocks noRot="1" noChangeAspect="1" noMove="1" noResize="1" noEditPoints="1" noAdjustHandles="1" noChangeArrowheads="1" noChangeShapeType="1" noTextEdit="1"/>
              </p:cNvSpPr>
              <p:nvPr/>
            </p:nvSpPr>
            <p:spPr>
              <a:xfrm>
                <a:off x="1115616" y="4741150"/>
                <a:ext cx="446404"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2154637" y="4800320"/>
                <a:ext cx="509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1</m:t>
                          </m:r>
                        </m:sub>
                      </m:sSub>
                    </m:oMath>
                  </m:oMathPara>
                </a14:m>
                <a:endParaRPr kumimoji="1" lang="zh-CN" altLang="en-US" b="1" dirty="0">
                  <a:solidFill>
                    <a:schemeClr val="bg1"/>
                  </a:solidFill>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2154637" y="4800320"/>
                <a:ext cx="509498"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3332931" y="4800286"/>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2</m:t>
                          </m:r>
                        </m:sub>
                      </m:sSub>
                    </m:oMath>
                  </m:oMathPara>
                </a14:m>
                <a:endParaRPr kumimoji="1" lang="zh-CN" altLang="en-US" b="1" dirty="0">
                  <a:solidFill>
                    <a:schemeClr val="bg1"/>
                  </a:solidFill>
                </a:endParaRPr>
              </a:p>
            </p:txBody>
          </p:sp>
        </mc:Choice>
        <mc:Fallback xmlns="">
          <p:sp>
            <p:nvSpPr>
              <p:cNvPr id="44" name="文本框 43"/>
              <p:cNvSpPr txBox="1">
                <a:spLocks noRot="1" noChangeAspect="1" noMove="1" noResize="1" noEditPoints="1" noAdjustHandles="1" noChangeArrowheads="1" noChangeShapeType="1" noTextEdit="1"/>
              </p:cNvSpPr>
              <p:nvPr/>
            </p:nvSpPr>
            <p:spPr>
              <a:xfrm>
                <a:off x="3332931" y="4800286"/>
                <a:ext cx="514821"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4514997" y="4809858"/>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3</m:t>
                          </m:r>
                        </m:sub>
                      </m:sSub>
                    </m:oMath>
                  </m:oMathPara>
                </a14:m>
                <a:endParaRPr kumimoji="1" lang="zh-CN" altLang="en-US" b="1" dirty="0">
                  <a:solidFill>
                    <a:schemeClr val="bg1"/>
                  </a:solidFill>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4514997" y="4809858"/>
                <a:ext cx="514821"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5684000" y="4800286"/>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4</m:t>
                          </m:r>
                        </m:sub>
                      </m:sSub>
                    </m:oMath>
                  </m:oMathPara>
                </a14:m>
                <a:endParaRPr kumimoji="1" lang="zh-CN" altLang="en-US" b="1" dirty="0">
                  <a:solidFill>
                    <a:schemeClr val="bg1"/>
                  </a:solidFill>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5684000" y="4800286"/>
                <a:ext cx="514821"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6823644" y="4804966"/>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6823644" y="4804966"/>
                <a:ext cx="514821" cy="369332"/>
              </a:xfrm>
              <a:prstGeom prst="rect">
                <a:avLst/>
              </a:prstGeom>
              <a:blipFill rotWithShape="0">
                <a:blip r:embed="rId9"/>
                <a:stretch>
                  <a:fillRect b="-1639"/>
                </a:stretch>
              </a:blipFill>
            </p:spPr>
            <p:txBody>
              <a:bodyPr/>
              <a:lstStyle/>
              <a:p>
                <a:r>
                  <a:rPr lang="zh-CN" altLang="en-US">
                    <a:noFill/>
                  </a:rPr>
                  <a:t> </a:t>
                </a:r>
              </a:p>
            </p:txBody>
          </p:sp>
        </mc:Fallback>
      </mc:AlternateContent>
      <p:cxnSp>
        <p:nvCxnSpPr>
          <p:cNvPr id="48" name="直线箭头连接符 47"/>
          <p:cNvCxnSpPr/>
          <p:nvPr/>
        </p:nvCxnSpPr>
        <p:spPr>
          <a:xfrm flipV="1">
            <a:off x="2843808" y="4984986"/>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p:nvPr/>
        </p:nvCxnSpPr>
        <p:spPr>
          <a:xfrm flipV="1">
            <a:off x="4014172" y="4994524"/>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p:nvPr/>
        </p:nvCxnSpPr>
        <p:spPr>
          <a:xfrm flipV="1">
            <a:off x="5175003" y="5004708"/>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flipV="1">
            <a:off x="6330462" y="5004708"/>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4167914" y="3886085"/>
            <a:ext cx="1208985" cy="369332"/>
          </a:xfrm>
          <a:prstGeom prst="rect">
            <a:avLst/>
          </a:prstGeom>
          <a:noFill/>
        </p:spPr>
        <p:txBody>
          <a:bodyPr wrap="none" rtlCol="0">
            <a:spAutoFit/>
          </a:bodyPr>
          <a:lstStyle/>
          <a:p>
            <a:r>
              <a:rPr kumimoji="1" lang="en-US" altLang="zh-CN" b="1">
                <a:solidFill>
                  <a:schemeClr val="bg1"/>
                </a:solidFill>
              </a:rPr>
              <a:t>CRF Layer</a:t>
            </a:r>
            <a:endParaRPr kumimoji="1" lang="zh-CN" altLang="en-US" b="1" dirty="0">
              <a:solidFill>
                <a:schemeClr val="bg1"/>
              </a:solidFill>
            </a:endParaRPr>
          </a:p>
        </p:txBody>
      </p:sp>
      <p:cxnSp>
        <p:nvCxnSpPr>
          <p:cNvPr id="54" name="直线箭头连接符 53"/>
          <p:cNvCxnSpPr/>
          <p:nvPr/>
        </p:nvCxnSpPr>
        <p:spPr>
          <a:xfrm flipV="1">
            <a:off x="2399417" y="343681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p:nvPr/>
        </p:nvCxnSpPr>
        <p:spPr>
          <a:xfrm flipV="1">
            <a:off x="3585912" y="343681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p:nvPr/>
        </p:nvCxnSpPr>
        <p:spPr>
          <a:xfrm flipV="1">
            <a:off x="4755100" y="343681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p:nvPr/>
        </p:nvCxnSpPr>
        <p:spPr>
          <a:xfrm flipV="1">
            <a:off x="5912908" y="3436814"/>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flipV="1">
            <a:off x="7079532" y="3427669"/>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561572" y="3859717"/>
            <a:ext cx="6322796" cy="4411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p:cNvSpPr txBox="1"/>
          <p:nvPr/>
        </p:nvSpPr>
        <p:spPr>
          <a:xfrm>
            <a:off x="4180158" y="3902666"/>
            <a:ext cx="1208985" cy="369332"/>
          </a:xfrm>
          <a:prstGeom prst="rect">
            <a:avLst/>
          </a:prstGeom>
          <a:noFill/>
        </p:spPr>
        <p:txBody>
          <a:bodyPr wrap="none" rtlCol="0">
            <a:spAutoFit/>
          </a:bodyPr>
          <a:lstStyle/>
          <a:p>
            <a:r>
              <a:rPr kumimoji="1" lang="en-US" altLang="zh-CN" b="1">
                <a:solidFill>
                  <a:schemeClr val="bg1"/>
                </a:solidFill>
              </a:rPr>
              <a:t>CRF Layer</a:t>
            </a:r>
            <a:endParaRPr kumimoji="1" lang="zh-CN" altLang="en-US" b="1" dirty="0">
              <a:solidFill>
                <a:schemeClr val="bg1"/>
              </a:solidFill>
            </a:endParaRPr>
          </a:p>
        </p:txBody>
      </p:sp>
    </p:spTree>
    <p:extLst>
      <p:ext uri="{BB962C8B-B14F-4D97-AF65-F5344CB8AC3E}">
        <p14:creationId xmlns:p14="http://schemas.microsoft.com/office/powerpoint/2010/main" val="1906385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Sequence Labeling Application</a:t>
            </a:r>
            <a:endParaRPr kumimoji="1" lang="zh-CN" altLang="en-US" dirty="0"/>
          </a:p>
        </p:txBody>
      </p:sp>
      <p:sp>
        <p:nvSpPr>
          <p:cNvPr id="3" name="内容占位符 2"/>
          <p:cNvSpPr>
            <a:spLocks noGrp="1"/>
          </p:cNvSpPr>
          <p:nvPr>
            <p:ph idx="1"/>
          </p:nvPr>
        </p:nvSpPr>
        <p:spPr/>
        <p:txBody>
          <a:bodyPr/>
          <a:lstStyle/>
          <a:p>
            <a:r>
              <a:rPr kumimoji="1" lang="en-US" altLang="zh-CN" dirty="0"/>
              <a:t>A variety of tasks can be formulated as a sequence labeling problem</a:t>
            </a:r>
          </a:p>
          <a:p>
            <a:pPr lvl="1"/>
            <a:r>
              <a:rPr kumimoji="1" lang="en-US" altLang="zh-CN" dirty="0"/>
              <a:t>Named Entity Recognition</a:t>
            </a:r>
          </a:p>
          <a:p>
            <a:pPr lvl="1"/>
            <a:r>
              <a:rPr kumimoji="1" lang="en-US" altLang="zh-CN" b="1" dirty="0"/>
              <a:t>POS Tagging</a:t>
            </a:r>
          </a:p>
          <a:p>
            <a:pPr lvl="1"/>
            <a:r>
              <a:rPr kumimoji="1" lang="mr-IN" altLang="zh-CN" dirty="0"/>
              <a:t>…</a:t>
            </a:r>
            <a:endParaRPr kumimoji="1"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124</a:t>
            </a:fld>
            <a:endParaRPr lang="zh-CN" altLang="en-US">
              <a:solidFill>
                <a:prstClr val="black">
                  <a:tint val="75000"/>
                </a:prstClr>
              </a:solidFill>
            </a:endParaRPr>
          </a:p>
        </p:txBody>
      </p:sp>
      <p:sp>
        <p:nvSpPr>
          <p:cNvPr id="5" name="文本框 4"/>
          <p:cNvSpPr txBox="1"/>
          <p:nvPr/>
        </p:nvSpPr>
        <p:spPr>
          <a:xfrm>
            <a:off x="2699792" y="3715411"/>
            <a:ext cx="3125205" cy="2308324"/>
          </a:xfrm>
          <a:prstGeom prst="rect">
            <a:avLst/>
          </a:prstGeom>
          <a:noFill/>
          <a:ln w="12700">
            <a:solidFill>
              <a:schemeClr val="tx1"/>
            </a:solidFill>
          </a:ln>
        </p:spPr>
        <p:txBody>
          <a:bodyPr wrap="square" rtlCol="0">
            <a:spAutoFit/>
          </a:bodyPr>
          <a:lstStyle/>
          <a:p>
            <a:r>
              <a:rPr kumimoji="1" lang="en-US" altLang="zh-CN" sz="2400" dirty="0">
                <a:latin typeface="Times New Roman" charset="0"/>
                <a:ea typeface="Times New Roman" charset="0"/>
                <a:cs typeface="Times New Roman" charset="0"/>
              </a:rPr>
              <a:t>She</a:t>
            </a:r>
            <a:r>
              <a:rPr kumimoji="1" lang="en-US" altLang="zh-CN" sz="2400" dirty="0"/>
              <a:t>      	PRP </a:t>
            </a:r>
          </a:p>
          <a:p>
            <a:r>
              <a:rPr kumimoji="1" lang="en-US" altLang="zh-CN" sz="2400" dirty="0">
                <a:latin typeface="Times New Roman" charset="0"/>
                <a:ea typeface="Times New Roman" charset="0"/>
                <a:cs typeface="Times New Roman" charset="0"/>
              </a:rPr>
              <a:t>sells</a:t>
            </a:r>
            <a:r>
              <a:rPr lang="en-US" altLang="zh-CN" sz="2400" dirty="0"/>
              <a:t>               	</a:t>
            </a:r>
            <a:r>
              <a:rPr kumimoji="1" lang="en-US" altLang="zh-CN" sz="2400" dirty="0"/>
              <a:t>VBZ</a:t>
            </a:r>
          </a:p>
          <a:p>
            <a:r>
              <a:rPr kumimoji="1" lang="en-US" altLang="zh-CN" sz="2400" dirty="0">
                <a:latin typeface="Times New Roman" charset="0"/>
                <a:ea typeface="Times New Roman" charset="0"/>
                <a:cs typeface="Times New Roman" charset="0"/>
              </a:rPr>
              <a:t>cats</a:t>
            </a:r>
            <a:r>
              <a:rPr kumimoji="1" lang="en-US" altLang="zh-CN" sz="2400" dirty="0"/>
              <a:t>        	NNS</a:t>
            </a:r>
          </a:p>
          <a:p>
            <a:r>
              <a:rPr kumimoji="1" lang="en-US" altLang="zh-CN" sz="2400" dirty="0">
                <a:latin typeface="Times New Roman" charset="0"/>
                <a:ea typeface="Times New Roman" charset="0"/>
                <a:cs typeface="Times New Roman" charset="0"/>
              </a:rPr>
              <a:t>on</a:t>
            </a:r>
            <a:r>
              <a:rPr kumimoji="1" lang="en-US" altLang="zh-CN" sz="2400" dirty="0"/>
              <a:t>                  IN</a:t>
            </a:r>
          </a:p>
          <a:p>
            <a:r>
              <a:rPr kumimoji="1" lang="en-US" altLang="zh-CN" sz="2400" dirty="0">
                <a:latin typeface="Times New Roman" charset="0"/>
                <a:ea typeface="Times New Roman" charset="0"/>
                <a:cs typeface="Times New Roman" charset="0"/>
              </a:rPr>
              <a:t>the</a:t>
            </a:r>
            <a:r>
              <a:rPr kumimoji="1" lang="en-US" altLang="zh-CN" sz="2400" dirty="0"/>
              <a:t>	           DT	</a:t>
            </a:r>
          </a:p>
          <a:p>
            <a:r>
              <a:rPr kumimoji="1" lang="en-US" altLang="zh-CN" sz="2400" dirty="0">
                <a:latin typeface="Times New Roman" charset="0"/>
                <a:ea typeface="Times New Roman" charset="0"/>
                <a:cs typeface="Times New Roman" charset="0"/>
              </a:rPr>
              <a:t>street	</a:t>
            </a:r>
            <a:r>
              <a:rPr kumimoji="1" lang="en-US" altLang="zh-CN" sz="2400" dirty="0"/>
              <a:t>	NN</a:t>
            </a:r>
          </a:p>
        </p:txBody>
      </p:sp>
    </p:spTree>
    <p:extLst>
      <p:ext uri="{BB962C8B-B14F-4D97-AF65-F5344CB8AC3E}">
        <p14:creationId xmlns:p14="http://schemas.microsoft.com/office/powerpoint/2010/main" val="41370447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Sequence Labeling Application</a:t>
            </a:r>
            <a:endParaRPr kumimoji="1" lang="zh-CN" altLang="en-US" dirty="0"/>
          </a:p>
        </p:txBody>
      </p:sp>
      <p:sp>
        <p:nvSpPr>
          <p:cNvPr id="3" name="内容占位符 2"/>
          <p:cNvSpPr>
            <a:spLocks noGrp="1"/>
          </p:cNvSpPr>
          <p:nvPr>
            <p:ph idx="1"/>
          </p:nvPr>
        </p:nvSpPr>
        <p:spPr/>
        <p:txBody>
          <a:bodyPr/>
          <a:lstStyle/>
          <a:p>
            <a:r>
              <a:rPr kumimoji="1" lang="en-US" altLang="zh-CN" dirty="0"/>
              <a:t>The same framework can be used for other sequence labeling tasks</a:t>
            </a:r>
          </a:p>
          <a:p>
            <a:pPr lvl="1"/>
            <a:r>
              <a:rPr kumimoji="1" lang="en-US" altLang="zh-CN" dirty="0"/>
              <a:t>E.g. POS tagging</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125</a:t>
            </a:fld>
            <a:endParaRPr lang="zh-CN" altLang="en-US" dirty="0">
              <a:solidFill>
                <a:prstClr val="black">
                  <a:tint val="75000"/>
                </a:prstClr>
              </a:solidFill>
            </a:endParaRPr>
          </a:p>
        </p:txBody>
      </p:sp>
      <p:sp>
        <p:nvSpPr>
          <p:cNvPr id="5" name="矩形 4"/>
          <p:cNvSpPr/>
          <p:nvPr/>
        </p:nvSpPr>
        <p:spPr>
          <a:xfrm>
            <a:off x="1475656" y="573325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603774" y="5795726"/>
            <a:ext cx="567784" cy="369332"/>
          </a:xfrm>
          <a:prstGeom prst="rect">
            <a:avLst/>
          </a:prstGeom>
          <a:noFill/>
        </p:spPr>
        <p:txBody>
          <a:bodyPr wrap="none" rtlCol="0">
            <a:spAutoFit/>
          </a:bodyPr>
          <a:lstStyle/>
          <a:p>
            <a:r>
              <a:rPr kumimoji="1" lang="en-US" altLang="zh-CN" b="1" dirty="0">
                <a:solidFill>
                  <a:schemeClr val="bg1"/>
                </a:solidFill>
              </a:rPr>
              <a:t>She</a:t>
            </a:r>
            <a:endParaRPr kumimoji="1" lang="zh-CN" altLang="en-US" b="1" dirty="0">
              <a:solidFill>
                <a:schemeClr val="bg1"/>
              </a:solidFill>
            </a:endParaRPr>
          </a:p>
        </p:txBody>
      </p:sp>
      <p:sp>
        <p:nvSpPr>
          <p:cNvPr id="7" name="矩形 6"/>
          <p:cNvSpPr/>
          <p:nvPr/>
        </p:nvSpPr>
        <p:spPr>
          <a:xfrm>
            <a:off x="2649809" y="572836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2756315" y="5806539"/>
            <a:ext cx="628698" cy="369332"/>
          </a:xfrm>
          <a:prstGeom prst="rect">
            <a:avLst/>
          </a:prstGeom>
          <a:noFill/>
        </p:spPr>
        <p:txBody>
          <a:bodyPr wrap="none" rtlCol="0">
            <a:spAutoFit/>
          </a:bodyPr>
          <a:lstStyle/>
          <a:p>
            <a:r>
              <a:rPr kumimoji="1" lang="en-US" altLang="zh-CN" b="1" dirty="0">
                <a:solidFill>
                  <a:schemeClr val="bg1"/>
                </a:solidFill>
              </a:rPr>
              <a:t>sells</a:t>
            </a:r>
            <a:endParaRPr kumimoji="1" lang="zh-CN" altLang="en-US" b="1" dirty="0">
              <a:solidFill>
                <a:schemeClr val="bg1"/>
              </a:solidFill>
            </a:endParaRPr>
          </a:p>
        </p:txBody>
      </p:sp>
      <p:sp>
        <p:nvSpPr>
          <p:cNvPr id="9" name="矩形 8"/>
          <p:cNvSpPr/>
          <p:nvPr/>
        </p:nvSpPr>
        <p:spPr>
          <a:xfrm>
            <a:off x="3810180" y="572836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3938348" y="5795726"/>
            <a:ext cx="596638" cy="369332"/>
          </a:xfrm>
          <a:prstGeom prst="rect">
            <a:avLst/>
          </a:prstGeom>
          <a:noFill/>
        </p:spPr>
        <p:txBody>
          <a:bodyPr wrap="none" rtlCol="0">
            <a:spAutoFit/>
          </a:bodyPr>
          <a:lstStyle/>
          <a:p>
            <a:r>
              <a:rPr kumimoji="1" lang="en-US" altLang="zh-CN" b="1">
                <a:solidFill>
                  <a:schemeClr val="bg1"/>
                </a:solidFill>
              </a:rPr>
              <a:t>cats</a:t>
            </a:r>
            <a:endParaRPr kumimoji="1" lang="zh-CN" altLang="en-US" b="1" dirty="0">
              <a:solidFill>
                <a:schemeClr val="bg1"/>
              </a:solidFill>
            </a:endParaRPr>
          </a:p>
        </p:txBody>
      </p:sp>
      <p:sp>
        <p:nvSpPr>
          <p:cNvPr id="11" name="矩形 10"/>
          <p:cNvSpPr/>
          <p:nvPr/>
        </p:nvSpPr>
        <p:spPr>
          <a:xfrm>
            <a:off x="4976804" y="572836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168660" y="5795726"/>
            <a:ext cx="457176" cy="369332"/>
          </a:xfrm>
          <a:prstGeom prst="rect">
            <a:avLst/>
          </a:prstGeom>
          <a:noFill/>
        </p:spPr>
        <p:txBody>
          <a:bodyPr wrap="none" rtlCol="0">
            <a:spAutoFit/>
          </a:bodyPr>
          <a:lstStyle/>
          <a:p>
            <a:r>
              <a:rPr kumimoji="1" lang="en-US" altLang="zh-CN" b="1" dirty="0">
                <a:solidFill>
                  <a:schemeClr val="bg1"/>
                </a:solidFill>
              </a:rPr>
              <a:t>on</a:t>
            </a:r>
            <a:endParaRPr kumimoji="1" lang="zh-CN" altLang="en-US" b="1" dirty="0">
              <a:solidFill>
                <a:schemeClr val="bg1"/>
              </a:solidFill>
            </a:endParaRPr>
          </a:p>
        </p:txBody>
      </p:sp>
      <p:sp>
        <p:nvSpPr>
          <p:cNvPr id="13" name="矩形 12"/>
          <p:cNvSpPr/>
          <p:nvPr/>
        </p:nvSpPr>
        <p:spPr>
          <a:xfrm>
            <a:off x="6143428" y="572836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6330875" y="5795726"/>
            <a:ext cx="526106" cy="369332"/>
          </a:xfrm>
          <a:prstGeom prst="rect">
            <a:avLst/>
          </a:prstGeom>
          <a:noFill/>
        </p:spPr>
        <p:txBody>
          <a:bodyPr wrap="none" rtlCol="0">
            <a:spAutoFit/>
          </a:bodyPr>
          <a:lstStyle/>
          <a:p>
            <a:r>
              <a:rPr kumimoji="1" lang="en-US" altLang="zh-CN" b="1" dirty="0">
                <a:solidFill>
                  <a:schemeClr val="bg1"/>
                </a:solidFill>
              </a:rPr>
              <a:t>the</a:t>
            </a:r>
            <a:endParaRPr kumimoji="1" lang="zh-CN" altLang="en-US" b="1" dirty="0">
              <a:solidFill>
                <a:schemeClr val="bg1"/>
              </a:solidFill>
            </a:endParaRPr>
          </a:p>
        </p:txBody>
      </p:sp>
      <p:cxnSp>
        <p:nvCxnSpPr>
          <p:cNvPr id="15" name="直线箭头连接符 14"/>
          <p:cNvCxnSpPr/>
          <p:nvPr/>
        </p:nvCxnSpPr>
        <p:spPr>
          <a:xfrm flipV="1">
            <a:off x="1895361" y="5296316"/>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p:nvPr/>
        </p:nvCxnSpPr>
        <p:spPr>
          <a:xfrm flipV="1">
            <a:off x="3081856" y="5296316"/>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p:nvPr/>
        </p:nvCxnSpPr>
        <p:spPr>
          <a:xfrm flipV="1">
            <a:off x="4251044" y="5296316"/>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p:nvPr/>
        </p:nvCxnSpPr>
        <p:spPr>
          <a:xfrm flipV="1">
            <a:off x="5408852" y="5296316"/>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475684" y="2990945"/>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1586259" y="3058307"/>
            <a:ext cx="598241" cy="369332"/>
          </a:xfrm>
          <a:prstGeom prst="rect">
            <a:avLst/>
          </a:prstGeom>
          <a:noFill/>
        </p:spPr>
        <p:txBody>
          <a:bodyPr wrap="none" rtlCol="0">
            <a:spAutoFit/>
          </a:bodyPr>
          <a:lstStyle/>
          <a:p>
            <a:r>
              <a:rPr kumimoji="1" lang="en-US" altLang="zh-CN" b="1">
                <a:solidFill>
                  <a:schemeClr val="bg1"/>
                </a:solidFill>
              </a:rPr>
              <a:t>PRP</a:t>
            </a:r>
            <a:endParaRPr kumimoji="1" lang="zh-CN" altLang="en-US" b="1" dirty="0">
              <a:solidFill>
                <a:schemeClr val="bg1"/>
              </a:solidFill>
            </a:endParaRPr>
          </a:p>
        </p:txBody>
      </p:sp>
      <p:sp>
        <p:nvSpPr>
          <p:cNvPr id="21" name="矩形 20"/>
          <p:cNvSpPr/>
          <p:nvPr/>
        </p:nvSpPr>
        <p:spPr>
          <a:xfrm>
            <a:off x="2646812" y="2984246"/>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2766734" y="3051608"/>
            <a:ext cx="607859" cy="369332"/>
          </a:xfrm>
          <a:prstGeom prst="rect">
            <a:avLst/>
          </a:prstGeom>
          <a:noFill/>
        </p:spPr>
        <p:txBody>
          <a:bodyPr wrap="none" rtlCol="0">
            <a:spAutoFit/>
          </a:bodyPr>
          <a:lstStyle/>
          <a:p>
            <a:r>
              <a:rPr kumimoji="1" lang="en-US" altLang="zh-CN" b="1">
                <a:solidFill>
                  <a:schemeClr val="bg1"/>
                </a:solidFill>
              </a:rPr>
              <a:t>VBZ</a:t>
            </a:r>
            <a:endParaRPr kumimoji="1" lang="zh-CN" altLang="en-US" b="1" dirty="0">
              <a:solidFill>
                <a:schemeClr val="bg1"/>
              </a:solidFill>
            </a:endParaRPr>
          </a:p>
        </p:txBody>
      </p:sp>
      <p:sp>
        <p:nvSpPr>
          <p:cNvPr id="23" name="矩形 22"/>
          <p:cNvSpPr/>
          <p:nvPr/>
        </p:nvSpPr>
        <p:spPr>
          <a:xfrm>
            <a:off x="3804619" y="2996952"/>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p:cNvSpPr txBox="1"/>
          <p:nvPr/>
        </p:nvSpPr>
        <p:spPr>
          <a:xfrm>
            <a:off x="3919125" y="3064722"/>
            <a:ext cx="662361" cy="369332"/>
          </a:xfrm>
          <a:prstGeom prst="rect">
            <a:avLst/>
          </a:prstGeom>
          <a:noFill/>
        </p:spPr>
        <p:txBody>
          <a:bodyPr wrap="none" rtlCol="0">
            <a:spAutoFit/>
          </a:bodyPr>
          <a:lstStyle/>
          <a:p>
            <a:r>
              <a:rPr kumimoji="1" lang="en-US" altLang="zh-CN" b="1" dirty="0">
                <a:solidFill>
                  <a:schemeClr val="bg1"/>
                </a:solidFill>
              </a:rPr>
              <a:t>NNS</a:t>
            </a:r>
            <a:endParaRPr kumimoji="1" lang="zh-CN" altLang="en-US" b="1" dirty="0">
              <a:solidFill>
                <a:schemeClr val="bg1"/>
              </a:solidFill>
            </a:endParaRPr>
          </a:p>
        </p:txBody>
      </p:sp>
      <p:sp>
        <p:nvSpPr>
          <p:cNvPr id="25" name="矩形 24"/>
          <p:cNvSpPr/>
          <p:nvPr/>
        </p:nvSpPr>
        <p:spPr>
          <a:xfrm>
            <a:off x="4988117" y="2990945"/>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5207595" y="3058307"/>
            <a:ext cx="428322" cy="369332"/>
          </a:xfrm>
          <a:prstGeom prst="rect">
            <a:avLst/>
          </a:prstGeom>
          <a:noFill/>
        </p:spPr>
        <p:txBody>
          <a:bodyPr wrap="none" rtlCol="0">
            <a:spAutoFit/>
          </a:bodyPr>
          <a:lstStyle/>
          <a:p>
            <a:r>
              <a:rPr kumimoji="1" lang="en-US" altLang="zh-CN" b="1" dirty="0">
                <a:solidFill>
                  <a:schemeClr val="bg1"/>
                </a:solidFill>
              </a:rPr>
              <a:t>IN</a:t>
            </a:r>
            <a:endParaRPr kumimoji="1" lang="zh-CN" altLang="en-US" b="1" dirty="0">
              <a:solidFill>
                <a:schemeClr val="bg1"/>
              </a:solidFill>
            </a:endParaRPr>
          </a:p>
        </p:txBody>
      </p:sp>
      <p:sp>
        <p:nvSpPr>
          <p:cNvPr id="27" name="矩形 26"/>
          <p:cNvSpPr/>
          <p:nvPr/>
        </p:nvSpPr>
        <p:spPr>
          <a:xfrm>
            <a:off x="6145924" y="2994046"/>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6351078" y="3058307"/>
            <a:ext cx="476412" cy="369332"/>
          </a:xfrm>
          <a:prstGeom prst="rect">
            <a:avLst/>
          </a:prstGeom>
          <a:noFill/>
        </p:spPr>
        <p:txBody>
          <a:bodyPr wrap="none" rtlCol="0">
            <a:spAutoFit/>
          </a:bodyPr>
          <a:lstStyle/>
          <a:p>
            <a:r>
              <a:rPr kumimoji="1" lang="en-US" altLang="zh-CN" b="1" dirty="0">
                <a:solidFill>
                  <a:schemeClr val="bg1"/>
                </a:solidFill>
              </a:rPr>
              <a:t>DT</a:t>
            </a:r>
            <a:endParaRPr kumimoji="1" lang="zh-CN" altLang="en-US" b="1" dirty="0">
              <a:solidFill>
                <a:schemeClr val="bg1"/>
              </a:solidFill>
            </a:endParaRPr>
          </a:p>
        </p:txBody>
      </p:sp>
      <p:cxnSp>
        <p:nvCxnSpPr>
          <p:cNvPr id="29" name="直线箭头连接符 28"/>
          <p:cNvCxnSpPr/>
          <p:nvPr/>
        </p:nvCxnSpPr>
        <p:spPr>
          <a:xfrm flipV="1">
            <a:off x="6575476" y="5287171"/>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p:cNvSpPr/>
              <p:nvPr/>
            </p:nvSpPr>
            <p:spPr>
              <a:xfrm>
                <a:off x="611560" y="5736556"/>
                <a:ext cx="4459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charset="0"/>
                        </a:rPr>
                        <m:t>X</m:t>
                      </m:r>
                    </m:oMath>
                  </m:oMathPara>
                </a14:m>
                <a:endParaRPr lang="zh-CN"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611560" y="5736556"/>
                <a:ext cx="445956" cy="461665"/>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46870" y="3035782"/>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charset="0"/>
                        </a:rPr>
                        <m:t>𝑦</m:t>
                      </m:r>
                    </m:oMath>
                  </m:oMathPara>
                </a14:m>
                <a:endParaRPr lang="zh-CN"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646870" y="3035782"/>
                <a:ext cx="446404" cy="461665"/>
              </a:xfrm>
              <a:prstGeom prst="rect">
                <a:avLst/>
              </a:prstGeom>
              <a:blipFill rotWithShape="0">
                <a:blip r:embed="rId3"/>
                <a:stretch>
                  <a:fillRect b="-7895"/>
                </a:stretch>
              </a:blipFill>
            </p:spPr>
            <p:txBody>
              <a:bodyPr/>
              <a:lstStyle/>
              <a:p>
                <a:r>
                  <a:rPr lang="zh-CN" altLang="en-US">
                    <a:noFill/>
                  </a:rPr>
                  <a:t> </a:t>
                </a:r>
              </a:p>
            </p:txBody>
          </p:sp>
        </mc:Fallback>
      </mc:AlternateContent>
      <p:sp>
        <p:nvSpPr>
          <p:cNvPr id="32" name="矩形 31"/>
          <p:cNvSpPr/>
          <p:nvPr/>
        </p:nvSpPr>
        <p:spPr>
          <a:xfrm>
            <a:off x="1475656" y="479715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p:cNvSpPr/>
          <p:nvPr/>
        </p:nvSpPr>
        <p:spPr>
          <a:xfrm>
            <a:off x="2649809" y="479226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3810180" y="479226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4976804" y="479226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6143428" y="479226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7" name="直线箭头连接符 36"/>
          <p:cNvCxnSpPr/>
          <p:nvPr/>
        </p:nvCxnSpPr>
        <p:spPr>
          <a:xfrm flipV="1">
            <a:off x="1895361" y="4360212"/>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p:nvPr/>
        </p:nvCxnSpPr>
        <p:spPr>
          <a:xfrm flipV="1">
            <a:off x="3081856" y="4360212"/>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V="1">
            <a:off x="4251044" y="4360212"/>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p:nvPr/>
        </p:nvCxnSpPr>
        <p:spPr>
          <a:xfrm flipV="1">
            <a:off x="5408852" y="4360212"/>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flipV="1">
            <a:off x="6575476" y="4351067"/>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p:cNvSpPr/>
              <p:nvPr/>
            </p:nvSpPr>
            <p:spPr>
              <a:xfrm>
                <a:off x="611560" y="4800452"/>
                <a:ext cx="44640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charset="0"/>
                        </a:rPr>
                        <m:t>h</m:t>
                      </m:r>
                    </m:oMath>
                  </m:oMathPara>
                </a14:m>
                <a:endParaRPr lang="zh-CN" altLang="en-US" sz="2400" dirty="0"/>
              </a:p>
            </p:txBody>
          </p:sp>
        </mc:Choice>
        <mc:Fallback xmlns="">
          <p:sp>
            <p:nvSpPr>
              <p:cNvPr id="42" name="矩形 41"/>
              <p:cNvSpPr>
                <a:spLocks noRot="1" noChangeAspect="1" noMove="1" noResize="1" noEditPoints="1" noAdjustHandles="1" noChangeArrowheads="1" noChangeShapeType="1" noTextEdit="1"/>
              </p:cNvSpPr>
              <p:nvPr/>
            </p:nvSpPr>
            <p:spPr>
              <a:xfrm>
                <a:off x="611560" y="4800452"/>
                <a:ext cx="446404"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1650581" y="4859622"/>
                <a:ext cx="5094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1</m:t>
                          </m:r>
                        </m:sub>
                      </m:sSub>
                    </m:oMath>
                  </m:oMathPara>
                </a14:m>
                <a:endParaRPr kumimoji="1" lang="zh-CN" altLang="en-US" b="1" dirty="0">
                  <a:solidFill>
                    <a:schemeClr val="bg1"/>
                  </a:solidFill>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1650581" y="4859622"/>
                <a:ext cx="509498"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2828875" y="4859588"/>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2</m:t>
                          </m:r>
                        </m:sub>
                      </m:sSub>
                    </m:oMath>
                  </m:oMathPara>
                </a14:m>
                <a:endParaRPr kumimoji="1" lang="zh-CN" altLang="en-US" b="1" dirty="0">
                  <a:solidFill>
                    <a:schemeClr val="bg1"/>
                  </a:solidFill>
                </a:endParaRPr>
              </a:p>
            </p:txBody>
          </p:sp>
        </mc:Choice>
        <mc:Fallback xmlns="">
          <p:sp>
            <p:nvSpPr>
              <p:cNvPr id="44" name="文本框 43"/>
              <p:cNvSpPr txBox="1">
                <a:spLocks noRot="1" noChangeAspect="1" noMove="1" noResize="1" noEditPoints="1" noAdjustHandles="1" noChangeArrowheads="1" noChangeShapeType="1" noTextEdit="1"/>
              </p:cNvSpPr>
              <p:nvPr/>
            </p:nvSpPr>
            <p:spPr>
              <a:xfrm>
                <a:off x="2828875" y="4859588"/>
                <a:ext cx="514821"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4010941" y="4869160"/>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3</m:t>
                          </m:r>
                        </m:sub>
                      </m:sSub>
                    </m:oMath>
                  </m:oMathPara>
                </a14:m>
                <a:endParaRPr kumimoji="1" lang="zh-CN" altLang="en-US" b="1" dirty="0">
                  <a:solidFill>
                    <a:schemeClr val="bg1"/>
                  </a:solidFill>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4010941" y="4869160"/>
                <a:ext cx="514821"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5179944" y="4859588"/>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4</m:t>
                          </m:r>
                        </m:sub>
                      </m:sSub>
                    </m:oMath>
                  </m:oMathPara>
                </a14:m>
                <a:endParaRPr kumimoji="1" lang="zh-CN" altLang="en-US" b="1" dirty="0">
                  <a:solidFill>
                    <a:schemeClr val="bg1"/>
                  </a:solidFill>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5179944" y="4859588"/>
                <a:ext cx="514821"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6319588" y="4864268"/>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6319588" y="4864268"/>
                <a:ext cx="514821" cy="369332"/>
              </a:xfrm>
              <a:prstGeom prst="rect">
                <a:avLst/>
              </a:prstGeom>
              <a:blipFill rotWithShape="0">
                <a:blip r:embed="rId9"/>
                <a:stretch>
                  <a:fillRect/>
                </a:stretch>
              </a:blipFill>
            </p:spPr>
            <p:txBody>
              <a:bodyPr/>
              <a:lstStyle/>
              <a:p>
                <a:r>
                  <a:rPr lang="zh-CN" altLang="en-US">
                    <a:noFill/>
                  </a:rPr>
                  <a:t> </a:t>
                </a:r>
              </a:p>
            </p:txBody>
          </p:sp>
        </mc:Fallback>
      </mc:AlternateContent>
      <p:cxnSp>
        <p:nvCxnSpPr>
          <p:cNvPr id="48" name="直线箭头连接符 47"/>
          <p:cNvCxnSpPr/>
          <p:nvPr/>
        </p:nvCxnSpPr>
        <p:spPr>
          <a:xfrm flipV="1">
            <a:off x="2339752" y="5044288"/>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p:nvPr/>
        </p:nvCxnSpPr>
        <p:spPr>
          <a:xfrm flipV="1">
            <a:off x="3510116" y="5053826"/>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p:nvPr/>
        </p:nvCxnSpPr>
        <p:spPr>
          <a:xfrm flipV="1">
            <a:off x="4670947" y="5064010"/>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p:nvPr/>
        </p:nvCxnSpPr>
        <p:spPr>
          <a:xfrm flipV="1">
            <a:off x="5826406" y="5064010"/>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3663858" y="3945387"/>
            <a:ext cx="1208985" cy="369332"/>
          </a:xfrm>
          <a:prstGeom prst="rect">
            <a:avLst/>
          </a:prstGeom>
          <a:noFill/>
        </p:spPr>
        <p:txBody>
          <a:bodyPr wrap="none" rtlCol="0">
            <a:spAutoFit/>
          </a:bodyPr>
          <a:lstStyle/>
          <a:p>
            <a:r>
              <a:rPr kumimoji="1" lang="en-US" altLang="zh-CN" b="1">
                <a:solidFill>
                  <a:schemeClr val="bg1"/>
                </a:solidFill>
              </a:rPr>
              <a:t>CRF Layer</a:t>
            </a:r>
            <a:endParaRPr kumimoji="1" lang="zh-CN" altLang="en-US" b="1" dirty="0">
              <a:solidFill>
                <a:schemeClr val="bg1"/>
              </a:solidFill>
            </a:endParaRPr>
          </a:p>
        </p:txBody>
      </p:sp>
      <p:cxnSp>
        <p:nvCxnSpPr>
          <p:cNvPr id="53" name="直线箭头连接符 52"/>
          <p:cNvCxnSpPr/>
          <p:nvPr/>
        </p:nvCxnSpPr>
        <p:spPr>
          <a:xfrm flipV="1">
            <a:off x="1895361" y="3496116"/>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p:nvPr/>
        </p:nvCxnSpPr>
        <p:spPr>
          <a:xfrm flipV="1">
            <a:off x="3081856" y="3496116"/>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p:nvPr/>
        </p:nvCxnSpPr>
        <p:spPr>
          <a:xfrm flipV="1">
            <a:off x="4251044" y="3496116"/>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p:nvPr/>
        </p:nvCxnSpPr>
        <p:spPr>
          <a:xfrm flipV="1">
            <a:off x="5408852" y="3496116"/>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p:nvPr/>
        </p:nvCxnSpPr>
        <p:spPr>
          <a:xfrm flipV="1">
            <a:off x="6575476" y="3486971"/>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057516" y="3919019"/>
            <a:ext cx="7402916" cy="4411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p:cNvSpPr txBox="1"/>
          <p:nvPr/>
        </p:nvSpPr>
        <p:spPr>
          <a:xfrm>
            <a:off x="4250305" y="3961968"/>
            <a:ext cx="1208985" cy="369332"/>
          </a:xfrm>
          <a:prstGeom prst="rect">
            <a:avLst/>
          </a:prstGeom>
          <a:noFill/>
        </p:spPr>
        <p:txBody>
          <a:bodyPr wrap="none" rtlCol="0">
            <a:spAutoFit/>
          </a:bodyPr>
          <a:lstStyle/>
          <a:p>
            <a:r>
              <a:rPr kumimoji="1" lang="en-US" altLang="zh-CN" b="1">
                <a:solidFill>
                  <a:schemeClr val="bg1"/>
                </a:solidFill>
              </a:rPr>
              <a:t>CRF Layer</a:t>
            </a:r>
            <a:endParaRPr kumimoji="1" lang="zh-CN" altLang="en-US" b="1" dirty="0">
              <a:solidFill>
                <a:schemeClr val="bg1"/>
              </a:solidFill>
            </a:endParaRPr>
          </a:p>
        </p:txBody>
      </p:sp>
      <p:sp>
        <p:nvSpPr>
          <p:cNvPr id="60" name="矩形 59"/>
          <p:cNvSpPr/>
          <p:nvPr/>
        </p:nvSpPr>
        <p:spPr>
          <a:xfrm>
            <a:off x="7329422" y="572836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文本框 60"/>
          <p:cNvSpPr txBox="1"/>
          <p:nvPr/>
        </p:nvSpPr>
        <p:spPr>
          <a:xfrm>
            <a:off x="7388627" y="5782722"/>
            <a:ext cx="782587" cy="369332"/>
          </a:xfrm>
          <a:prstGeom prst="rect">
            <a:avLst/>
          </a:prstGeom>
          <a:noFill/>
        </p:spPr>
        <p:txBody>
          <a:bodyPr wrap="none" rtlCol="0">
            <a:spAutoFit/>
          </a:bodyPr>
          <a:lstStyle/>
          <a:p>
            <a:r>
              <a:rPr kumimoji="1" lang="en-US" altLang="zh-CN" b="1">
                <a:solidFill>
                  <a:schemeClr val="bg1"/>
                </a:solidFill>
              </a:rPr>
              <a:t>street</a:t>
            </a:r>
            <a:endParaRPr kumimoji="1" lang="zh-CN" altLang="en-US" b="1" dirty="0">
              <a:solidFill>
                <a:schemeClr val="bg1"/>
              </a:solidFill>
            </a:endParaRPr>
          </a:p>
        </p:txBody>
      </p:sp>
      <p:sp>
        <p:nvSpPr>
          <p:cNvPr id="62" name="矩形 61"/>
          <p:cNvSpPr/>
          <p:nvPr/>
        </p:nvSpPr>
        <p:spPr>
          <a:xfrm>
            <a:off x="7331918" y="2994046"/>
            <a:ext cx="864096" cy="504056"/>
          </a:xfrm>
          <a:prstGeom prst="rect">
            <a:avLst/>
          </a:prstGeom>
          <a:solidFill>
            <a:srgbClr val="92D050"/>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文本框 62"/>
          <p:cNvSpPr txBox="1"/>
          <p:nvPr/>
        </p:nvSpPr>
        <p:spPr>
          <a:xfrm>
            <a:off x="7511258" y="3069641"/>
            <a:ext cx="537327" cy="369332"/>
          </a:xfrm>
          <a:prstGeom prst="rect">
            <a:avLst/>
          </a:prstGeom>
          <a:noFill/>
        </p:spPr>
        <p:txBody>
          <a:bodyPr wrap="none" rtlCol="0">
            <a:spAutoFit/>
          </a:bodyPr>
          <a:lstStyle/>
          <a:p>
            <a:r>
              <a:rPr kumimoji="1" lang="en-US" altLang="zh-CN" b="1">
                <a:solidFill>
                  <a:schemeClr val="bg1"/>
                </a:solidFill>
              </a:rPr>
              <a:t>NN</a:t>
            </a:r>
            <a:endParaRPr kumimoji="1" lang="zh-CN" altLang="en-US" b="1" dirty="0">
              <a:solidFill>
                <a:schemeClr val="bg1"/>
              </a:solidFill>
            </a:endParaRPr>
          </a:p>
        </p:txBody>
      </p:sp>
      <p:cxnSp>
        <p:nvCxnSpPr>
          <p:cNvPr id="64" name="直线箭头连接符 63"/>
          <p:cNvCxnSpPr/>
          <p:nvPr/>
        </p:nvCxnSpPr>
        <p:spPr>
          <a:xfrm flipV="1">
            <a:off x="7761470" y="5287171"/>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329422" y="479226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6" name="直线箭头连接符 65"/>
          <p:cNvCxnSpPr/>
          <p:nvPr/>
        </p:nvCxnSpPr>
        <p:spPr>
          <a:xfrm flipV="1">
            <a:off x="7761470" y="4351067"/>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本框 66"/>
              <p:cNvSpPr txBox="1"/>
              <p:nvPr/>
            </p:nvSpPr>
            <p:spPr>
              <a:xfrm>
                <a:off x="7505582" y="4864268"/>
                <a:ext cx="5148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charset="0"/>
                            </a:rPr>
                            <m:t>H</m:t>
                          </m:r>
                        </m:e>
                        <m:sub>
                          <m:r>
                            <a:rPr lang="en-US" altLang="zh-CN" b="0" i="0" smtClean="0">
                              <a:solidFill>
                                <a:schemeClr val="bg1"/>
                              </a:solidFill>
                              <a:latin typeface="Cambria Math" charset="0"/>
                            </a:rPr>
                            <m:t>6</m:t>
                          </m:r>
                        </m:sub>
                      </m:sSub>
                    </m:oMath>
                  </m:oMathPara>
                </a14:m>
                <a:endParaRPr kumimoji="1" lang="zh-CN" altLang="en-US" b="1" dirty="0">
                  <a:solidFill>
                    <a:schemeClr val="bg1"/>
                  </a:solidFill>
                </a:endParaRPr>
              </a:p>
            </p:txBody>
          </p:sp>
        </mc:Choice>
        <mc:Fallback xmlns="">
          <p:sp>
            <p:nvSpPr>
              <p:cNvPr id="67" name="文本框 66"/>
              <p:cNvSpPr txBox="1">
                <a:spLocks noRot="1" noChangeAspect="1" noMove="1" noResize="1" noEditPoints="1" noAdjustHandles="1" noChangeArrowheads="1" noChangeShapeType="1" noTextEdit="1"/>
              </p:cNvSpPr>
              <p:nvPr/>
            </p:nvSpPr>
            <p:spPr>
              <a:xfrm>
                <a:off x="7505582" y="4864268"/>
                <a:ext cx="514821" cy="369332"/>
              </a:xfrm>
              <a:prstGeom prst="rect">
                <a:avLst/>
              </a:prstGeom>
              <a:blipFill rotWithShape="0">
                <a:blip r:embed="rId10"/>
                <a:stretch>
                  <a:fillRect/>
                </a:stretch>
              </a:blipFill>
            </p:spPr>
            <p:txBody>
              <a:bodyPr/>
              <a:lstStyle/>
              <a:p>
                <a:r>
                  <a:rPr lang="zh-CN" altLang="en-US">
                    <a:noFill/>
                  </a:rPr>
                  <a:t> </a:t>
                </a:r>
              </a:p>
            </p:txBody>
          </p:sp>
        </mc:Fallback>
      </mc:AlternateContent>
      <p:cxnSp>
        <p:nvCxnSpPr>
          <p:cNvPr id="68" name="直线箭头连接符 67"/>
          <p:cNvCxnSpPr/>
          <p:nvPr/>
        </p:nvCxnSpPr>
        <p:spPr>
          <a:xfrm flipV="1">
            <a:off x="7012400" y="5064010"/>
            <a:ext cx="310057" cy="48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p:nvPr/>
        </p:nvCxnSpPr>
        <p:spPr>
          <a:xfrm flipV="1">
            <a:off x="7761470" y="3486971"/>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6889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10F1-DD20-7342-A622-49E64877BD24}"/>
              </a:ext>
            </a:extLst>
          </p:cNvPr>
          <p:cNvSpPr>
            <a:spLocks noGrp="1"/>
          </p:cNvSpPr>
          <p:nvPr>
            <p:ph type="title"/>
          </p:nvPr>
        </p:nvSpPr>
        <p:spPr/>
        <p:txBody>
          <a:bodyPr>
            <a:normAutofit/>
          </a:bodyPr>
          <a:lstStyle/>
          <a:p>
            <a:r>
              <a:rPr lang="en-US" altLang="zh-CN" dirty="0"/>
              <a:t>Outline</a:t>
            </a:r>
            <a:endParaRPr lang="en-US" dirty="0"/>
          </a:p>
        </p:txBody>
      </p:sp>
      <p:sp>
        <p:nvSpPr>
          <p:cNvPr id="4" name="灯片编号占位符 3">
            <a:extLst>
              <a:ext uri="{FF2B5EF4-FFF2-40B4-BE49-F238E27FC236}">
                <a16:creationId xmlns:a16="http://schemas.microsoft.com/office/drawing/2014/main" id="{81CBC767-034D-DB49-9C85-7CD664C08703}"/>
              </a:ext>
            </a:extLst>
          </p:cNvPr>
          <p:cNvSpPr>
            <a:spLocks noGrp="1"/>
          </p:cNvSpPr>
          <p:nvPr>
            <p:ph type="sldNum" sz="quarter" idx="12"/>
          </p:nvPr>
        </p:nvSpPr>
        <p:spPr/>
        <p:txBody>
          <a:bodyPr/>
          <a:lstStyle/>
          <a:p>
            <a:fld id="{0C913308-F349-4B6D-A68A-DD1791B4A57B}" type="slidenum">
              <a:rPr lang="zh-CN" altLang="en-US" smtClean="0"/>
              <a:pPr/>
              <a:t>126</a:t>
            </a:fld>
            <a:endParaRPr lang="zh-CN" altLang="en-US"/>
          </a:p>
        </p:txBody>
      </p:sp>
      <p:sp>
        <p:nvSpPr>
          <p:cNvPr id="8" name="内容占位符 2">
            <a:extLst>
              <a:ext uri="{FF2B5EF4-FFF2-40B4-BE49-F238E27FC236}">
                <a16:creationId xmlns:a16="http://schemas.microsoft.com/office/drawing/2014/main" id="{A409A867-20D1-4C45-B8B2-72919EBE13FC}"/>
              </a:ext>
            </a:extLst>
          </p:cNvPr>
          <p:cNvSpPr>
            <a:spLocks noGrp="1"/>
          </p:cNvSpPr>
          <p:nvPr>
            <p:ph idx="1"/>
          </p:nvPr>
        </p:nvSpPr>
        <p:spPr>
          <a:xfrm>
            <a:off x="107504" y="980728"/>
            <a:ext cx="8928992" cy="5472608"/>
          </a:xfrm>
        </p:spPr>
        <p:txBody>
          <a:bodyPr>
            <a:normAutofit/>
          </a:bodyPr>
          <a:lstStyle/>
          <a:p>
            <a:r>
              <a:rPr lang="en-US" altLang="zh-CN" dirty="0"/>
              <a:t>Named Entity Recognition</a:t>
            </a:r>
          </a:p>
          <a:p>
            <a:r>
              <a:rPr lang="en-US" altLang="zh-CN" dirty="0">
                <a:solidFill>
                  <a:srgbClr val="FF0000"/>
                </a:solidFill>
              </a:rPr>
              <a:t>Relation Extraction</a:t>
            </a:r>
          </a:p>
          <a:p>
            <a:pPr lvl="1"/>
            <a:r>
              <a:rPr lang="en-US" altLang="zh-CN" dirty="0"/>
              <a:t>Relation Extraction</a:t>
            </a:r>
          </a:p>
          <a:p>
            <a:pPr lvl="1"/>
            <a:r>
              <a:rPr lang="en-US" altLang="zh-CN" dirty="0"/>
              <a:t>Open-domain Relation Extraction</a:t>
            </a:r>
          </a:p>
          <a:p>
            <a:r>
              <a:rPr lang="en-US" altLang="zh-CN" dirty="0"/>
              <a:t>Event Extraction</a:t>
            </a:r>
          </a:p>
        </p:txBody>
      </p:sp>
    </p:spTree>
    <p:extLst>
      <p:ext uri="{BB962C8B-B14F-4D97-AF65-F5344CB8AC3E}">
        <p14:creationId xmlns:p14="http://schemas.microsoft.com/office/powerpoint/2010/main" val="26363365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Relation</a:t>
            </a:r>
            <a:r>
              <a:rPr kumimoji="1" lang="zh-CN" altLang="en-US" dirty="0"/>
              <a:t> </a:t>
            </a:r>
            <a:r>
              <a:rPr kumimoji="1" lang="en-US" altLang="zh-CN" dirty="0"/>
              <a:t>Extraction</a:t>
            </a:r>
            <a:endParaRPr kumimoji="1" lang="zh-CN" altLang="en-US" dirty="0"/>
          </a:p>
        </p:txBody>
      </p:sp>
      <p:sp>
        <p:nvSpPr>
          <p:cNvPr id="3" name="内容占位符 2"/>
          <p:cNvSpPr>
            <a:spLocks noGrp="1"/>
          </p:cNvSpPr>
          <p:nvPr>
            <p:ph idx="1"/>
          </p:nvPr>
        </p:nvSpPr>
        <p:spPr/>
        <p:txBody>
          <a:bodyPr/>
          <a:lstStyle/>
          <a:p>
            <a:r>
              <a:rPr lang="en-US" altLang="zh-CN" dirty="0"/>
              <a:t>Relation Extraction (RE)</a:t>
            </a:r>
          </a:p>
          <a:p>
            <a:pPr lvl="1"/>
            <a:r>
              <a:rPr lang="en-US" altLang="zh-CN" dirty="0"/>
              <a:t>Extract structured relational facts between two entities from text</a:t>
            </a:r>
          </a:p>
          <a:p>
            <a:pPr lvl="1"/>
            <a:r>
              <a:rPr kumimoji="1" lang="en-US" altLang="zh-CN" dirty="0"/>
              <a:t>Relational triplet: (head entity, relation, tail entity)</a:t>
            </a:r>
            <a:endParaRPr kumimoji="1" lang="zh-CN" altLang="en-US" dirty="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127</a:t>
            </a:fld>
            <a:endParaRPr lang="zh-CN" altLang="en-US">
              <a:solidFill>
                <a:prstClr val="black">
                  <a:tint val="75000"/>
                </a:prstClr>
              </a:solidFill>
            </a:endParaRPr>
          </a:p>
        </p:txBody>
      </p:sp>
      <p:sp>
        <p:nvSpPr>
          <p:cNvPr id="5" name="文本框 4"/>
          <p:cNvSpPr txBox="1"/>
          <p:nvPr/>
        </p:nvSpPr>
        <p:spPr>
          <a:xfrm>
            <a:off x="2925490" y="3212976"/>
            <a:ext cx="3720890" cy="369332"/>
          </a:xfrm>
          <a:prstGeom prst="rect">
            <a:avLst/>
          </a:prstGeom>
          <a:noFill/>
        </p:spPr>
        <p:txBody>
          <a:bodyPr wrap="none" rtlCol="0">
            <a:spAutoFit/>
          </a:bodyPr>
          <a:lstStyle/>
          <a:p>
            <a:r>
              <a:rPr kumimoji="1" lang="en-US" altLang="zh-CN" dirty="0"/>
              <a:t>Obama</a:t>
            </a:r>
            <a:r>
              <a:rPr kumimoji="1" lang="zh-CN" altLang="en-US" dirty="0"/>
              <a:t> </a:t>
            </a:r>
            <a:r>
              <a:rPr kumimoji="1" lang="en-US" altLang="zh-CN" dirty="0"/>
              <a:t>was</a:t>
            </a:r>
            <a:r>
              <a:rPr kumimoji="1" lang="zh-CN" altLang="en-US" dirty="0"/>
              <a:t> </a:t>
            </a:r>
            <a:r>
              <a:rPr kumimoji="1" lang="en-US" altLang="zh-CN" dirty="0"/>
              <a:t>born</a:t>
            </a:r>
            <a:r>
              <a:rPr kumimoji="1" lang="zh-CN" altLang="en-US" dirty="0"/>
              <a:t> </a:t>
            </a:r>
            <a:r>
              <a:rPr kumimoji="1" lang="en-US" altLang="zh-CN" dirty="0"/>
              <a:t>in</a:t>
            </a:r>
            <a:r>
              <a:rPr kumimoji="1" lang="zh-CN" altLang="en-US" dirty="0"/>
              <a:t> </a:t>
            </a:r>
            <a:r>
              <a:rPr kumimoji="1" lang="en-US" altLang="zh-CN" dirty="0"/>
              <a:t>Hawaii</a:t>
            </a:r>
            <a:r>
              <a:rPr kumimoji="1" lang="zh-CN" altLang="en-US" dirty="0"/>
              <a:t> </a:t>
            </a:r>
            <a:r>
              <a:rPr kumimoji="1" lang="en-US" altLang="zh-CN" dirty="0"/>
              <a:t>in</a:t>
            </a:r>
            <a:r>
              <a:rPr kumimoji="1" lang="zh-CN" altLang="en-US" dirty="0"/>
              <a:t> </a:t>
            </a:r>
            <a:r>
              <a:rPr kumimoji="1" lang="en-US" altLang="zh-CN" dirty="0"/>
              <a:t>1961.</a:t>
            </a:r>
            <a:endParaRPr kumimoji="1" lang="zh-CN" altLang="en-US" dirty="0"/>
          </a:p>
        </p:txBody>
      </p:sp>
      <p:sp>
        <p:nvSpPr>
          <p:cNvPr id="6" name="文本框 5"/>
          <p:cNvSpPr txBox="1"/>
          <p:nvPr/>
        </p:nvSpPr>
        <p:spPr>
          <a:xfrm>
            <a:off x="827585" y="3212976"/>
            <a:ext cx="1850956" cy="369332"/>
          </a:xfrm>
          <a:prstGeom prst="rect">
            <a:avLst/>
          </a:prstGeom>
          <a:noFill/>
        </p:spPr>
        <p:txBody>
          <a:bodyPr wrap="none" rtlCol="0">
            <a:spAutoFit/>
          </a:bodyPr>
          <a:lstStyle/>
          <a:p>
            <a:r>
              <a:rPr kumimoji="1" lang="en-US" altLang="zh-CN" dirty="0">
                <a:latin typeface="Times New Roman" charset="0"/>
                <a:ea typeface="Times New Roman" charset="0"/>
                <a:cs typeface="Times New Roman" charset="0"/>
              </a:rPr>
              <a:t>Unstructured</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Text</a:t>
            </a:r>
            <a:endParaRPr kumimoji="1" lang="zh-CN" altLang="en-US" dirty="0">
              <a:latin typeface="Times New Roman" charset="0"/>
              <a:ea typeface="Times New Roman" charset="0"/>
              <a:cs typeface="Times New Roman" charset="0"/>
            </a:endParaRPr>
          </a:p>
        </p:txBody>
      </p:sp>
      <p:sp>
        <p:nvSpPr>
          <p:cNvPr id="7" name="下箭头 6"/>
          <p:cNvSpPr/>
          <p:nvPr/>
        </p:nvSpPr>
        <p:spPr>
          <a:xfrm>
            <a:off x="4713927" y="3789040"/>
            <a:ext cx="144016"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827585" y="3856402"/>
            <a:ext cx="2659702" cy="369332"/>
          </a:xfrm>
          <a:prstGeom prst="rect">
            <a:avLst/>
          </a:prstGeom>
          <a:noFill/>
        </p:spPr>
        <p:txBody>
          <a:bodyPr wrap="none" rtlCol="0">
            <a:spAutoFit/>
          </a:bodyPr>
          <a:lstStyle/>
          <a:p>
            <a:r>
              <a:rPr kumimoji="1" lang="en-US" altLang="zh-CN" dirty="0">
                <a:latin typeface="Times New Roman" charset="0"/>
                <a:ea typeface="Times New Roman" charset="0"/>
                <a:cs typeface="Times New Roman" charset="0"/>
              </a:rPr>
              <a:t>Named</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Entity</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Recognition</a:t>
            </a:r>
            <a:endParaRPr kumimoji="1" lang="zh-CN" altLang="en-US" dirty="0">
              <a:latin typeface="Times New Roman" charset="0"/>
              <a:ea typeface="Times New Roman" charset="0"/>
              <a:cs typeface="Times New Roman" charset="0"/>
            </a:endParaRPr>
          </a:p>
        </p:txBody>
      </p:sp>
      <p:sp>
        <p:nvSpPr>
          <p:cNvPr id="9" name="圆角矩形 8"/>
          <p:cNvSpPr/>
          <p:nvPr/>
        </p:nvSpPr>
        <p:spPr>
          <a:xfrm>
            <a:off x="2053920" y="4655732"/>
            <a:ext cx="1249243" cy="433516"/>
          </a:xfrm>
          <a:prstGeom prst="roundRect">
            <a:avLst/>
          </a:prstGeom>
          <a:solidFill>
            <a:schemeClr val="accent3">
              <a:lumMod val="75000"/>
              <a:alpha val="50000"/>
            </a:schemeClr>
          </a:solidFill>
          <a:ln>
            <a:solidFill>
              <a:srgbClr val="7793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2871115" y="4827638"/>
            <a:ext cx="428322" cy="261610"/>
          </a:xfrm>
          <a:prstGeom prst="rect">
            <a:avLst/>
          </a:prstGeom>
          <a:noFill/>
        </p:spPr>
        <p:txBody>
          <a:bodyPr wrap="none" rtlCol="0">
            <a:spAutoFit/>
          </a:bodyPr>
          <a:lstStyle/>
          <a:p>
            <a:r>
              <a:rPr kumimoji="1" lang="en-US" altLang="zh-CN" sz="1100" b="1" dirty="0"/>
              <a:t>PER</a:t>
            </a:r>
            <a:endParaRPr kumimoji="1" lang="zh-CN" altLang="en-US" b="1" dirty="0"/>
          </a:p>
        </p:txBody>
      </p:sp>
      <p:sp>
        <p:nvSpPr>
          <p:cNvPr id="11" name="圆角矩形 10"/>
          <p:cNvSpPr/>
          <p:nvPr/>
        </p:nvSpPr>
        <p:spPr>
          <a:xfrm>
            <a:off x="4671315" y="4666580"/>
            <a:ext cx="1209357" cy="433516"/>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431510" y="4834436"/>
            <a:ext cx="449162" cy="261610"/>
          </a:xfrm>
          <a:prstGeom prst="rect">
            <a:avLst/>
          </a:prstGeom>
          <a:noFill/>
        </p:spPr>
        <p:txBody>
          <a:bodyPr wrap="none" rtlCol="0">
            <a:spAutoFit/>
          </a:bodyPr>
          <a:lstStyle/>
          <a:p>
            <a:r>
              <a:rPr kumimoji="1" lang="en-US" altLang="zh-CN" sz="1100" b="1" dirty="0"/>
              <a:t>LOC</a:t>
            </a:r>
            <a:endParaRPr kumimoji="1" lang="zh-CN" altLang="en-US" b="1" dirty="0"/>
          </a:p>
        </p:txBody>
      </p:sp>
      <p:sp>
        <p:nvSpPr>
          <p:cNvPr id="13" name="圆角矩形 12"/>
          <p:cNvSpPr/>
          <p:nvPr/>
        </p:nvSpPr>
        <p:spPr>
          <a:xfrm>
            <a:off x="6293046" y="4655732"/>
            <a:ext cx="1073783" cy="433516"/>
          </a:xfrm>
          <a:prstGeom prst="round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 </a:t>
            </a:r>
          </a:p>
        </p:txBody>
      </p:sp>
      <p:sp>
        <p:nvSpPr>
          <p:cNvPr id="14" name="文本框 13"/>
          <p:cNvSpPr txBox="1"/>
          <p:nvPr/>
        </p:nvSpPr>
        <p:spPr>
          <a:xfrm>
            <a:off x="6883038" y="4833790"/>
            <a:ext cx="508473" cy="261610"/>
          </a:xfrm>
          <a:prstGeom prst="rect">
            <a:avLst/>
          </a:prstGeom>
          <a:noFill/>
        </p:spPr>
        <p:txBody>
          <a:bodyPr wrap="none" rtlCol="0">
            <a:spAutoFit/>
          </a:bodyPr>
          <a:lstStyle/>
          <a:p>
            <a:r>
              <a:rPr kumimoji="1" lang="en-US" altLang="zh-CN" sz="1100" b="1" dirty="0"/>
              <a:t>TIME</a:t>
            </a:r>
            <a:endParaRPr kumimoji="1" lang="zh-CN" altLang="en-US" b="1" dirty="0"/>
          </a:p>
        </p:txBody>
      </p:sp>
      <p:sp>
        <p:nvSpPr>
          <p:cNvPr id="15" name="矩形 14"/>
          <p:cNvSpPr/>
          <p:nvPr/>
        </p:nvSpPr>
        <p:spPr>
          <a:xfrm>
            <a:off x="2053920" y="4687824"/>
            <a:ext cx="5553123" cy="369332"/>
          </a:xfrm>
          <a:prstGeom prst="rect">
            <a:avLst/>
          </a:prstGeom>
        </p:spPr>
        <p:txBody>
          <a:bodyPr wrap="none">
            <a:spAutoFit/>
          </a:bodyPr>
          <a:lstStyle/>
          <a:p>
            <a:r>
              <a:rPr kumimoji="1" lang="en-US" altLang="zh-CN" dirty="0"/>
              <a:t>Obama</a:t>
            </a:r>
            <a:r>
              <a:rPr kumimoji="1" lang="zh-CN" altLang="en-US" dirty="0"/>
              <a:t>         </a:t>
            </a:r>
            <a:r>
              <a:rPr kumimoji="1" lang="en-US" altLang="zh-CN" dirty="0"/>
              <a:t>was</a:t>
            </a:r>
            <a:r>
              <a:rPr kumimoji="1" lang="zh-CN" altLang="en-US" dirty="0"/>
              <a:t> </a:t>
            </a:r>
            <a:r>
              <a:rPr kumimoji="1" lang="en-US" altLang="zh-CN" dirty="0"/>
              <a:t>born</a:t>
            </a:r>
            <a:r>
              <a:rPr kumimoji="1" lang="zh-CN" altLang="en-US" dirty="0"/>
              <a:t> </a:t>
            </a:r>
            <a:r>
              <a:rPr kumimoji="1" lang="en-US" altLang="zh-CN" dirty="0"/>
              <a:t>in</a:t>
            </a:r>
            <a:r>
              <a:rPr kumimoji="1" lang="zh-CN" altLang="en-US" dirty="0"/>
              <a:t>   </a:t>
            </a:r>
            <a:r>
              <a:rPr kumimoji="1" lang="en-US" altLang="zh-CN" dirty="0"/>
              <a:t>Hawaii</a:t>
            </a:r>
            <a:r>
              <a:rPr kumimoji="1" lang="zh-CN" altLang="en-US" dirty="0"/>
              <a:t>         </a:t>
            </a:r>
            <a:r>
              <a:rPr kumimoji="1" lang="en-US" altLang="zh-CN" dirty="0"/>
              <a:t>in</a:t>
            </a:r>
            <a:r>
              <a:rPr kumimoji="1" lang="zh-CN" altLang="en-US" dirty="0"/>
              <a:t>   </a:t>
            </a:r>
            <a:r>
              <a:rPr kumimoji="1" lang="en-US" altLang="zh-CN" dirty="0"/>
              <a:t> 1961</a:t>
            </a:r>
            <a:r>
              <a:rPr kumimoji="1" lang="zh-CN" altLang="en-US" b="1" dirty="0"/>
              <a:t>        </a:t>
            </a:r>
            <a:r>
              <a:rPr kumimoji="1" lang="en-US" altLang="zh-CN" b="1" dirty="0"/>
              <a:t> </a:t>
            </a:r>
            <a:r>
              <a:rPr kumimoji="1" lang="en-US" altLang="zh-CN" dirty="0"/>
              <a:t>.</a:t>
            </a:r>
            <a:endParaRPr kumimoji="1" lang="zh-CN" altLang="en-US" dirty="0"/>
          </a:p>
        </p:txBody>
      </p:sp>
      <p:sp>
        <p:nvSpPr>
          <p:cNvPr id="16" name="下箭头 15"/>
          <p:cNvSpPr/>
          <p:nvPr/>
        </p:nvSpPr>
        <p:spPr>
          <a:xfrm>
            <a:off x="4713927" y="5452448"/>
            <a:ext cx="144016"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827585" y="5445224"/>
            <a:ext cx="2127505" cy="369332"/>
          </a:xfrm>
          <a:prstGeom prst="rect">
            <a:avLst/>
          </a:prstGeom>
          <a:noFill/>
        </p:spPr>
        <p:txBody>
          <a:bodyPr wrap="none" rtlCol="0">
            <a:spAutoFit/>
          </a:bodyPr>
          <a:lstStyle/>
          <a:p>
            <a:r>
              <a:rPr kumimoji="1" lang="en-US" altLang="zh-CN" b="1" dirty="0">
                <a:solidFill>
                  <a:srgbClr val="FF0000"/>
                </a:solidFill>
                <a:latin typeface="Times New Roman" charset="0"/>
                <a:ea typeface="Times New Roman" charset="0"/>
                <a:cs typeface="Times New Roman" charset="0"/>
              </a:rPr>
              <a:t>Relation</a:t>
            </a:r>
            <a:r>
              <a:rPr kumimoji="1" lang="zh-CN" altLang="en-US" b="1" dirty="0">
                <a:solidFill>
                  <a:srgbClr val="FF0000"/>
                </a:solidFill>
                <a:latin typeface="Times New Roman" charset="0"/>
                <a:ea typeface="Times New Roman" charset="0"/>
                <a:cs typeface="Times New Roman" charset="0"/>
              </a:rPr>
              <a:t> </a:t>
            </a:r>
            <a:r>
              <a:rPr kumimoji="1" lang="en-US" altLang="zh-CN" b="1" dirty="0">
                <a:solidFill>
                  <a:srgbClr val="FF0000"/>
                </a:solidFill>
                <a:latin typeface="Times New Roman" charset="0"/>
                <a:ea typeface="Times New Roman" charset="0"/>
                <a:cs typeface="Times New Roman" charset="0"/>
              </a:rPr>
              <a:t>Extraction</a:t>
            </a:r>
            <a:endParaRPr kumimoji="1" lang="zh-CN" altLang="en-US" b="1" dirty="0">
              <a:solidFill>
                <a:srgbClr val="FF0000"/>
              </a:solidFill>
              <a:latin typeface="Times New Roman" charset="0"/>
              <a:ea typeface="Times New Roman" charset="0"/>
              <a:cs typeface="Times New Roman" charset="0"/>
            </a:endParaRPr>
          </a:p>
        </p:txBody>
      </p:sp>
      <p:sp>
        <p:nvSpPr>
          <p:cNvPr id="18" name="文本框 17"/>
          <p:cNvSpPr txBox="1"/>
          <p:nvPr/>
        </p:nvSpPr>
        <p:spPr>
          <a:xfrm>
            <a:off x="3126666" y="6167045"/>
            <a:ext cx="3318537" cy="646331"/>
          </a:xfrm>
          <a:prstGeom prst="rect">
            <a:avLst/>
          </a:prstGeom>
          <a:noFill/>
        </p:spPr>
        <p:txBody>
          <a:bodyPr wrap="none" rtlCol="0">
            <a:spAutoFit/>
          </a:bodyPr>
          <a:lstStyle/>
          <a:p>
            <a:r>
              <a:rPr kumimoji="1" lang="en-US" altLang="zh-CN" dirty="0"/>
              <a:t>(</a:t>
            </a:r>
            <a:r>
              <a:rPr kumimoji="1" lang="en-US" altLang="zh-CN" b="1" dirty="0"/>
              <a:t>Obama</a:t>
            </a:r>
            <a:r>
              <a:rPr kumimoji="1" lang="en-US" altLang="zh-CN" dirty="0"/>
              <a:t>,</a:t>
            </a:r>
            <a:r>
              <a:rPr kumimoji="1" lang="zh-CN" altLang="en-US" dirty="0"/>
              <a:t> </a:t>
            </a:r>
            <a:r>
              <a:rPr kumimoji="1" lang="en-US" altLang="zh-CN" i="1" dirty="0"/>
              <a:t>Place</a:t>
            </a:r>
            <a:r>
              <a:rPr kumimoji="1" lang="zh-CN" altLang="en-US" i="1" dirty="0"/>
              <a:t> </a:t>
            </a:r>
            <a:r>
              <a:rPr kumimoji="1" lang="en-US" altLang="zh-CN" i="1" dirty="0"/>
              <a:t>of</a:t>
            </a:r>
            <a:r>
              <a:rPr kumimoji="1" lang="zh-CN" altLang="en-US" i="1" dirty="0"/>
              <a:t> </a:t>
            </a:r>
            <a:r>
              <a:rPr kumimoji="1" lang="en-US" altLang="zh-CN" i="1" dirty="0"/>
              <a:t>birth</a:t>
            </a:r>
            <a:r>
              <a:rPr kumimoji="1" lang="en-US" altLang="zh-CN" dirty="0"/>
              <a:t>,</a:t>
            </a:r>
            <a:r>
              <a:rPr kumimoji="1" lang="zh-CN" altLang="en-US" dirty="0"/>
              <a:t> </a:t>
            </a:r>
            <a:r>
              <a:rPr kumimoji="1" lang="en-US" altLang="zh-CN" b="1" dirty="0"/>
              <a:t>Hawaii</a:t>
            </a:r>
            <a:r>
              <a:rPr kumimoji="1" lang="en-US" altLang="zh-CN" dirty="0"/>
              <a:t>)</a:t>
            </a:r>
          </a:p>
          <a:p>
            <a:r>
              <a:rPr kumimoji="1" lang="en-US" altLang="zh-CN" dirty="0"/>
              <a:t>(</a:t>
            </a:r>
            <a:r>
              <a:rPr kumimoji="1" lang="en-US" altLang="zh-CN" b="1" dirty="0"/>
              <a:t>Obama</a:t>
            </a:r>
            <a:r>
              <a:rPr kumimoji="1" lang="en-US" altLang="zh-CN" dirty="0"/>
              <a:t>,</a:t>
            </a:r>
            <a:r>
              <a:rPr kumimoji="1" lang="zh-CN" altLang="en-US" dirty="0"/>
              <a:t> </a:t>
            </a:r>
            <a:r>
              <a:rPr kumimoji="1" lang="en-US" altLang="zh-CN" i="1" dirty="0"/>
              <a:t>Date</a:t>
            </a:r>
            <a:r>
              <a:rPr kumimoji="1" lang="zh-CN" altLang="en-US" i="1" dirty="0"/>
              <a:t> </a:t>
            </a:r>
            <a:r>
              <a:rPr kumimoji="1" lang="en-US" altLang="zh-CN" i="1" dirty="0"/>
              <a:t>of</a:t>
            </a:r>
            <a:r>
              <a:rPr kumimoji="1" lang="zh-CN" altLang="en-US" i="1" dirty="0"/>
              <a:t> </a:t>
            </a:r>
            <a:r>
              <a:rPr kumimoji="1" lang="en-US" altLang="zh-CN" i="1" dirty="0"/>
              <a:t>birth</a:t>
            </a:r>
            <a:r>
              <a:rPr kumimoji="1" lang="en-US" altLang="zh-CN" dirty="0"/>
              <a:t>,</a:t>
            </a:r>
            <a:r>
              <a:rPr kumimoji="1" lang="zh-CN" altLang="en-US" dirty="0"/>
              <a:t> </a:t>
            </a:r>
            <a:r>
              <a:rPr kumimoji="1" lang="en-US" altLang="zh-CN" b="1" dirty="0"/>
              <a:t>1961</a:t>
            </a:r>
            <a:r>
              <a:rPr kumimoji="1" lang="en-US" altLang="zh-CN" dirty="0"/>
              <a:t>)</a:t>
            </a:r>
            <a:endParaRPr kumimoji="1" lang="zh-CN" altLang="en-US" dirty="0"/>
          </a:p>
        </p:txBody>
      </p:sp>
      <p:sp>
        <p:nvSpPr>
          <p:cNvPr id="19" name="文本框 18"/>
          <p:cNvSpPr txBox="1"/>
          <p:nvPr/>
        </p:nvSpPr>
        <p:spPr>
          <a:xfrm>
            <a:off x="818385" y="6310504"/>
            <a:ext cx="1640193" cy="369332"/>
          </a:xfrm>
          <a:prstGeom prst="rect">
            <a:avLst/>
          </a:prstGeom>
          <a:noFill/>
        </p:spPr>
        <p:txBody>
          <a:bodyPr wrap="none" rtlCol="0">
            <a:spAutoFit/>
          </a:bodyPr>
          <a:lstStyle/>
          <a:p>
            <a:r>
              <a:rPr kumimoji="1" lang="en-US" altLang="zh-CN" dirty="0">
                <a:latin typeface="Times New Roman" charset="0"/>
                <a:ea typeface="Times New Roman" charset="0"/>
                <a:cs typeface="Times New Roman" charset="0"/>
              </a:rPr>
              <a:t>Structured</a:t>
            </a:r>
            <a:r>
              <a:rPr kumimoji="1" lang="zh-CN" altLang="en-US"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facts</a:t>
            </a: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280553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Relation Extraction? </a:t>
            </a:r>
          </a:p>
        </p:txBody>
      </p:sp>
      <p:sp>
        <p:nvSpPr>
          <p:cNvPr id="3" name="内容占位符 2"/>
          <p:cNvSpPr>
            <a:spLocks noGrp="1"/>
          </p:cNvSpPr>
          <p:nvPr>
            <p:ph idx="1"/>
          </p:nvPr>
        </p:nvSpPr>
        <p:spPr/>
        <p:txBody>
          <a:bodyPr/>
          <a:lstStyle/>
          <a:p>
            <a:r>
              <a:rPr lang="en-US" altLang="zh-CN" dirty="0"/>
              <a:t>Knowledge Bases (KBs) </a:t>
            </a:r>
          </a:p>
          <a:p>
            <a:pPr lvl="1"/>
            <a:r>
              <a:rPr lang="en-US" altLang="zh-CN" dirty="0"/>
              <a:t>Contain a massive number of facts</a:t>
            </a:r>
          </a:p>
          <a:p>
            <a:pPr lvl="1"/>
            <a:r>
              <a:rPr lang="en-US" altLang="zh-CN" dirty="0"/>
              <a:t>Useful for many applications</a:t>
            </a:r>
          </a:p>
          <a:p>
            <a:pPr lvl="1"/>
            <a:r>
              <a:rPr lang="en-US" altLang="zh-CN" dirty="0"/>
              <a:t>However, KBs are still far from complete compared to the infinite real-world facts </a:t>
            </a:r>
          </a:p>
          <a:p>
            <a:pPr lvl="1"/>
            <a:endParaRPr lang="en-US" altLang="zh-CN" dirty="0"/>
          </a:p>
          <a:p>
            <a:pPr lvl="1"/>
            <a:endParaRPr lang="en-US" altLang="zh-CN" dirty="0"/>
          </a:p>
          <a:p>
            <a:pPr lvl="1"/>
            <a:endParaRPr lang="en-US" altLang="zh-CN"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128</a:t>
            </a:fld>
            <a:endParaRPr lang="zh-CN" altLang="en-US">
              <a:solidFill>
                <a:prstClr val="black">
                  <a:tint val="75000"/>
                </a:prstClr>
              </a:solidFill>
            </a:endParaRPr>
          </a:p>
        </p:txBody>
      </p:sp>
      <p:grpSp>
        <p:nvGrpSpPr>
          <p:cNvPr id="7" name="组 6"/>
          <p:cNvGrpSpPr>
            <a:grpSpLocks noChangeAspect="1"/>
          </p:cNvGrpSpPr>
          <p:nvPr/>
        </p:nvGrpSpPr>
        <p:grpSpPr>
          <a:xfrm>
            <a:off x="1757862" y="3570232"/>
            <a:ext cx="5478434" cy="3287768"/>
            <a:chOff x="1542704" y="4321666"/>
            <a:chExt cx="2914533" cy="1939130"/>
          </a:xfrm>
        </p:grpSpPr>
        <p:pic>
          <p:nvPicPr>
            <p:cNvPr id="5" name="图片 4"/>
            <p:cNvPicPr>
              <a:picLocks noChangeAspect="1"/>
            </p:cNvPicPr>
            <p:nvPr/>
          </p:nvPicPr>
          <p:blipFill rotWithShape="1">
            <a:blip r:embed="rId3"/>
            <a:srcRect t="202" r="31429"/>
            <a:stretch/>
          </p:blipFill>
          <p:spPr>
            <a:xfrm>
              <a:off x="1542704" y="4321666"/>
              <a:ext cx="2664755" cy="1939130"/>
            </a:xfrm>
            <a:prstGeom prst="rect">
              <a:avLst/>
            </a:prstGeom>
          </p:spPr>
        </p:pic>
        <p:sp>
          <p:nvSpPr>
            <p:cNvPr id="6" name="对角圆角矩形 5"/>
            <p:cNvSpPr/>
            <p:nvPr/>
          </p:nvSpPr>
          <p:spPr>
            <a:xfrm>
              <a:off x="3957681" y="4797152"/>
              <a:ext cx="499556" cy="388610"/>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4530701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Relation Extraction? </a:t>
            </a:r>
            <a:endParaRPr kumimoji="1" lang="zh-CN" altLang="en-US" dirty="0"/>
          </a:p>
        </p:txBody>
      </p:sp>
      <p:sp>
        <p:nvSpPr>
          <p:cNvPr id="3" name="内容占位符 2"/>
          <p:cNvSpPr>
            <a:spLocks noGrp="1"/>
          </p:cNvSpPr>
          <p:nvPr>
            <p:ph idx="1"/>
          </p:nvPr>
        </p:nvSpPr>
        <p:spPr/>
        <p:txBody>
          <a:bodyPr/>
          <a:lstStyle/>
          <a:p>
            <a:r>
              <a:rPr kumimoji="1" lang="en-US" altLang="zh-CN" dirty="0"/>
              <a:t>A huge number of relational facts are contained in unstructured and </a:t>
            </a:r>
            <a:r>
              <a:rPr lang="en-US" altLang="zh-CN" dirty="0"/>
              <a:t>semi-structured </a:t>
            </a:r>
            <a:r>
              <a:rPr kumimoji="1" lang="en-US" altLang="zh-CN" dirty="0"/>
              <a:t>texts from the Web</a:t>
            </a:r>
          </a:p>
          <a:p>
            <a:pPr lvl="1"/>
            <a:r>
              <a:rPr lang="en-US" altLang="zh-CN" dirty="0"/>
              <a:t>Encyclopedia</a:t>
            </a:r>
          </a:p>
          <a:p>
            <a:pPr lvl="1"/>
            <a:r>
              <a:rPr kumimoji="1" lang="en-US" altLang="zh-CN" dirty="0"/>
              <a:t>News articles</a:t>
            </a:r>
          </a:p>
          <a:p>
            <a:pPr lvl="1"/>
            <a:r>
              <a:rPr kumimoji="1" lang="en-US" altLang="zh-CN" dirty="0"/>
              <a:t>Academic articles</a:t>
            </a:r>
          </a:p>
          <a:p>
            <a:pPr lvl="1"/>
            <a:r>
              <a:rPr kumimoji="1" lang="en-US" altLang="zh-CN" dirty="0"/>
              <a:t>Blogs</a:t>
            </a:r>
          </a:p>
          <a:p>
            <a:pPr lvl="1"/>
            <a:r>
              <a:rPr kumimoji="1" lang="mr-IN" altLang="zh-CN" dirty="0"/>
              <a:t>…</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129</a:t>
            </a:fld>
            <a:endParaRPr lang="zh-CN" altLang="en-US">
              <a:solidFill>
                <a:prstClr val="black">
                  <a:tint val="75000"/>
                </a:prstClr>
              </a:solidFill>
            </a:endParaRPr>
          </a:p>
        </p:txBody>
      </p:sp>
    </p:spTree>
    <p:extLst>
      <p:ext uri="{BB962C8B-B14F-4D97-AF65-F5344CB8AC3E}">
        <p14:creationId xmlns:p14="http://schemas.microsoft.com/office/powerpoint/2010/main" val="3506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What is Representation Learning</a:t>
            </a:r>
            <a:endParaRPr lang="zh-CN" altLang="en-US" dirty="0"/>
          </a:p>
        </p:txBody>
      </p:sp>
      <p:sp>
        <p:nvSpPr>
          <p:cNvPr id="3" name="内容占位符 2"/>
          <p:cNvSpPr>
            <a:spLocks noGrp="1"/>
          </p:cNvSpPr>
          <p:nvPr>
            <p:ph idx="1"/>
          </p:nvPr>
        </p:nvSpPr>
        <p:spPr/>
        <p:txBody>
          <a:bodyPr/>
          <a:lstStyle/>
          <a:p>
            <a:pPr>
              <a:lnSpc>
                <a:spcPct val="120000"/>
              </a:lnSpc>
            </a:pPr>
            <a:r>
              <a:rPr lang="en-US" altLang="zh-CN" dirty="0"/>
              <a:t>1-hot</a:t>
            </a:r>
            <a:r>
              <a:rPr lang="zh-CN" altLang="en-US" dirty="0"/>
              <a:t> </a:t>
            </a:r>
            <a:r>
              <a:rPr lang="en-US" altLang="zh-CN" dirty="0"/>
              <a:t>Representation</a:t>
            </a:r>
          </a:p>
          <a:p>
            <a:pPr lvl="1">
              <a:lnSpc>
                <a:spcPct val="120000"/>
              </a:lnSpc>
            </a:pPr>
            <a:r>
              <a:rPr lang="en-US" altLang="zh-CN" dirty="0"/>
              <a:t>Foundation of Bag-of-Words</a:t>
            </a:r>
            <a:r>
              <a:rPr lang="zh-CN" altLang="en-US" dirty="0"/>
              <a:t> </a:t>
            </a:r>
            <a:r>
              <a:rPr lang="en-US" altLang="zh-CN" dirty="0"/>
              <a:t>Model</a:t>
            </a:r>
            <a:endParaRPr lang="zh-CN" altLang="en-US" dirty="0"/>
          </a:p>
        </p:txBody>
      </p:sp>
      <p:sp>
        <p:nvSpPr>
          <p:cNvPr id="8" name="矩形 7"/>
          <p:cNvSpPr/>
          <p:nvPr/>
        </p:nvSpPr>
        <p:spPr>
          <a:xfrm>
            <a:off x="904130" y="2988689"/>
            <a:ext cx="803425" cy="584775"/>
          </a:xfrm>
          <a:prstGeom prst="rect">
            <a:avLst/>
          </a:prstGeom>
          <a:noFill/>
        </p:spPr>
        <p:txBody>
          <a:bodyPr wrap="none" lIns="91440" tIns="45720" rIns="91440" bIns="45720">
            <a:spAutoFit/>
          </a:bodyPr>
          <a:lstStyle/>
          <a:p>
            <a:pPr algn="ctr"/>
            <a:r>
              <a:rPr lang="en-US" altLang="zh-CN" sz="3200" cap="none" spc="0" dirty="0">
                <a:ln w="0"/>
                <a:solidFill>
                  <a:schemeClr val="tx1"/>
                </a:solidFill>
                <a:effectLst>
                  <a:outerShdw blurRad="38100" dist="19050" dir="2700000" algn="tl" rotWithShape="0">
                    <a:schemeClr val="dk1">
                      <a:alpha val="40000"/>
                    </a:schemeClr>
                  </a:outerShdw>
                </a:effectLst>
                <a:ea typeface="微软雅黑" panose="020B0503020204020204" pitchFamily="34" charset="-122"/>
              </a:rPr>
              <a:t>sun</a:t>
            </a:r>
            <a:endParaRPr lang="zh-CN" altLang="en-US" sz="3200" cap="none" spc="0" dirty="0">
              <a:ln w="0"/>
              <a:solidFill>
                <a:schemeClr val="tx1"/>
              </a:solidFill>
              <a:effectLst>
                <a:outerShdw blurRad="38100" dist="19050" dir="2700000" algn="tl" rotWithShape="0">
                  <a:schemeClr val="dk1">
                    <a:alpha val="40000"/>
                  </a:schemeClr>
                </a:outerShdw>
              </a:effectLst>
              <a:ea typeface="微软雅黑" panose="020B0503020204020204" pitchFamily="34" charset="-122"/>
            </a:endParaRPr>
          </a:p>
        </p:txBody>
      </p:sp>
      <p:sp>
        <p:nvSpPr>
          <p:cNvPr id="9" name="文本框 8"/>
          <p:cNvSpPr txBox="1"/>
          <p:nvPr/>
        </p:nvSpPr>
        <p:spPr>
          <a:xfrm>
            <a:off x="1907704" y="2488989"/>
            <a:ext cx="6151043" cy="584775"/>
          </a:xfrm>
          <a:prstGeom prst="rect">
            <a:avLst/>
          </a:prstGeom>
          <a:noFill/>
        </p:spPr>
        <p:txBody>
          <a:bodyPr wrap="none" rtlCol="0">
            <a:spAutoFit/>
          </a:bodyPr>
          <a:lstStyle/>
          <a:p>
            <a:r>
              <a:rPr lang="en-US" altLang="zh-CN" sz="3200" dirty="0">
                <a:solidFill>
                  <a:schemeClr val="tx2"/>
                </a:solidFill>
              </a:rPr>
              <a:t>[0, 0, 0, 0, 0, 0, 0, 0, </a:t>
            </a:r>
            <a:r>
              <a:rPr lang="en-US" altLang="zh-CN" sz="3200" dirty="0">
                <a:solidFill>
                  <a:srgbClr val="FF0000"/>
                </a:solidFill>
              </a:rPr>
              <a:t>1</a:t>
            </a:r>
            <a:r>
              <a:rPr lang="en-US" altLang="zh-CN" sz="3200" dirty="0">
                <a:solidFill>
                  <a:schemeClr val="tx2"/>
                </a:solidFill>
              </a:rPr>
              <a:t>, 0, 0, 0, 0, …]</a:t>
            </a:r>
            <a:endParaRPr lang="zh-CN" altLang="en-US" sz="3200" dirty="0">
              <a:solidFill>
                <a:schemeClr val="tx2"/>
              </a:solidFill>
            </a:endParaRPr>
          </a:p>
        </p:txBody>
      </p:sp>
      <p:sp>
        <p:nvSpPr>
          <p:cNvPr id="10" name="文本框 9"/>
          <p:cNvSpPr txBox="1"/>
          <p:nvPr/>
        </p:nvSpPr>
        <p:spPr>
          <a:xfrm>
            <a:off x="1907703" y="3050244"/>
            <a:ext cx="6151043" cy="584775"/>
          </a:xfrm>
          <a:prstGeom prst="rect">
            <a:avLst/>
          </a:prstGeom>
          <a:noFill/>
        </p:spPr>
        <p:txBody>
          <a:bodyPr wrap="none" rtlCol="0">
            <a:spAutoFit/>
          </a:bodyPr>
          <a:lstStyle/>
          <a:p>
            <a:r>
              <a:rPr lang="en-US" altLang="zh-CN" sz="3200" dirty="0">
                <a:solidFill>
                  <a:schemeClr val="tx2"/>
                </a:solidFill>
              </a:rPr>
              <a:t>[0, 0, 0, 0, 0, 0, 0, </a:t>
            </a:r>
            <a:r>
              <a:rPr lang="en-US" altLang="zh-CN" sz="3200" dirty="0">
                <a:solidFill>
                  <a:srgbClr val="FF0000"/>
                </a:solidFill>
              </a:rPr>
              <a:t>1</a:t>
            </a:r>
            <a:r>
              <a:rPr lang="en-US" altLang="zh-CN" sz="3200" dirty="0">
                <a:solidFill>
                  <a:schemeClr val="tx2"/>
                </a:solidFill>
              </a:rPr>
              <a:t>, 0, 0, 0, 0, 0, …]</a:t>
            </a:r>
            <a:endParaRPr lang="zh-CN" altLang="en-US" sz="3200" dirty="0">
              <a:solidFill>
                <a:schemeClr val="tx2"/>
              </a:solidFill>
            </a:endParaRPr>
          </a:p>
        </p:txBody>
      </p:sp>
      <p:sp>
        <p:nvSpPr>
          <p:cNvPr id="13" name="矩形 12"/>
          <p:cNvSpPr/>
          <p:nvPr/>
        </p:nvSpPr>
        <p:spPr>
          <a:xfrm>
            <a:off x="885794" y="2488989"/>
            <a:ext cx="825867" cy="584775"/>
          </a:xfrm>
          <a:prstGeom prst="rect">
            <a:avLst/>
          </a:prstGeom>
          <a:noFill/>
        </p:spPr>
        <p:txBody>
          <a:bodyPr wrap="none" lIns="91440" tIns="45720" rIns="91440" bIns="45720">
            <a:spAutoFit/>
          </a:bodyPr>
          <a:lstStyle/>
          <a:p>
            <a:pPr algn="ctr"/>
            <a:r>
              <a:rPr lang="en-US" altLang="zh-CN" sz="3200" cap="none" spc="0" dirty="0">
                <a:ln w="0"/>
                <a:solidFill>
                  <a:schemeClr val="tx1"/>
                </a:solidFill>
                <a:effectLst>
                  <a:outerShdw blurRad="38100" dist="19050" dir="2700000" algn="tl" rotWithShape="0">
                    <a:schemeClr val="dk1">
                      <a:alpha val="40000"/>
                    </a:schemeClr>
                  </a:outerShdw>
                </a:effectLst>
                <a:ea typeface="微软雅黑" panose="020B0503020204020204" pitchFamily="34" charset="-122"/>
              </a:rPr>
              <a:t>star</a:t>
            </a:r>
            <a:endParaRPr lang="zh-CN" altLang="en-US" sz="3200" cap="none" spc="0" dirty="0">
              <a:ln w="0"/>
              <a:solidFill>
                <a:schemeClr val="tx1"/>
              </a:solidFill>
              <a:effectLst>
                <a:outerShdw blurRad="38100" dist="19050" dir="2700000" algn="tl" rotWithShape="0">
                  <a:schemeClr val="dk1">
                    <a:alpha val="40000"/>
                  </a:schemeClr>
                </a:outerShdw>
              </a:effectLst>
              <a:ea typeface="微软雅黑" panose="020B0503020204020204" pitchFamily="34" charset="-122"/>
            </a:endParaRPr>
          </a:p>
        </p:txBody>
      </p:sp>
      <p:sp>
        <p:nvSpPr>
          <p:cNvPr id="15" name="矩形 14"/>
          <p:cNvSpPr/>
          <p:nvPr/>
        </p:nvSpPr>
        <p:spPr>
          <a:xfrm>
            <a:off x="1475656" y="4320415"/>
            <a:ext cx="4093246" cy="523220"/>
          </a:xfrm>
          <a:prstGeom prst="rect">
            <a:avLst/>
          </a:prstGeom>
          <a:noFill/>
        </p:spPr>
        <p:txBody>
          <a:bodyPr wrap="square" lIns="91440" tIns="45720" rIns="91440" bIns="45720">
            <a:spAutoFit/>
          </a:bodyPr>
          <a:lstStyle/>
          <a:p>
            <a:pPr algn="ctr"/>
            <a:r>
              <a:rPr lang="en-US" altLang="zh-CN" sz="2800" dirty="0" err="1">
                <a:ln w="0"/>
                <a:effectLst>
                  <a:outerShdw blurRad="38100" dist="19050" dir="2700000" algn="tl" rotWithShape="0">
                    <a:schemeClr val="dk1">
                      <a:alpha val="40000"/>
                    </a:schemeClr>
                  </a:outerShdw>
                </a:effectLst>
                <a:ea typeface="微软雅黑" panose="020B0503020204020204" pitchFamily="34" charset="-122"/>
              </a:rPr>
              <a:t>sim</a:t>
            </a:r>
            <a:r>
              <a:rPr lang="en-US" altLang="zh-CN" sz="2800" dirty="0">
                <a:ln w="0"/>
                <a:effectLst>
                  <a:outerShdw blurRad="38100" dist="19050" dir="2700000" algn="tl" rotWithShape="0">
                    <a:schemeClr val="dk1">
                      <a:alpha val="40000"/>
                    </a:schemeClr>
                  </a:outerShdw>
                </a:effectLst>
                <a:ea typeface="微软雅黑" panose="020B0503020204020204" pitchFamily="34" charset="-122"/>
              </a:rPr>
              <a:t>(star,</a:t>
            </a:r>
            <a:r>
              <a:rPr lang="zh-CN" altLang="en-US" sz="2800" dirty="0">
                <a:ln w="0"/>
                <a:effectLst>
                  <a:outerShdw blurRad="38100" dist="19050" dir="2700000" algn="tl" rotWithShape="0">
                    <a:schemeClr val="dk1">
                      <a:alpha val="40000"/>
                    </a:schemeClr>
                  </a:outerShdw>
                </a:effectLst>
                <a:ea typeface="微软雅黑" panose="020B0503020204020204" pitchFamily="34" charset="-122"/>
              </a:rPr>
              <a:t> </a:t>
            </a:r>
            <a:r>
              <a:rPr lang="en-US" altLang="zh-CN" sz="2800" dirty="0">
                <a:ln w="0"/>
                <a:effectLst>
                  <a:outerShdw blurRad="38100" dist="19050" dir="2700000" algn="tl" rotWithShape="0">
                    <a:schemeClr val="dk1">
                      <a:alpha val="40000"/>
                    </a:schemeClr>
                  </a:outerShdw>
                </a:effectLst>
                <a:ea typeface="微软雅黑" panose="020B0503020204020204" pitchFamily="34" charset="-122"/>
              </a:rPr>
              <a:t>sun)</a:t>
            </a:r>
            <a:r>
              <a:rPr lang="zh-CN" altLang="en-US" sz="2800" dirty="0">
                <a:ln w="0"/>
                <a:effectLst>
                  <a:outerShdw blurRad="38100" dist="19050" dir="2700000" algn="tl" rotWithShape="0">
                    <a:schemeClr val="dk1">
                      <a:alpha val="40000"/>
                    </a:schemeClr>
                  </a:outerShdw>
                </a:effectLst>
                <a:ea typeface="微软雅黑" panose="020B0503020204020204" pitchFamily="34" charset="-122"/>
              </a:rPr>
              <a:t> </a:t>
            </a:r>
            <a:r>
              <a:rPr lang="en-US" altLang="zh-CN" sz="2800" cap="none" spc="0" dirty="0">
                <a:ln w="0"/>
                <a:solidFill>
                  <a:schemeClr val="tx1"/>
                </a:solidFill>
                <a:effectLst>
                  <a:outerShdw blurRad="38100" dist="19050" dir="2700000" algn="tl" rotWithShape="0">
                    <a:schemeClr val="dk1">
                      <a:alpha val="40000"/>
                    </a:schemeClr>
                  </a:outerShdw>
                </a:effectLst>
                <a:ea typeface="微软雅黑" panose="020B0503020204020204" pitchFamily="34" charset="-122"/>
              </a:rPr>
              <a:t>= </a:t>
            </a:r>
            <a:r>
              <a:rPr lang="en-US" altLang="zh-CN" sz="2800" cap="none" spc="0" dirty="0">
                <a:ln w="0"/>
                <a:solidFill>
                  <a:srgbClr val="FF0000"/>
                </a:solidFill>
                <a:effectLst>
                  <a:outerShdw blurRad="38100" dist="19050" dir="2700000" algn="tl" rotWithShape="0">
                    <a:schemeClr val="dk1">
                      <a:alpha val="40000"/>
                    </a:schemeClr>
                  </a:outerShdw>
                </a:effectLst>
                <a:ea typeface="微软雅黑" panose="020B0503020204020204" pitchFamily="34" charset="-122"/>
              </a:rPr>
              <a:t>0</a:t>
            </a:r>
            <a:endParaRPr lang="zh-CN" altLang="en-US" sz="2800" cap="none" spc="0" dirty="0">
              <a:ln w="0"/>
              <a:solidFill>
                <a:srgbClr val="FF0000"/>
              </a:solidFill>
              <a:effectLst>
                <a:outerShdw blurRad="38100" dist="19050" dir="2700000" algn="tl" rotWithShape="0">
                  <a:schemeClr val="dk1">
                    <a:alpha val="40000"/>
                  </a:schemeClr>
                </a:outerShdw>
              </a:effectLst>
              <a:ea typeface="微软雅黑" panose="020B0503020204020204" pitchFamily="34" charset="-122"/>
            </a:endParaRPr>
          </a:p>
        </p:txBody>
      </p:sp>
      <p:pic>
        <p:nvPicPr>
          <p:cNvPr id="24" name="图片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6136" y="4244328"/>
            <a:ext cx="683681" cy="675394"/>
          </a:xfrm>
          <a:prstGeom prst="rect">
            <a:avLst/>
          </a:prstGeom>
        </p:spPr>
      </p:pic>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a:t>
            </a:fld>
            <a:endParaRPr lang="zh-CN" altLang="en-US">
              <a:solidFill>
                <a:prstClr val="black">
                  <a:tint val="75000"/>
                </a:prstClr>
              </a:solidFill>
            </a:endParaRPr>
          </a:p>
        </p:txBody>
      </p:sp>
    </p:spTree>
    <p:extLst>
      <p:ext uri="{BB962C8B-B14F-4D97-AF65-F5344CB8AC3E}">
        <p14:creationId xmlns:p14="http://schemas.microsoft.com/office/powerpoint/2010/main" val="8405329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Relation Extraction? </a:t>
            </a:r>
            <a:endParaRPr kumimoji="1" lang="zh-CN" altLang="en-US" dirty="0"/>
          </a:p>
        </p:txBody>
      </p:sp>
      <p:sp>
        <p:nvSpPr>
          <p:cNvPr id="3" name="内容占位符 2"/>
          <p:cNvSpPr>
            <a:spLocks noGrp="1"/>
          </p:cNvSpPr>
          <p:nvPr>
            <p:ph idx="1"/>
          </p:nvPr>
        </p:nvSpPr>
        <p:spPr/>
        <p:txBody>
          <a:bodyPr/>
          <a:lstStyle/>
          <a:p>
            <a:pPr marL="0" indent="0" algn="ctr">
              <a:buNone/>
            </a:pPr>
            <a:r>
              <a:rPr kumimoji="1" lang="en-US" altLang="zh-CN" dirty="0"/>
              <a:t>Wikipedia</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130</a:t>
            </a:fld>
            <a:endParaRPr lang="zh-CN" altLang="en-US">
              <a:solidFill>
                <a:prstClr val="black">
                  <a:tint val="75000"/>
                </a:prstClr>
              </a:solidFill>
            </a:endParaRP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r="1176" b="3536"/>
          <a:stretch/>
        </p:blipFill>
        <p:spPr>
          <a:xfrm>
            <a:off x="0" y="1484784"/>
            <a:ext cx="9036496" cy="5184576"/>
          </a:xfrm>
          <a:prstGeom prst="rect">
            <a:avLst/>
          </a:prstGeom>
        </p:spPr>
      </p:pic>
    </p:spTree>
    <p:extLst>
      <p:ext uri="{BB962C8B-B14F-4D97-AF65-F5344CB8AC3E}">
        <p14:creationId xmlns:p14="http://schemas.microsoft.com/office/powerpoint/2010/main" val="32272991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Relation Extraction? </a:t>
            </a:r>
            <a:endParaRPr kumimoji="1" lang="zh-CN" altLang="en-US" dirty="0"/>
          </a:p>
        </p:txBody>
      </p:sp>
      <p:sp>
        <p:nvSpPr>
          <p:cNvPr id="3" name="内容占位符 2"/>
          <p:cNvSpPr>
            <a:spLocks noGrp="1"/>
          </p:cNvSpPr>
          <p:nvPr>
            <p:ph idx="1"/>
          </p:nvPr>
        </p:nvSpPr>
        <p:spPr/>
        <p:txBody>
          <a:bodyPr/>
          <a:lstStyle/>
          <a:p>
            <a:pPr marL="0" indent="0" algn="ctr">
              <a:buNone/>
            </a:pPr>
            <a:r>
              <a:rPr kumimoji="1" lang="en-US" altLang="zh-CN" dirty="0"/>
              <a:t>   The New York Times            </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131</a:t>
            </a:fld>
            <a:endParaRPr lang="zh-CN" altLang="en-US">
              <a:solidFill>
                <a:prstClr val="black">
                  <a:tint val="75000"/>
                </a:prstClr>
              </a:solidFill>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736" r="6801" b="37112"/>
          <a:stretch/>
        </p:blipFill>
        <p:spPr>
          <a:xfrm>
            <a:off x="2483768" y="1628800"/>
            <a:ext cx="4464496" cy="5151341"/>
          </a:xfrm>
          <a:prstGeom prst="rect">
            <a:avLst/>
          </a:prstGeom>
          <a:ln w="12700">
            <a:solidFill>
              <a:schemeClr val="tx1"/>
            </a:solidFill>
          </a:ln>
        </p:spPr>
      </p:pic>
    </p:spTree>
    <p:extLst>
      <p:ext uri="{BB962C8B-B14F-4D97-AF65-F5344CB8AC3E}">
        <p14:creationId xmlns:p14="http://schemas.microsoft.com/office/powerpoint/2010/main" val="1402391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Relation Extraction? </a:t>
            </a:r>
            <a:endParaRPr kumimoji="1" lang="zh-CN" altLang="en-US" dirty="0"/>
          </a:p>
        </p:txBody>
      </p:sp>
      <p:sp>
        <p:nvSpPr>
          <p:cNvPr id="3" name="内容占位符 2"/>
          <p:cNvSpPr>
            <a:spLocks noGrp="1"/>
          </p:cNvSpPr>
          <p:nvPr>
            <p:ph idx="1"/>
          </p:nvPr>
        </p:nvSpPr>
        <p:spPr>
          <a:xfrm>
            <a:off x="107504" y="980728"/>
            <a:ext cx="8928992" cy="5688632"/>
          </a:xfrm>
        </p:spPr>
        <p:txBody>
          <a:bodyPr>
            <a:normAutofit/>
          </a:bodyPr>
          <a:lstStyle/>
          <a:p>
            <a:r>
              <a:rPr lang="en-US" altLang="zh-CN" dirty="0"/>
              <a:t>Knowledge Bases (KBs) are far from complete</a:t>
            </a:r>
          </a:p>
          <a:p>
            <a:r>
              <a:rPr kumimoji="1" lang="en-US" altLang="zh-CN" dirty="0"/>
              <a:t>Texts from the Web contain a huge number of relational facts</a:t>
            </a:r>
          </a:p>
          <a:p>
            <a:endParaRPr kumimoji="1" lang="en-US" altLang="zh-CN" dirty="0"/>
          </a:p>
          <a:p>
            <a:pPr lvl="4"/>
            <a:endParaRPr kumimoji="1" lang="en-US" altLang="zh-CN" dirty="0"/>
          </a:p>
          <a:p>
            <a:pPr lvl="4"/>
            <a:endParaRPr kumimoji="1" lang="en-US" altLang="zh-CN" dirty="0"/>
          </a:p>
          <a:p>
            <a:pPr lvl="4"/>
            <a:endParaRPr lang="en-US" altLang="zh-CN" dirty="0"/>
          </a:p>
          <a:p>
            <a:r>
              <a:rPr lang="en-US" altLang="zh-CN" dirty="0"/>
              <a:t>Relation Extraction (RE)</a:t>
            </a:r>
          </a:p>
          <a:p>
            <a:pPr lvl="1"/>
            <a:r>
              <a:rPr lang="en-US" altLang="zh-CN" dirty="0"/>
              <a:t>Automatically extract relational facts from text</a:t>
            </a:r>
          </a:p>
          <a:p>
            <a:pPr lvl="1"/>
            <a:r>
              <a:rPr kumimoji="1" lang="en-US" altLang="zh-CN" dirty="0"/>
              <a:t>Populate Knowledge bases</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132</a:t>
            </a:fld>
            <a:endParaRPr lang="zh-CN" altLang="en-US">
              <a:solidFill>
                <a:prstClr val="black">
                  <a:tint val="75000"/>
                </a:prstClr>
              </a:solidFill>
            </a:endParaRPr>
          </a:p>
        </p:txBody>
      </p:sp>
      <p:sp>
        <p:nvSpPr>
          <p:cNvPr id="5" name="下箭头 4"/>
          <p:cNvSpPr/>
          <p:nvPr/>
        </p:nvSpPr>
        <p:spPr>
          <a:xfrm>
            <a:off x="3995936" y="2852936"/>
            <a:ext cx="288032" cy="1080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4396266" y="3068960"/>
            <a:ext cx="1471878" cy="461665"/>
          </a:xfrm>
          <a:prstGeom prst="rect">
            <a:avLst/>
          </a:prstGeom>
          <a:noFill/>
        </p:spPr>
        <p:txBody>
          <a:bodyPr wrap="none" rtlCol="0">
            <a:spAutoFit/>
          </a:bodyPr>
          <a:lstStyle/>
          <a:p>
            <a:r>
              <a:rPr kumimoji="1" lang="en-US" altLang="zh-CN" sz="2400" dirty="0"/>
              <a:t>Motivates</a:t>
            </a:r>
            <a:endParaRPr kumimoji="1" lang="zh-CN" altLang="en-US" sz="2400" dirty="0"/>
          </a:p>
        </p:txBody>
      </p:sp>
    </p:spTree>
    <p:extLst>
      <p:ext uri="{BB962C8B-B14F-4D97-AF65-F5344CB8AC3E}">
        <p14:creationId xmlns:p14="http://schemas.microsoft.com/office/powerpoint/2010/main" val="17236969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Relation Extraction</a:t>
            </a:r>
            <a:endParaRPr kumimoji="1" lang="zh-CN" altLang="en-US" dirty="0"/>
          </a:p>
        </p:txBody>
      </p:sp>
      <p:sp>
        <p:nvSpPr>
          <p:cNvPr id="3" name="内容占位符 2"/>
          <p:cNvSpPr>
            <a:spLocks noGrp="1"/>
          </p:cNvSpPr>
          <p:nvPr>
            <p:ph idx="1"/>
          </p:nvPr>
        </p:nvSpPr>
        <p:spPr/>
        <p:txBody>
          <a:bodyPr/>
          <a:lstStyle/>
          <a:p>
            <a:r>
              <a:rPr lang="en-US" altLang="zh-CN" dirty="0"/>
              <a:t>How to build relation extraction systems?</a:t>
            </a:r>
          </a:p>
          <a:p>
            <a:pPr lvl="1"/>
            <a:r>
              <a:rPr lang="en-US" altLang="zh-CN" dirty="0">
                <a:solidFill>
                  <a:srgbClr val="FF0000"/>
                </a:solidFill>
              </a:rPr>
              <a:t>Hand-written patterns </a:t>
            </a:r>
          </a:p>
          <a:p>
            <a:pPr lvl="1"/>
            <a:r>
              <a:rPr lang="en-US" altLang="zh-CN" dirty="0"/>
              <a:t>Supervised relation extraction</a:t>
            </a:r>
          </a:p>
          <a:p>
            <a:pPr lvl="1"/>
            <a:r>
              <a:rPr lang="en-US" altLang="zh-CN" dirty="0"/>
              <a:t>Semi-supervised</a:t>
            </a:r>
          </a:p>
          <a:p>
            <a:pPr lvl="2"/>
            <a:r>
              <a:rPr lang="en-US" altLang="zh-CN" sz="2800" dirty="0"/>
              <a:t>Bootstrapping (using seeds) </a:t>
            </a:r>
          </a:p>
          <a:p>
            <a:pPr lvl="2"/>
            <a:r>
              <a:rPr lang="en-US" altLang="zh-CN" sz="2800" dirty="0"/>
              <a:t>Distant supervision</a:t>
            </a:r>
          </a:p>
          <a:p>
            <a:pPr lvl="2"/>
            <a:endParaRPr lang="en-US" altLang="zh-CN" dirty="0"/>
          </a:p>
          <a:p>
            <a:pPr lvl="2"/>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133</a:t>
            </a:fld>
            <a:endParaRPr lang="zh-CN" altLang="en-US">
              <a:solidFill>
                <a:prstClr val="black">
                  <a:tint val="75000"/>
                </a:prstClr>
              </a:solidFill>
            </a:endParaRPr>
          </a:p>
        </p:txBody>
      </p:sp>
    </p:spTree>
    <p:extLst>
      <p:ext uri="{BB962C8B-B14F-4D97-AF65-F5344CB8AC3E}">
        <p14:creationId xmlns:p14="http://schemas.microsoft.com/office/powerpoint/2010/main" val="389538049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Hand-Written Patterns</a:t>
            </a:r>
            <a:endParaRPr kumimoji="1" lang="zh-CN" altLang="en-US" dirty="0"/>
          </a:p>
        </p:txBody>
      </p:sp>
      <p:sp>
        <p:nvSpPr>
          <p:cNvPr id="3" name="内容占位符 2"/>
          <p:cNvSpPr>
            <a:spLocks noGrp="1"/>
          </p:cNvSpPr>
          <p:nvPr>
            <p:ph idx="1"/>
          </p:nvPr>
        </p:nvSpPr>
        <p:spPr/>
        <p:txBody>
          <a:bodyPr/>
          <a:lstStyle/>
          <a:p>
            <a:r>
              <a:rPr lang="en-US" altLang="zh-CN" dirty="0"/>
              <a:t>"Agar is a substance prepared from a mixture of red algae, such as </a:t>
            </a:r>
            <a:r>
              <a:rPr lang="en-US" altLang="zh-CN" dirty="0" err="1"/>
              <a:t>Gelidium</a:t>
            </a:r>
            <a:r>
              <a:rPr lang="en-US" altLang="zh-CN" dirty="0"/>
              <a:t>, for laboratory or industrial use”</a:t>
            </a:r>
          </a:p>
          <a:p>
            <a:r>
              <a:rPr lang="en-US" altLang="zh-CN" dirty="0"/>
              <a:t>What does </a:t>
            </a:r>
            <a:r>
              <a:rPr lang="en-US" altLang="zh-CN" b="1" i="1" dirty="0" err="1"/>
              <a:t>Gelidium</a:t>
            </a:r>
            <a:r>
              <a:rPr lang="en-US" altLang="zh-CN" i="1" dirty="0"/>
              <a:t> </a:t>
            </a:r>
            <a:r>
              <a:rPr lang="en-US" altLang="zh-CN" dirty="0"/>
              <a:t>mean? </a:t>
            </a:r>
          </a:p>
          <a:p>
            <a:r>
              <a:rPr lang="en-US" altLang="zh-CN" dirty="0"/>
              <a:t>How do you know? </a:t>
            </a:r>
          </a:p>
          <a:p>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134</a:t>
            </a:fld>
            <a:endParaRPr lang="zh-CN" altLang="en-US">
              <a:solidFill>
                <a:prstClr val="black">
                  <a:tint val="75000"/>
                </a:prstClr>
              </a:solidFill>
            </a:endParaRPr>
          </a:p>
        </p:txBody>
      </p:sp>
    </p:spTree>
    <p:extLst>
      <p:ext uri="{BB962C8B-B14F-4D97-AF65-F5344CB8AC3E}">
        <p14:creationId xmlns:p14="http://schemas.microsoft.com/office/powerpoint/2010/main" val="36400879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Hand-Written Patterns</a:t>
            </a:r>
            <a:endParaRPr kumimoji="1" lang="zh-CN" altLang="en-US" dirty="0"/>
          </a:p>
        </p:txBody>
      </p:sp>
      <p:sp>
        <p:nvSpPr>
          <p:cNvPr id="3" name="内容占位符 2"/>
          <p:cNvSpPr>
            <a:spLocks noGrp="1"/>
          </p:cNvSpPr>
          <p:nvPr>
            <p:ph idx="1"/>
          </p:nvPr>
        </p:nvSpPr>
        <p:spPr/>
        <p:txBody>
          <a:bodyPr>
            <a:normAutofit lnSpcReduction="10000"/>
          </a:bodyPr>
          <a:lstStyle/>
          <a:p>
            <a:r>
              <a:rPr lang="en-US" altLang="zh-CN" dirty="0"/>
              <a:t>"Agar is a substance prepared from a mixture of red algae, such as </a:t>
            </a:r>
            <a:r>
              <a:rPr lang="en-US" altLang="zh-CN" dirty="0" err="1"/>
              <a:t>Gelidium</a:t>
            </a:r>
            <a:r>
              <a:rPr lang="en-US" altLang="zh-CN" dirty="0"/>
              <a:t>, for laboratory or industrial use”</a:t>
            </a:r>
          </a:p>
          <a:p>
            <a:r>
              <a:rPr lang="en-US" altLang="zh-CN" dirty="0"/>
              <a:t>Patterns for extracting IS-A relations</a:t>
            </a:r>
          </a:p>
          <a:p>
            <a:pPr lvl="1"/>
            <a:r>
              <a:rPr lang="en-US" altLang="zh-CN" b="1" dirty="0"/>
              <a:t>Y, such as X</a:t>
            </a:r>
          </a:p>
          <a:p>
            <a:pPr lvl="1"/>
            <a:r>
              <a:rPr lang="en-US" altLang="zh-CN" dirty="0"/>
              <a:t>such Y as X</a:t>
            </a:r>
          </a:p>
          <a:p>
            <a:pPr lvl="1"/>
            <a:r>
              <a:rPr lang="en-US" altLang="zh-CN" dirty="0"/>
              <a:t>X or other Y </a:t>
            </a:r>
          </a:p>
          <a:p>
            <a:pPr lvl="1"/>
            <a:r>
              <a:rPr lang="en-US" altLang="zh-CN" dirty="0"/>
              <a:t>X and other Y</a:t>
            </a:r>
          </a:p>
          <a:p>
            <a:pPr lvl="1"/>
            <a:r>
              <a:rPr lang="en-US" altLang="zh-CN" dirty="0"/>
              <a:t>Y including X</a:t>
            </a:r>
          </a:p>
          <a:p>
            <a:pPr lvl="1"/>
            <a:r>
              <a:rPr lang="en-US" altLang="zh-CN" dirty="0"/>
              <a:t>Y, especially X</a:t>
            </a:r>
          </a:p>
          <a:p>
            <a:pPr lvl="1"/>
            <a:r>
              <a:rPr lang="en-US" altLang="zh-CN" dirty="0"/>
              <a:t>……</a:t>
            </a:r>
          </a:p>
          <a:p>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135</a:t>
            </a:fld>
            <a:endParaRPr lang="zh-CN" altLang="en-US">
              <a:solidFill>
                <a:prstClr val="black">
                  <a:tint val="75000"/>
                </a:prstClr>
              </a:solidFill>
            </a:endParaRPr>
          </a:p>
        </p:txBody>
      </p:sp>
      <p:sp>
        <p:nvSpPr>
          <p:cNvPr id="5" name="文本框 4"/>
          <p:cNvSpPr txBox="1"/>
          <p:nvPr/>
        </p:nvSpPr>
        <p:spPr>
          <a:xfrm>
            <a:off x="507397" y="6421887"/>
            <a:ext cx="7462299" cy="338554"/>
          </a:xfrm>
          <a:prstGeom prst="rect">
            <a:avLst/>
          </a:prstGeom>
          <a:noFill/>
        </p:spPr>
        <p:txBody>
          <a:bodyPr wrap="none" rtlCol="0">
            <a:spAutoFit/>
          </a:bodyPr>
          <a:lstStyle/>
          <a:p>
            <a:r>
              <a:rPr lang="en-US" altLang="zh-CN" sz="1600" dirty="0"/>
              <a:t>Hearst M A. Automatic acquisition of hyponyms from large text corpora. ACL, 1992</a:t>
            </a:r>
            <a:endParaRPr kumimoji="1" lang="zh-CN" altLang="en-US" sz="1600" dirty="0"/>
          </a:p>
        </p:txBody>
      </p:sp>
      <p:sp>
        <p:nvSpPr>
          <p:cNvPr id="6" name="矩形 5"/>
          <p:cNvSpPr/>
          <p:nvPr/>
        </p:nvSpPr>
        <p:spPr>
          <a:xfrm>
            <a:off x="507397" y="1484784"/>
            <a:ext cx="4928699"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924759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Hand-Written Patterns</a:t>
            </a:r>
            <a:endParaRPr kumimoji="1" lang="zh-CN" altLang="en-US" dirty="0"/>
          </a:p>
        </p:txBody>
      </p:sp>
      <p:sp>
        <p:nvSpPr>
          <p:cNvPr id="3" name="内容占位符 2"/>
          <p:cNvSpPr>
            <a:spLocks noGrp="1"/>
          </p:cNvSpPr>
          <p:nvPr>
            <p:ph idx="1"/>
          </p:nvPr>
        </p:nvSpPr>
        <p:spPr/>
        <p:txBody>
          <a:bodyPr/>
          <a:lstStyle/>
          <a:p>
            <a:r>
              <a:rPr lang="en-US" altLang="zh-CN" dirty="0"/>
              <a:t>Rules for extracting IS-A relation </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136</a:t>
            </a:fld>
            <a:endParaRPr lang="zh-CN" altLang="en-US">
              <a:solidFill>
                <a:prstClr val="black">
                  <a:tint val="75000"/>
                </a:prstClr>
              </a:solidFill>
            </a:endParaRPr>
          </a:p>
        </p:txBody>
      </p:sp>
      <p:graphicFrame>
        <p:nvGraphicFramePr>
          <p:cNvPr id="6" name="表格 5"/>
          <p:cNvGraphicFramePr>
            <a:graphicFrameLocks noGrp="1"/>
          </p:cNvGraphicFramePr>
          <p:nvPr/>
        </p:nvGraphicFramePr>
        <p:xfrm>
          <a:off x="611560" y="1674779"/>
          <a:ext cx="7560840" cy="4569063"/>
        </p:xfrm>
        <a:graphic>
          <a:graphicData uri="http://schemas.openxmlformats.org/drawingml/2006/table">
            <a:tbl>
              <a:tblPr firstRow="1" bandRow="1">
                <a:tableStyleId>{00A15C55-8517-42AA-B614-E9B94910E393}</a:tableStyleId>
              </a:tblPr>
              <a:tblGrid>
                <a:gridCol w="1800200">
                  <a:extLst>
                    <a:ext uri="{9D8B030D-6E8A-4147-A177-3AD203B41FA5}">
                      <a16:colId xmlns:a16="http://schemas.microsoft.com/office/drawing/2014/main" val="20000"/>
                    </a:ext>
                  </a:extLst>
                </a:gridCol>
                <a:gridCol w="5760640">
                  <a:extLst>
                    <a:ext uri="{9D8B030D-6E8A-4147-A177-3AD203B41FA5}">
                      <a16:colId xmlns:a16="http://schemas.microsoft.com/office/drawing/2014/main" val="20001"/>
                    </a:ext>
                  </a:extLst>
                </a:gridCol>
              </a:tblGrid>
              <a:tr h="6311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effectLst/>
                          <a:latin typeface="+mn-lt"/>
                          <a:ea typeface="+mn-ea"/>
                          <a:cs typeface="+mn-cs"/>
                        </a:rPr>
                        <a:t>Pattern</a:t>
                      </a:r>
                      <a:endParaRPr lang="en-US" altLang="zh-CN" dirty="0">
                        <a:effectLs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lt1"/>
                          </a:solidFill>
                          <a:effectLst/>
                          <a:latin typeface="+mn-lt"/>
                          <a:ea typeface="+mn-ea"/>
                          <a:cs typeface="+mn-cs"/>
                        </a:rPr>
                        <a:t>Example</a:t>
                      </a:r>
                      <a:endParaRPr lang="en-US" altLang="zh-CN" dirty="0">
                        <a:effectLst/>
                      </a:endParaRPr>
                    </a:p>
                  </a:txBody>
                  <a:tcPr anchor="ctr"/>
                </a:tc>
                <a:extLst>
                  <a:ext uri="{0D108BD9-81ED-4DB2-BD59-A6C34878D82A}">
                    <a16:rowId xmlns:a16="http://schemas.microsoft.com/office/drawing/2014/main" val="10000"/>
                  </a:ext>
                </a:extLst>
              </a:tr>
              <a:tr h="566887">
                <a:tc>
                  <a:txBody>
                    <a:bodyPr/>
                    <a:lstStyle/>
                    <a:p>
                      <a:r>
                        <a:rPr lang="en-US" sz="2000">
                          <a:effectLst/>
                          <a:latin typeface="Calibri" charset="0"/>
                        </a:rPr>
                        <a:t>X and other Y </a:t>
                      </a:r>
                      <a:endParaRPr lang="en-US">
                        <a:effectLst/>
                      </a:endParaRPr>
                    </a:p>
                  </a:txBody>
                  <a:tcPr anchor="ctr"/>
                </a:tc>
                <a:tc>
                  <a:txBody>
                    <a:bodyPr/>
                    <a:lstStyle/>
                    <a:p>
                      <a:r>
                        <a:rPr lang="en-US" sz="2000" dirty="0">
                          <a:effectLst/>
                          <a:latin typeface="Calibri" charset="0"/>
                        </a:rPr>
                        <a:t>...temples, treasuries, </a:t>
                      </a:r>
                      <a:r>
                        <a:rPr lang="en-US" sz="2000" dirty="0">
                          <a:solidFill>
                            <a:srgbClr val="0000FF"/>
                          </a:solidFill>
                          <a:effectLst/>
                          <a:latin typeface="Calibri" charset="0"/>
                        </a:rPr>
                        <a:t>and other </a:t>
                      </a:r>
                      <a:r>
                        <a:rPr lang="en-US" sz="2000" dirty="0">
                          <a:effectLst/>
                          <a:latin typeface="Calibri" charset="0"/>
                        </a:rPr>
                        <a:t>important civic buildings. </a:t>
                      </a:r>
                      <a:endParaRPr lang="en-US" dirty="0">
                        <a:effectLst/>
                      </a:endParaRPr>
                    </a:p>
                  </a:txBody>
                  <a:tcPr anchor="ctr"/>
                </a:tc>
                <a:extLst>
                  <a:ext uri="{0D108BD9-81ED-4DB2-BD59-A6C34878D82A}">
                    <a16:rowId xmlns:a16="http://schemas.microsoft.com/office/drawing/2014/main" val="10001"/>
                  </a:ext>
                </a:extLst>
              </a:tr>
              <a:tr h="566887">
                <a:tc>
                  <a:txBody>
                    <a:bodyPr/>
                    <a:lstStyle/>
                    <a:p>
                      <a:r>
                        <a:rPr lang="en-US" sz="2000" dirty="0">
                          <a:effectLst/>
                          <a:latin typeface="Calibri" charset="0"/>
                        </a:rPr>
                        <a:t>X or other Y </a:t>
                      </a:r>
                      <a:endParaRPr lang="en-US" dirty="0">
                        <a:effectLst/>
                      </a:endParaRPr>
                    </a:p>
                  </a:txBody>
                  <a:tcPr anchor="ctr"/>
                </a:tc>
                <a:tc>
                  <a:txBody>
                    <a:bodyPr/>
                    <a:lstStyle/>
                    <a:p>
                      <a:r>
                        <a:rPr lang="en-US" sz="2000">
                          <a:effectLst/>
                          <a:latin typeface="Calibri" charset="0"/>
                        </a:rPr>
                        <a:t>Bruises, wounds, broken bones </a:t>
                      </a:r>
                      <a:r>
                        <a:rPr lang="en-US" sz="2000">
                          <a:solidFill>
                            <a:srgbClr val="0000FF"/>
                          </a:solidFill>
                          <a:effectLst/>
                          <a:latin typeface="Calibri" charset="0"/>
                        </a:rPr>
                        <a:t>or other </a:t>
                      </a:r>
                      <a:r>
                        <a:rPr lang="en-US" sz="2000">
                          <a:effectLst/>
                          <a:latin typeface="Calibri" charset="0"/>
                        </a:rPr>
                        <a:t>injuries... </a:t>
                      </a:r>
                      <a:endParaRPr lang="en-US">
                        <a:effectLst/>
                      </a:endParaRPr>
                    </a:p>
                  </a:txBody>
                  <a:tcPr anchor="ctr"/>
                </a:tc>
                <a:extLst>
                  <a:ext uri="{0D108BD9-81ED-4DB2-BD59-A6C34878D82A}">
                    <a16:rowId xmlns:a16="http://schemas.microsoft.com/office/drawing/2014/main" val="10002"/>
                  </a:ext>
                </a:extLst>
              </a:tr>
              <a:tr h="566887">
                <a:tc>
                  <a:txBody>
                    <a:bodyPr/>
                    <a:lstStyle/>
                    <a:p>
                      <a:r>
                        <a:rPr lang="en-US" sz="2000">
                          <a:effectLst/>
                          <a:latin typeface="Calibri" charset="0"/>
                        </a:rPr>
                        <a:t>Y such as X </a:t>
                      </a:r>
                      <a:endParaRPr lang="en-US">
                        <a:effectLst/>
                      </a:endParaRPr>
                    </a:p>
                  </a:txBody>
                  <a:tcPr anchor="ctr"/>
                </a:tc>
                <a:tc>
                  <a:txBody>
                    <a:bodyPr/>
                    <a:lstStyle/>
                    <a:p>
                      <a:r>
                        <a:rPr lang="en-US" sz="2000">
                          <a:effectLst/>
                          <a:latin typeface="Calibri" charset="0"/>
                        </a:rPr>
                        <a:t>The bow lute, </a:t>
                      </a:r>
                      <a:r>
                        <a:rPr lang="en-US" sz="2000">
                          <a:solidFill>
                            <a:srgbClr val="0000FF"/>
                          </a:solidFill>
                          <a:effectLst/>
                          <a:latin typeface="Calibri" charset="0"/>
                        </a:rPr>
                        <a:t>such as </a:t>
                      </a:r>
                      <a:r>
                        <a:rPr lang="en-US" sz="2000">
                          <a:effectLst/>
                          <a:latin typeface="Calibri" charset="0"/>
                        </a:rPr>
                        <a:t>the Bambara ndang... </a:t>
                      </a:r>
                      <a:endParaRPr lang="en-US">
                        <a:effectLst/>
                      </a:endParaRPr>
                    </a:p>
                  </a:txBody>
                  <a:tcPr anchor="ctr"/>
                </a:tc>
                <a:extLst>
                  <a:ext uri="{0D108BD9-81ED-4DB2-BD59-A6C34878D82A}">
                    <a16:rowId xmlns:a16="http://schemas.microsoft.com/office/drawing/2014/main" val="10003"/>
                  </a:ext>
                </a:extLst>
              </a:tr>
              <a:tr h="566887">
                <a:tc>
                  <a:txBody>
                    <a:bodyPr/>
                    <a:lstStyle/>
                    <a:p>
                      <a:r>
                        <a:rPr lang="en-US" sz="2000" dirty="0">
                          <a:effectLst/>
                          <a:latin typeface="Calibri" charset="0"/>
                        </a:rPr>
                        <a:t>such Y as X </a:t>
                      </a:r>
                      <a:endParaRPr lang="en-US" dirty="0">
                        <a:effectLst/>
                      </a:endParaRPr>
                    </a:p>
                  </a:txBody>
                  <a:tcPr anchor="ctr"/>
                </a:tc>
                <a:tc>
                  <a:txBody>
                    <a:bodyPr/>
                    <a:lstStyle/>
                    <a:p>
                      <a:r>
                        <a:rPr lang="en-US" sz="2000">
                          <a:effectLst/>
                          <a:latin typeface="Calibri" charset="0"/>
                        </a:rPr>
                        <a:t>...</a:t>
                      </a:r>
                      <a:r>
                        <a:rPr lang="en-US" sz="2000">
                          <a:solidFill>
                            <a:srgbClr val="0000FF"/>
                          </a:solidFill>
                          <a:effectLst/>
                          <a:latin typeface="Calibri" charset="0"/>
                        </a:rPr>
                        <a:t>such </a:t>
                      </a:r>
                      <a:r>
                        <a:rPr lang="en-US" sz="2000">
                          <a:effectLst/>
                          <a:latin typeface="Calibri" charset="0"/>
                        </a:rPr>
                        <a:t>authors </a:t>
                      </a:r>
                      <a:r>
                        <a:rPr lang="en-US" sz="2000">
                          <a:solidFill>
                            <a:srgbClr val="0000FF"/>
                          </a:solidFill>
                          <a:effectLst/>
                          <a:latin typeface="Calibri" charset="0"/>
                        </a:rPr>
                        <a:t>as </a:t>
                      </a:r>
                      <a:r>
                        <a:rPr lang="en-US" sz="2000">
                          <a:effectLst/>
                          <a:latin typeface="Calibri" charset="0"/>
                        </a:rPr>
                        <a:t>Herrick, Goldsmith, and Shakespeare. </a:t>
                      </a:r>
                      <a:endParaRPr lang="en-US">
                        <a:effectLst/>
                      </a:endParaRPr>
                    </a:p>
                  </a:txBody>
                  <a:tcPr anchor="ctr"/>
                </a:tc>
                <a:extLst>
                  <a:ext uri="{0D108BD9-81ED-4DB2-BD59-A6C34878D82A}">
                    <a16:rowId xmlns:a16="http://schemas.microsoft.com/office/drawing/2014/main" val="10004"/>
                  </a:ext>
                </a:extLst>
              </a:tr>
              <a:tr h="566887">
                <a:tc>
                  <a:txBody>
                    <a:bodyPr/>
                    <a:lstStyle/>
                    <a:p>
                      <a:r>
                        <a:rPr lang="en-US" sz="2000">
                          <a:effectLst/>
                          <a:latin typeface="Calibri" charset="0"/>
                        </a:rPr>
                        <a:t>Y including X </a:t>
                      </a:r>
                      <a:endParaRPr lang="en-US">
                        <a:effectLst/>
                      </a:endParaRPr>
                    </a:p>
                  </a:txBody>
                  <a:tcPr anchor="ctr"/>
                </a:tc>
                <a:tc>
                  <a:txBody>
                    <a:bodyPr/>
                    <a:lstStyle/>
                    <a:p>
                      <a:r>
                        <a:rPr lang="en-US" sz="2000">
                          <a:effectLst/>
                          <a:latin typeface="Calibri" charset="0"/>
                        </a:rPr>
                        <a:t>...common-law countries, </a:t>
                      </a:r>
                      <a:r>
                        <a:rPr lang="en-US" sz="2000">
                          <a:solidFill>
                            <a:srgbClr val="0000FF"/>
                          </a:solidFill>
                          <a:effectLst/>
                          <a:latin typeface="Calibri" charset="0"/>
                        </a:rPr>
                        <a:t>including </a:t>
                      </a:r>
                      <a:r>
                        <a:rPr lang="en-US" sz="2000">
                          <a:effectLst/>
                          <a:latin typeface="Calibri" charset="0"/>
                        </a:rPr>
                        <a:t>Canada and England... </a:t>
                      </a:r>
                      <a:endParaRPr lang="en-US">
                        <a:effectLst/>
                      </a:endParaRPr>
                    </a:p>
                  </a:txBody>
                  <a:tcPr anchor="ctr"/>
                </a:tc>
                <a:extLst>
                  <a:ext uri="{0D108BD9-81ED-4DB2-BD59-A6C34878D82A}">
                    <a16:rowId xmlns:a16="http://schemas.microsoft.com/office/drawing/2014/main" val="10005"/>
                  </a:ext>
                </a:extLst>
              </a:tr>
              <a:tr h="566887">
                <a:tc>
                  <a:txBody>
                    <a:bodyPr/>
                    <a:lstStyle/>
                    <a:p>
                      <a:r>
                        <a:rPr lang="en-US" sz="2000">
                          <a:effectLst/>
                          <a:latin typeface="Calibri" charset="0"/>
                        </a:rPr>
                        <a:t>Y , especially X </a:t>
                      </a:r>
                      <a:endParaRPr lang="en-US">
                        <a:effectLst/>
                      </a:endParaRPr>
                    </a:p>
                  </a:txBody>
                  <a:tcPr anchor="ctr"/>
                </a:tc>
                <a:tc>
                  <a:txBody>
                    <a:bodyPr/>
                    <a:lstStyle/>
                    <a:p>
                      <a:r>
                        <a:rPr lang="en-US" sz="2000" dirty="0">
                          <a:effectLst/>
                          <a:latin typeface="Calibri" charset="0"/>
                        </a:rPr>
                        <a:t>European countries, </a:t>
                      </a:r>
                      <a:r>
                        <a:rPr lang="en-US" sz="2000" dirty="0">
                          <a:solidFill>
                            <a:srgbClr val="0000FF"/>
                          </a:solidFill>
                          <a:effectLst/>
                          <a:latin typeface="Calibri" charset="0"/>
                        </a:rPr>
                        <a:t>especially </a:t>
                      </a:r>
                      <a:r>
                        <a:rPr lang="en-US" sz="2000" dirty="0">
                          <a:effectLst/>
                          <a:latin typeface="Calibri" charset="0"/>
                        </a:rPr>
                        <a:t>France, England, and Spain... </a:t>
                      </a:r>
                      <a:endParaRPr lang="en-US" dirty="0">
                        <a:effectLst/>
                      </a:endParaRPr>
                    </a:p>
                  </a:txBody>
                  <a:tcPr anchor="ctr"/>
                </a:tc>
                <a:extLst>
                  <a:ext uri="{0D108BD9-81ED-4DB2-BD59-A6C34878D82A}">
                    <a16:rowId xmlns:a16="http://schemas.microsoft.com/office/drawing/2014/main" val="10006"/>
                  </a:ext>
                </a:extLst>
              </a:tr>
            </a:tbl>
          </a:graphicData>
        </a:graphic>
      </p:graphicFrame>
      <p:sp>
        <p:nvSpPr>
          <p:cNvPr id="8" name="文本框 7"/>
          <p:cNvSpPr txBox="1"/>
          <p:nvPr/>
        </p:nvSpPr>
        <p:spPr>
          <a:xfrm>
            <a:off x="507397" y="6421887"/>
            <a:ext cx="7462299" cy="338554"/>
          </a:xfrm>
          <a:prstGeom prst="rect">
            <a:avLst/>
          </a:prstGeom>
          <a:noFill/>
        </p:spPr>
        <p:txBody>
          <a:bodyPr wrap="none" rtlCol="0">
            <a:spAutoFit/>
          </a:bodyPr>
          <a:lstStyle/>
          <a:p>
            <a:r>
              <a:rPr lang="en-US" altLang="zh-CN" sz="1600" dirty="0"/>
              <a:t>Hearst M A. Automatic acquisition of hyponyms from large text corpora. ACL, 1992</a:t>
            </a:r>
            <a:endParaRPr kumimoji="1" lang="zh-CN" altLang="en-US" sz="1600" dirty="0"/>
          </a:p>
        </p:txBody>
      </p:sp>
    </p:spTree>
    <p:extLst>
      <p:ext uri="{BB962C8B-B14F-4D97-AF65-F5344CB8AC3E}">
        <p14:creationId xmlns:p14="http://schemas.microsoft.com/office/powerpoint/2010/main" val="35114738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Relation Extraction</a:t>
            </a:r>
            <a:endParaRPr kumimoji="1" lang="zh-CN" altLang="en-US" dirty="0"/>
          </a:p>
        </p:txBody>
      </p:sp>
      <p:sp>
        <p:nvSpPr>
          <p:cNvPr id="3" name="内容占位符 2"/>
          <p:cNvSpPr>
            <a:spLocks noGrp="1"/>
          </p:cNvSpPr>
          <p:nvPr>
            <p:ph idx="1"/>
          </p:nvPr>
        </p:nvSpPr>
        <p:spPr/>
        <p:txBody>
          <a:bodyPr/>
          <a:lstStyle/>
          <a:p>
            <a:r>
              <a:rPr lang="en-US" altLang="zh-CN" dirty="0"/>
              <a:t>How to build relation extraction systems?</a:t>
            </a:r>
          </a:p>
          <a:p>
            <a:pPr lvl="1"/>
            <a:r>
              <a:rPr lang="en-US" altLang="zh-CN" dirty="0"/>
              <a:t>Hand-written patterns </a:t>
            </a:r>
          </a:p>
          <a:p>
            <a:pPr lvl="1"/>
            <a:r>
              <a:rPr lang="en-US" altLang="zh-CN" dirty="0">
                <a:solidFill>
                  <a:srgbClr val="FF0000"/>
                </a:solidFill>
              </a:rPr>
              <a:t>Supervised </a:t>
            </a:r>
            <a:r>
              <a:rPr kumimoji="1" lang="en-US" altLang="zh-CN" dirty="0">
                <a:solidFill>
                  <a:srgbClr val="FF0000"/>
                </a:solidFill>
              </a:rPr>
              <a:t>relation extraction</a:t>
            </a:r>
            <a:endParaRPr lang="en-US" altLang="zh-CN" dirty="0">
              <a:solidFill>
                <a:srgbClr val="FF0000"/>
              </a:solidFill>
            </a:endParaRPr>
          </a:p>
          <a:p>
            <a:pPr lvl="1"/>
            <a:r>
              <a:rPr lang="en-US" altLang="zh-CN" dirty="0"/>
              <a:t>Semi-supervised</a:t>
            </a:r>
          </a:p>
          <a:p>
            <a:pPr lvl="2"/>
            <a:r>
              <a:rPr lang="en-US" altLang="zh-CN" sz="2800" dirty="0"/>
              <a:t>Bootstrapping (using seeds) </a:t>
            </a:r>
          </a:p>
          <a:p>
            <a:pPr lvl="2"/>
            <a:r>
              <a:rPr lang="en-US" altLang="zh-CN" sz="2800" dirty="0"/>
              <a:t>Distant supervision</a:t>
            </a:r>
          </a:p>
          <a:p>
            <a:pPr lvl="2"/>
            <a:endParaRPr lang="en-US" altLang="zh-CN" sz="2800" dirty="0"/>
          </a:p>
          <a:p>
            <a:pPr lvl="2"/>
            <a:endParaRPr lang="en-US" altLang="zh-CN" dirty="0"/>
          </a:p>
          <a:p>
            <a:pPr lvl="2"/>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137</a:t>
            </a:fld>
            <a:endParaRPr lang="zh-CN" altLang="en-US">
              <a:solidFill>
                <a:prstClr val="black">
                  <a:tint val="75000"/>
                </a:prstClr>
              </a:solidFill>
            </a:endParaRPr>
          </a:p>
        </p:txBody>
      </p:sp>
    </p:spTree>
    <p:extLst>
      <p:ext uri="{BB962C8B-B14F-4D97-AF65-F5344CB8AC3E}">
        <p14:creationId xmlns:p14="http://schemas.microsoft.com/office/powerpoint/2010/main" val="41699583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Supervised Relation Extraction</a:t>
            </a:r>
            <a:endParaRPr kumimoji="1" lang="zh-CN" altLang="en-US" dirty="0"/>
          </a:p>
        </p:txBody>
      </p:sp>
      <p:sp>
        <p:nvSpPr>
          <p:cNvPr id="3" name="内容占位符 2"/>
          <p:cNvSpPr>
            <a:spLocks noGrp="1"/>
          </p:cNvSpPr>
          <p:nvPr>
            <p:ph idx="1"/>
          </p:nvPr>
        </p:nvSpPr>
        <p:spPr/>
        <p:txBody>
          <a:bodyPr>
            <a:normAutofit/>
          </a:bodyPr>
          <a:lstStyle/>
          <a:p>
            <a:r>
              <a:rPr lang="en-US" altLang="zh-CN" dirty="0"/>
              <a:t>Choose a set of relations we would like to extract </a:t>
            </a:r>
          </a:p>
          <a:p>
            <a:r>
              <a:rPr lang="en-US" altLang="zh-CN" dirty="0"/>
              <a:t>Choose a set of relevant named entities </a:t>
            </a:r>
          </a:p>
          <a:p>
            <a:r>
              <a:rPr lang="en-US" altLang="zh-CN" dirty="0"/>
              <a:t>Select and label data</a:t>
            </a:r>
          </a:p>
          <a:p>
            <a:pPr lvl="1"/>
            <a:r>
              <a:rPr lang="en-US" altLang="zh-CN" dirty="0"/>
              <a:t>Choose a representative corpus</a:t>
            </a:r>
          </a:p>
          <a:p>
            <a:pPr lvl="1"/>
            <a:r>
              <a:rPr lang="en-US" altLang="zh-CN" dirty="0"/>
              <a:t>Label the named entities in the corpus</a:t>
            </a:r>
          </a:p>
          <a:p>
            <a:pPr lvl="1"/>
            <a:r>
              <a:rPr lang="en-US" altLang="zh-CN" dirty="0"/>
              <a:t>Hand-label the relations between these entities </a:t>
            </a:r>
          </a:p>
          <a:p>
            <a:r>
              <a:rPr lang="en-US" altLang="zh-CN" dirty="0"/>
              <a:t>Train a relation classifier on the data</a:t>
            </a:r>
          </a:p>
          <a:p>
            <a:pPr marL="0" indent="0">
              <a:buNone/>
            </a:pPr>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138</a:t>
            </a:fld>
            <a:endParaRPr lang="zh-CN" altLang="en-US">
              <a:solidFill>
                <a:prstClr val="black">
                  <a:tint val="75000"/>
                </a:prstClr>
              </a:solidFill>
            </a:endParaRPr>
          </a:p>
        </p:txBody>
      </p:sp>
    </p:spTree>
    <p:extLst>
      <p:ext uri="{BB962C8B-B14F-4D97-AF65-F5344CB8AC3E}">
        <p14:creationId xmlns:p14="http://schemas.microsoft.com/office/powerpoint/2010/main" val="19347371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Supervised Relation Extraction</a:t>
            </a:r>
            <a:endParaRPr kumimoji="1" lang="zh-CN" altLang="en-US" dirty="0"/>
          </a:p>
        </p:txBody>
      </p:sp>
      <p:sp>
        <p:nvSpPr>
          <p:cNvPr id="3" name="内容占位符 2"/>
          <p:cNvSpPr>
            <a:spLocks noGrp="1"/>
          </p:cNvSpPr>
          <p:nvPr>
            <p:ph idx="1"/>
          </p:nvPr>
        </p:nvSpPr>
        <p:spPr/>
        <p:txBody>
          <a:bodyPr/>
          <a:lstStyle/>
          <a:p>
            <a:r>
              <a:rPr kumimoji="1" lang="en-US" altLang="zh-CN" dirty="0"/>
              <a:t>RNN/CNN for supervised relation extraction</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139</a:t>
            </a:fld>
            <a:endParaRPr lang="zh-CN" altLang="en-US">
              <a:solidFill>
                <a:prstClr val="black">
                  <a:tint val="75000"/>
                </a:prstClr>
              </a:solidFill>
            </a:endParaRPr>
          </a:p>
        </p:txBody>
      </p:sp>
      <p:sp>
        <p:nvSpPr>
          <p:cNvPr id="5" name="矩形 4"/>
          <p:cNvSpPr/>
          <p:nvPr/>
        </p:nvSpPr>
        <p:spPr>
          <a:xfrm>
            <a:off x="1438978" y="605359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442755" y="6110309"/>
            <a:ext cx="880369" cy="369332"/>
          </a:xfrm>
          <a:prstGeom prst="rect">
            <a:avLst/>
          </a:prstGeom>
          <a:noFill/>
        </p:spPr>
        <p:txBody>
          <a:bodyPr wrap="none" rtlCol="0">
            <a:spAutoFit/>
          </a:bodyPr>
          <a:lstStyle/>
          <a:p>
            <a:r>
              <a:rPr kumimoji="1" lang="en-US" altLang="zh-CN" b="1">
                <a:solidFill>
                  <a:schemeClr val="bg1"/>
                </a:solidFill>
              </a:rPr>
              <a:t>Barack</a:t>
            </a:r>
            <a:endParaRPr kumimoji="1" lang="zh-CN" altLang="en-US" b="1" dirty="0">
              <a:solidFill>
                <a:schemeClr val="bg1"/>
              </a:solidFill>
            </a:endParaRPr>
          </a:p>
        </p:txBody>
      </p:sp>
      <p:sp>
        <p:nvSpPr>
          <p:cNvPr id="7" name="矩形 6"/>
          <p:cNvSpPr/>
          <p:nvPr/>
        </p:nvSpPr>
        <p:spPr>
          <a:xfrm>
            <a:off x="2613131" y="604870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2572933" y="6118250"/>
            <a:ext cx="944489" cy="369332"/>
          </a:xfrm>
          <a:prstGeom prst="rect">
            <a:avLst/>
          </a:prstGeom>
          <a:noFill/>
        </p:spPr>
        <p:txBody>
          <a:bodyPr wrap="none" rtlCol="0">
            <a:spAutoFit/>
          </a:bodyPr>
          <a:lstStyle/>
          <a:p>
            <a:r>
              <a:rPr kumimoji="1" lang="en-US" altLang="zh-CN" b="1">
                <a:solidFill>
                  <a:schemeClr val="bg1"/>
                </a:solidFill>
              </a:rPr>
              <a:t>Obama</a:t>
            </a:r>
            <a:endParaRPr kumimoji="1" lang="zh-CN" altLang="en-US" b="1" dirty="0">
              <a:solidFill>
                <a:schemeClr val="bg1"/>
              </a:solidFill>
            </a:endParaRPr>
          </a:p>
        </p:txBody>
      </p:sp>
      <p:sp>
        <p:nvSpPr>
          <p:cNvPr id="9" name="矩形 8"/>
          <p:cNvSpPr/>
          <p:nvPr/>
        </p:nvSpPr>
        <p:spPr>
          <a:xfrm>
            <a:off x="3773502" y="604870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3910774" y="6110309"/>
            <a:ext cx="579005" cy="369332"/>
          </a:xfrm>
          <a:prstGeom prst="rect">
            <a:avLst/>
          </a:prstGeom>
          <a:noFill/>
        </p:spPr>
        <p:txBody>
          <a:bodyPr wrap="none" rtlCol="0">
            <a:spAutoFit/>
          </a:bodyPr>
          <a:lstStyle/>
          <a:p>
            <a:r>
              <a:rPr kumimoji="1" lang="en-US" altLang="zh-CN" b="1">
                <a:solidFill>
                  <a:schemeClr val="bg1"/>
                </a:solidFill>
              </a:rPr>
              <a:t>was</a:t>
            </a:r>
            <a:endParaRPr kumimoji="1" lang="zh-CN" altLang="en-US" b="1" dirty="0">
              <a:solidFill>
                <a:schemeClr val="bg1"/>
              </a:solidFill>
            </a:endParaRPr>
          </a:p>
        </p:txBody>
      </p:sp>
      <p:sp>
        <p:nvSpPr>
          <p:cNvPr id="11" name="矩形 10"/>
          <p:cNvSpPr/>
          <p:nvPr/>
        </p:nvSpPr>
        <p:spPr>
          <a:xfrm>
            <a:off x="4940126" y="604870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5031375" y="6126191"/>
            <a:ext cx="681597" cy="369332"/>
          </a:xfrm>
          <a:prstGeom prst="rect">
            <a:avLst/>
          </a:prstGeom>
          <a:noFill/>
        </p:spPr>
        <p:txBody>
          <a:bodyPr wrap="none" rtlCol="0">
            <a:spAutoFit/>
          </a:bodyPr>
          <a:lstStyle/>
          <a:p>
            <a:r>
              <a:rPr kumimoji="1" lang="en-US" altLang="zh-CN" b="1">
                <a:solidFill>
                  <a:schemeClr val="bg1"/>
                </a:solidFill>
              </a:rPr>
              <a:t>born</a:t>
            </a:r>
            <a:endParaRPr kumimoji="1" lang="zh-CN" altLang="en-US" b="1" dirty="0">
              <a:solidFill>
                <a:schemeClr val="bg1"/>
              </a:solidFill>
            </a:endParaRPr>
          </a:p>
        </p:txBody>
      </p:sp>
      <p:sp>
        <p:nvSpPr>
          <p:cNvPr id="13" name="矩形 12"/>
          <p:cNvSpPr/>
          <p:nvPr/>
        </p:nvSpPr>
        <p:spPr>
          <a:xfrm>
            <a:off x="6106750" y="604870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6348682" y="6126191"/>
            <a:ext cx="380232" cy="369332"/>
          </a:xfrm>
          <a:prstGeom prst="rect">
            <a:avLst/>
          </a:prstGeom>
          <a:noFill/>
        </p:spPr>
        <p:txBody>
          <a:bodyPr wrap="none" rtlCol="0">
            <a:spAutoFit/>
          </a:bodyPr>
          <a:lstStyle/>
          <a:p>
            <a:r>
              <a:rPr kumimoji="1" lang="en-US" altLang="zh-CN" b="1">
                <a:solidFill>
                  <a:schemeClr val="bg1"/>
                </a:solidFill>
              </a:rPr>
              <a:t>in</a:t>
            </a:r>
            <a:endParaRPr kumimoji="1" lang="zh-CN" altLang="en-US" b="1" dirty="0">
              <a:solidFill>
                <a:schemeClr val="bg1"/>
              </a:solidFill>
            </a:endParaRPr>
          </a:p>
        </p:txBody>
      </p:sp>
      <p:sp>
        <p:nvSpPr>
          <p:cNvPr id="36" name="矩形 35"/>
          <p:cNvSpPr/>
          <p:nvPr/>
        </p:nvSpPr>
        <p:spPr>
          <a:xfrm>
            <a:off x="7295105" y="604870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7295105" y="6117081"/>
            <a:ext cx="891591" cy="369332"/>
          </a:xfrm>
          <a:prstGeom prst="rect">
            <a:avLst/>
          </a:prstGeom>
          <a:noFill/>
        </p:spPr>
        <p:txBody>
          <a:bodyPr wrap="none" rtlCol="0">
            <a:spAutoFit/>
          </a:bodyPr>
          <a:lstStyle/>
          <a:p>
            <a:r>
              <a:rPr kumimoji="1" lang="en-US" altLang="zh-CN" b="1">
                <a:solidFill>
                  <a:schemeClr val="bg1"/>
                </a:solidFill>
              </a:rPr>
              <a:t>Hawaii</a:t>
            </a:r>
            <a:endParaRPr kumimoji="1" lang="zh-CN" altLang="en-US" b="1" dirty="0">
              <a:solidFill>
                <a:schemeClr val="bg1"/>
              </a:solidFill>
            </a:endParaRPr>
          </a:p>
        </p:txBody>
      </p:sp>
      <p:sp>
        <p:nvSpPr>
          <p:cNvPr id="42" name="矩形 41"/>
          <p:cNvSpPr/>
          <p:nvPr/>
        </p:nvSpPr>
        <p:spPr>
          <a:xfrm>
            <a:off x="1315839" y="5348184"/>
            <a:ext cx="6952052" cy="4411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p:cNvSpPr txBox="1"/>
          <p:nvPr/>
        </p:nvSpPr>
        <p:spPr>
          <a:xfrm>
            <a:off x="3923837" y="5384114"/>
            <a:ext cx="2008883" cy="369332"/>
          </a:xfrm>
          <a:prstGeom prst="rect">
            <a:avLst/>
          </a:prstGeom>
          <a:noFill/>
        </p:spPr>
        <p:txBody>
          <a:bodyPr wrap="none" rtlCol="0">
            <a:spAutoFit/>
          </a:bodyPr>
          <a:lstStyle/>
          <a:p>
            <a:r>
              <a:rPr kumimoji="1" lang="en-US" altLang="zh-CN" b="1" dirty="0">
                <a:solidFill>
                  <a:schemeClr val="bg1"/>
                </a:solidFill>
              </a:rPr>
              <a:t>Embedding Layer</a:t>
            </a:r>
            <a:endParaRPr kumimoji="1" lang="zh-CN" altLang="en-US" b="1" dirty="0">
              <a:solidFill>
                <a:schemeClr val="bg1"/>
              </a:solidFill>
            </a:endParaRPr>
          </a:p>
        </p:txBody>
      </p:sp>
      <p:sp>
        <p:nvSpPr>
          <p:cNvPr id="52" name="矩形 51"/>
          <p:cNvSpPr/>
          <p:nvPr/>
        </p:nvSpPr>
        <p:spPr>
          <a:xfrm>
            <a:off x="1315839" y="3164131"/>
            <a:ext cx="6952052" cy="4411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p:cNvSpPr txBox="1"/>
          <p:nvPr/>
        </p:nvSpPr>
        <p:spPr>
          <a:xfrm>
            <a:off x="4086526" y="3202389"/>
            <a:ext cx="1401346" cy="369332"/>
          </a:xfrm>
          <a:prstGeom prst="rect">
            <a:avLst/>
          </a:prstGeom>
          <a:noFill/>
        </p:spPr>
        <p:txBody>
          <a:bodyPr wrap="none" rtlCol="0">
            <a:spAutoFit/>
          </a:bodyPr>
          <a:lstStyle/>
          <a:p>
            <a:r>
              <a:rPr kumimoji="1" lang="en-US" altLang="zh-CN" b="1" dirty="0">
                <a:solidFill>
                  <a:schemeClr val="bg1"/>
                </a:solidFill>
              </a:rPr>
              <a:t>RNN / CNN</a:t>
            </a:r>
            <a:endParaRPr kumimoji="1" lang="zh-CN" altLang="en-US" b="1" dirty="0">
              <a:solidFill>
                <a:schemeClr val="bg1"/>
              </a:solidFill>
            </a:endParaRPr>
          </a:p>
        </p:txBody>
      </p:sp>
      <p:grpSp>
        <p:nvGrpSpPr>
          <p:cNvPr id="106" name="组 105"/>
          <p:cNvGrpSpPr/>
          <p:nvPr/>
        </p:nvGrpSpPr>
        <p:grpSpPr>
          <a:xfrm>
            <a:off x="1846140" y="4286499"/>
            <a:ext cx="5868470" cy="295677"/>
            <a:chOff x="1613952" y="3684563"/>
            <a:chExt cx="5868470" cy="441193"/>
          </a:xfrm>
        </p:grpSpPr>
        <p:cxnSp>
          <p:nvCxnSpPr>
            <p:cNvPr id="54" name="直线箭头连接符 53"/>
            <p:cNvCxnSpPr/>
            <p:nvPr/>
          </p:nvCxnSpPr>
          <p:spPr>
            <a:xfrm flipV="1">
              <a:off x="1613952"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p:nvPr/>
          </p:nvCxnSpPr>
          <p:spPr>
            <a:xfrm flipV="1">
              <a:off x="2800447"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p:nvPr/>
          </p:nvCxnSpPr>
          <p:spPr>
            <a:xfrm flipV="1">
              <a:off x="3969635"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p:nvPr/>
          </p:nvCxnSpPr>
          <p:spPr>
            <a:xfrm flipV="1">
              <a:off x="5127443"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p:nvPr/>
          </p:nvCxnSpPr>
          <p:spPr>
            <a:xfrm flipV="1">
              <a:off x="6294067"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p:nvPr/>
          </p:nvCxnSpPr>
          <p:spPr>
            <a:xfrm flipV="1">
              <a:off x="7482422"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grpSp>
      <p:grpSp>
        <p:nvGrpSpPr>
          <p:cNvPr id="99" name="组 98"/>
          <p:cNvGrpSpPr/>
          <p:nvPr/>
        </p:nvGrpSpPr>
        <p:grpSpPr>
          <a:xfrm rot="5400000">
            <a:off x="4640670" y="2343317"/>
            <a:ext cx="288578" cy="782944"/>
            <a:chOff x="1751070" y="3865009"/>
            <a:chExt cx="288578" cy="782944"/>
          </a:xfrm>
        </p:grpSpPr>
        <p:sp>
          <p:nvSpPr>
            <p:cNvPr id="100" name="圆角矩形 99"/>
            <p:cNvSpPr/>
            <p:nvPr/>
          </p:nvSpPr>
          <p:spPr>
            <a:xfrm rot="16200000">
              <a:off x="1503887" y="4112192"/>
              <a:ext cx="782944" cy="288578"/>
            </a:xfrm>
            <a:prstGeom prst="roundRect">
              <a:avLst/>
            </a:prstGeom>
            <a:solidFill>
              <a:srgbClr val="DEEBF6"/>
            </a:solidFill>
            <a:ln w="25400">
              <a:solidFill>
                <a:srgbClr val="4271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Helvetica Light" charset="0"/>
                <a:ea typeface="Helvetica Light" charset="0"/>
                <a:cs typeface="Helvetica Light" charset="0"/>
              </a:endParaRPr>
            </a:p>
          </p:txBody>
        </p:sp>
        <p:sp>
          <p:nvSpPr>
            <p:cNvPr id="101" name="椭圆 100"/>
            <p:cNvSpPr/>
            <p:nvPr/>
          </p:nvSpPr>
          <p:spPr>
            <a:xfrm rot="16200000">
              <a:off x="1805509" y="3909948"/>
              <a:ext cx="179702" cy="176315"/>
            </a:xfrm>
            <a:prstGeom prst="ellipse">
              <a:avLst/>
            </a:prstGeom>
            <a:solidFill>
              <a:schemeClr val="tx2">
                <a:lumMod val="60000"/>
                <a:lumOff val="40000"/>
              </a:schemeClr>
            </a:solidFill>
            <a:ln w="1397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Helvetica Light" charset="0"/>
                <a:ea typeface="Helvetica Light" charset="0"/>
                <a:cs typeface="Helvetica Light" charset="0"/>
              </a:endParaRPr>
            </a:p>
          </p:txBody>
        </p:sp>
        <p:sp>
          <p:nvSpPr>
            <p:cNvPr id="102" name="椭圆 101"/>
            <p:cNvSpPr/>
            <p:nvPr/>
          </p:nvSpPr>
          <p:spPr>
            <a:xfrm rot="16200000">
              <a:off x="1805510" y="4154889"/>
              <a:ext cx="179702" cy="176315"/>
            </a:xfrm>
            <a:prstGeom prst="ellipse">
              <a:avLst/>
            </a:prstGeom>
            <a:solidFill>
              <a:schemeClr val="tx2">
                <a:lumMod val="60000"/>
                <a:lumOff val="40000"/>
              </a:schemeClr>
            </a:solidFill>
            <a:ln w="1397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Helvetica Light" charset="0"/>
                <a:ea typeface="Helvetica Light" charset="0"/>
                <a:cs typeface="Helvetica Light" charset="0"/>
              </a:endParaRPr>
            </a:p>
          </p:txBody>
        </p:sp>
      </p:grpSp>
      <p:sp>
        <p:nvSpPr>
          <p:cNvPr id="104" name="椭圆 103"/>
          <p:cNvSpPr/>
          <p:nvPr/>
        </p:nvSpPr>
        <p:spPr>
          <a:xfrm>
            <a:off x="4477237" y="2646633"/>
            <a:ext cx="179702" cy="176315"/>
          </a:xfrm>
          <a:prstGeom prst="ellipse">
            <a:avLst/>
          </a:prstGeom>
          <a:solidFill>
            <a:schemeClr val="tx2">
              <a:lumMod val="60000"/>
              <a:lumOff val="40000"/>
            </a:schemeClr>
          </a:solidFill>
          <a:ln w="1397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Helvetica Light" charset="0"/>
              <a:ea typeface="Helvetica Light" charset="0"/>
              <a:cs typeface="Helvetica Light" charset="0"/>
            </a:endParaRPr>
          </a:p>
        </p:txBody>
      </p:sp>
      <p:sp>
        <p:nvSpPr>
          <p:cNvPr id="105" name="矩形 104"/>
          <p:cNvSpPr/>
          <p:nvPr/>
        </p:nvSpPr>
        <p:spPr>
          <a:xfrm>
            <a:off x="251520" y="2429464"/>
            <a:ext cx="3060453" cy="461665"/>
          </a:xfrm>
          <a:prstGeom prst="rect">
            <a:avLst/>
          </a:prstGeom>
        </p:spPr>
        <p:txBody>
          <a:bodyPr wrap="none">
            <a:spAutoFit/>
          </a:bodyPr>
          <a:lstStyle/>
          <a:p>
            <a:r>
              <a:rPr lang="en-US" altLang="zh-CN" sz="2400" dirty="0">
                <a:latin typeface="Times New Roman" charset="0"/>
                <a:ea typeface="Times New Roman" charset="0"/>
                <a:cs typeface="Times New Roman" charset="0"/>
              </a:rPr>
              <a:t>sentence representation</a:t>
            </a:r>
          </a:p>
        </p:txBody>
      </p:sp>
      <p:grpSp>
        <p:nvGrpSpPr>
          <p:cNvPr id="107" name="组 106"/>
          <p:cNvGrpSpPr/>
          <p:nvPr/>
        </p:nvGrpSpPr>
        <p:grpSpPr>
          <a:xfrm>
            <a:off x="1846140" y="5076678"/>
            <a:ext cx="5868470" cy="258747"/>
            <a:chOff x="1613952" y="3684563"/>
            <a:chExt cx="5868470" cy="441193"/>
          </a:xfrm>
        </p:grpSpPr>
        <p:cxnSp>
          <p:nvCxnSpPr>
            <p:cNvPr id="108" name="直线箭头连接符 107"/>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2" name="直线箭头连接符 111"/>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p:nvPr/>
          </p:nvCxnSpPr>
          <p:spPr>
            <a:xfrm flipV="1">
              <a:off x="7482422"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cxnSp>
        <p:nvCxnSpPr>
          <p:cNvPr id="116" name="直线箭头连接符 115"/>
          <p:cNvCxnSpPr/>
          <p:nvPr/>
        </p:nvCxnSpPr>
        <p:spPr>
          <a:xfrm flipV="1">
            <a:off x="4804884" y="2874583"/>
            <a:ext cx="0" cy="2895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p:nvPr/>
        </p:nvCxnSpPr>
        <p:spPr>
          <a:xfrm flipV="1">
            <a:off x="4782137" y="2103798"/>
            <a:ext cx="2822" cy="4872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9" name="矩形 118"/>
          <p:cNvSpPr/>
          <p:nvPr/>
        </p:nvSpPr>
        <p:spPr>
          <a:xfrm>
            <a:off x="5359631" y="2116163"/>
            <a:ext cx="1175322" cy="461665"/>
          </a:xfrm>
          <a:prstGeom prst="rect">
            <a:avLst/>
          </a:prstGeom>
        </p:spPr>
        <p:txBody>
          <a:bodyPr wrap="none">
            <a:spAutoFit/>
          </a:bodyPr>
          <a:lstStyle/>
          <a:p>
            <a:r>
              <a:rPr lang="en-US" altLang="zh-CN" sz="2400" dirty="0" err="1">
                <a:latin typeface="Times New Roman" charset="0"/>
                <a:ea typeface="Times New Roman" charset="0"/>
                <a:cs typeface="Times New Roman" charset="0"/>
              </a:rPr>
              <a:t>softmax</a:t>
            </a:r>
            <a:endParaRPr lang="zh-CN" altLang="en-US" sz="2400" dirty="0">
              <a:latin typeface="Times New Roman" charset="0"/>
              <a:ea typeface="Times New Roman" charset="0"/>
              <a:cs typeface="Times New Roman" charset="0"/>
            </a:endParaRPr>
          </a:p>
        </p:txBody>
      </p:sp>
      <p:grpSp>
        <p:nvGrpSpPr>
          <p:cNvPr id="125" name="组 124"/>
          <p:cNvGrpSpPr/>
          <p:nvPr/>
        </p:nvGrpSpPr>
        <p:grpSpPr>
          <a:xfrm rot="5400000">
            <a:off x="4640670" y="1556916"/>
            <a:ext cx="288578" cy="782944"/>
            <a:chOff x="1751070" y="3865009"/>
            <a:chExt cx="288578" cy="782944"/>
          </a:xfrm>
        </p:grpSpPr>
        <p:sp>
          <p:nvSpPr>
            <p:cNvPr id="126" name="圆角矩形 125"/>
            <p:cNvSpPr/>
            <p:nvPr/>
          </p:nvSpPr>
          <p:spPr>
            <a:xfrm rot="16200000">
              <a:off x="1503887" y="4112192"/>
              <a:ext cx="782944" cy="288578"/>
            </a:xfrm>
            <a:prstGeom prst="roundRect">
              <a:avLst/>
            </a:prstGeom>
            <a:solidFill>
              <a:srgbClr val="DEEBF6"/>
            </a:solidFill>
            <a:ln w="25400">
              <a:solidFill>
                <a:srgbClr val="4271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Helvetica Light" charset="0"/>
                <a:ea typeface="Helvetica Light" charset="0"/>
                <a:cs typeface="Helvetica Light" charset="0"/>
              </a:endParaRPr>
            </a:p>
          </p:txBody>
        </p:sp>
        <p:sp>
          <p:nvSpPr>
            <p:cNvPr id="127" name="椭圆 126"/>
            <p:cNvSpPr/>
            <p:nvPr/>
          </p:nvSpPr>
          <p:spPr>
            <a:xfrm rot="16200000">
              <a:off x="1805509" y="3909948"/>
              <a:ext cx="179702" cy="176315"/>
            </a:xfrm>
            <a:prstGeom prst="ellipse">
              <a:avLst/>
            </a:prstGeom>
            <a:solidFill>
              <a:schemeClr val="tx2">
                <a:lumMod val="60000"/>
                <a:lumOff val="40000"/>
              </a:schemeClr>
            </a:solidFill>
            <a:ln w="1397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Helvetica Light" charset="0"/>
                <a:ea typeface="Helvetica Light" charset="0"/>
                <a:cs typeface="Helvetica Light" charset="0"/>
              </a:endParaRPr>
            </a:p>
          </p:txBody>
        </p:sp>
        <p:sp>
          <p:nvSpPr>
            <p:cNvPr id="128" name="椭圆 127"/>
            <p:cNvSpPr/>
            <p:nvPr/>
          </p:nvSpPr>
          <p:spPr>
            <a:xfrm rot="16200000">
              <a:off x="1805510" y="4154889"/>
              <a:ext cx="179702" cy="176315"/>
            </a:xfrm>
            <a:prstGeom prst="ellipse">
              <a:avLst/>
            </a:prstGeom>
            <a:solidFill>
              <a:schemeClr val="tx2">
                <a:lumMod val="60000"/>
                <a:lumOff val="40000"/>
              </a:schemeClr>
            </a:solidFill>
            <a:ln w="1397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Helvetica Light" charset="0"/>
                <a:ea typeface="Helvetica Light" charset="0"/>
                <a:cs typeface="Helvetica Light" charset="0"/>
              </a:endParaRPr>
            </a:p>
          </p:txBody>
        </p:sp>
      </p:grpSp>
      <p:sp>
        <p:nvSpPr>
          <p:cNvPr id="129" name="椭圆 128"/>
          <p:cNvSpPr/>
          <p:nvPr/>
        </p:nvSpPr>
        <p:spPr>
          <a:xfrm>
            <a:off x="4477237" y="1860232"/>
            <a:ext cx="179702" cy="176315"/>
          </a:xfrm>
          <a:prstGeom prst="ellipse">
            <a:avLst/>
          </a:prstGeom>
          <a:solidFill>
            <a:schemeClr val="tx2">
              <a:lumMod val="60000"/>
              <a:lumOff val="40000"/>
            </a:schemeClr>
          </a:solidFill>
          <a:ln w="1397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Helvetica Light" charset="0"/>
              <a:ea typeface="Helvetica Light" charset="0"/>
              <a:cs typeface="Helvetica Light" charset="0"/>
            </a:endParaRPr>
          </a:p>
        </p:txBody>
      </p:sp>
      <p:sp>
        <p:nvSpPr>
          <p:cNvPr id="130" name="矩形 129"/>
          <p:cNvSpPr/>
          <p:nvPr/>
        </p:nvSpPr>
        <p:spPr>
          <a:xfrm>
            <a:off x="251520" y="1700808"/>
            <a:ext cx="1968809" cy="461665"/>
          </a:xfrm>
          <a:prstGeom prst="rect">
            <a:avLst/>
          </a:prstGeom>
        </p:spPr>
        <p:txBody>
          <a:bodyPr wrap="none">
            <a:spAutoFit/>
          </a:bodyPr>
          <a:lstStyle/>
          <a:p>
            <a:r>
              <a:rPr lang="en-US" altLang="zh-CN" sz="2400" dirty="0">
                <a:latin typeface="Times New Roman" charset="0"/>
                <a:ea typeface="Times New Roman" charset="0"/>
                <a:cs typeface="Times New Roman" charset="0"/>
              </a:rPr>
              <a:t>relation scores</a:t>
            </a:r>
            <a:endParaRPr lang="zh-CN" altLang="en-US" sz="2400" dirty="0">
              <a:latin typeface="Times New Roman" charset="0"/>
              <a:ea typeface="Times New Roman" charset="0"/>
              <a:cs typeface="Times New Roman" charset="0"/>
            </a:endParaRPr>
          </a:p>
        </p:txBody>
      </p:sp>
      <p:sp>
        <p:nvSpPr>
          <p:cNvPr id="155" name="矩形 154"/>
          <p:cNvSpPr/>
          <p:nvPr/>
        </p:nvSpPr>
        <p:spPr>
          <a:xfrm>
            <a:off x="1466631" y="459666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a:off x="2640784" y="459177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矩形 156"/>
          <p:cNvSpPr/>
          <p:nvPr/>
        </p:nvSpPr>
        <p:spPr>
          <a:xfrm>
            <a:off x="3801155" y="459177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p:cNvSpPr/>
          <p:nvPr/>
        </p:nvSpPr>
        <p:spPr>
          <a:xfrm>
            <a:off x="4967779" y="459177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矩形 158"/>
          <p:cNvSpPr/>
          <p:nvPr/>
        </p:nvSpPr>
        <p:spPr>
          <a:xfrm>
            <a:off x="6134403" y="459177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60" name="文本框 159"/>
              <p:cNvSpPr txBox="1"/>
              <p:nvPr/>
            </p:nvSpPr>
            <p:spPr>
              <a:xfrm>
                <a:off x="1641556" y="4659138"/>
                <a:ext cx="4511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1</m:t>
                          </m:r>
                        </m:sub>
                      </m:sSub>
                    </m:oMath>
                  </m:oMathPara>
                </a14:m>
                <a:endParaRPr kumimoji="1" lang="zh-CN" altLang="en-US" b="1" dirty="0">
                  <a:solidFill>
                    <a:schemeClr val="bg1"/>
                  </a:solidFill>
                </a:endParaRPr>
              </a:p>
            </p:txBody>
          </p:sp>
        </mc:Choice>
        <mc:Fallback xmlns="">
          <p:sp>
            <p:nvSpPr>
              <p:cNvPr id="160" name="文本框 159"/>
              <p:cNvSpPr txBox="1">
                <a:spLocks noRot="1" noChangeAspect="1" noMove="1" noResize="1" noEditPoints="1" noAdjustHandles="1" noChangeArrowheads="1" noChangeShapeType="1" noTextEdit="1"/>
              </p:cNvSpPr>
              <p:nvPr/>
            </p:nvSpPr>
            <p:spPr>
              <a:xfrm>
                <a:off x="1641556" y="4659138"/>
                <a:ext cx="451149"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文本框 160"/>
              <p:cNvSpPr txBox="1"/>
              <p:nvPr/>
            </p:nvSpPr>
            <p:spPr>
              <a:xfrm>
                <a:off x="2819850" y="4659104"/>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2</m:t>
                          </m:r>
                        </m:sub>
                      </m:sSub>
                    </m:oMath>
                  </m:oMathPara>
                </a14:m>
                <a:endParaRPr kumimoji="1" lang="zh-CN" altLang="en-US" b="1" dirty="0">
                  <a:solidFill>
                    <a:schemeClr val="bg1"/>
                  </a:solidFill>
                </a:endParaRPr>
              </a:p>
            </p:txBody>
          </p:sp>
        </mc:Choice>
        <mc:Fallback xmlns="">
          <p:sp>
            <p:nvSpPr>
              <p:cNvPr id="161" name="文本框 160"/>
              <p:cNvSpPr txBox="1">
                <a:spLocks noRot="1" noChangeAspect="1" noMove="1" noResize="1" noEditPoints="1" noAdjustHandles="1" noChangeArrowheads="1" noChangeShapeType="1" noTextEdit="1"/>
              </p:cNvSpPr>
              <p:nvPr/>
            </p:nvSpPr>
            <p:spPr>
              <a:xfrm>
                <a:off x="2819850" y="4659104"/>
                <a:ext cx="456471"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文本框 161"/>
              <p:cNvSpPr txBox="1"/>
              <p:nvPr/>
            </p:nvSpPr>
            <p:spPr>
              <a:xfrm>
                <a:off x="4001916" y="4668676"/>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3</m:t>
                          </m:r>
                        </m:sub>
                      </m:sSub>
                    </m:oMath>
                  </m:oMathPara>
                </a14:m>
                <a:endParaRPr kumimoji="1" lang="zh-CN" altLang="en-US" b="1" dirty="0">
                  <a:solidFill>
                    <a:schemeClr val="bg1"/>
                  </a:solidFill>
                </a:endParaRPr>
              </a:p>
            </p:txBody>
          </p:sp>
        </mc:Choice>
        <mc:Fallback xmlns="">
          <p:sp>
            <p:nvSpPr>
              <p:cNvPr id="162" name="文本框 161"/>
              <p:cNvSpPr txBox="1">
                <a:spLocks noRot="1" noChangeAspect="1" noMove="1" noResize="1" noEditPoints="1" noAdjustHandles="1" noChangeArrowheads="1" noChangeShapeType="1" noTextEdit="1"/>
              </p:cNvSpPr>
              <p:nvPr/>
            </p:nvSpPr>
            <p:spPr>
              <a:xfrm>
                <a:off x="4001916" y="4668676"/>
                <a:ext cx="456471"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文本框 162"/>
              <p:cNvSpPr txBox="1"/>
              <p:nvPr/>
            </p:nvSpPr>
            <p:spPr>
              <a:xfrm>
                <a:off x="5170919" y="4659104"/>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4</m:t>
                          </m:r>
                        </m:sub>
                      </m:sSub>
                    </m:oMath>
                  </m:oMathPara>
                </a14:m>
                <a:endParaRPr kumimoji="1" lang="zh-CN" altLang="en-US" b="1" dirty="0">
                  <a:solidFill>
                    <a:schemeClr val="bg1"/>
                  </a:solidFill>
                </a:endParaRPr>
              </a:p>
            </p:txBody>
          </p:sp>
        </mc:Choice>
        <mc:Fallback xmlns="">
          <p:sp>
            <p:nvSpPr>
              <p:cNvPr id="163" name="文本框 162"/>
              <p:cNvSpPr txBox="1">
                <a:spLocks noRot="1" noChangeAspect="1" noMove="1" noResize="1" noEditPoints="1" noAdjustHandles="1" noChangeArrowheads="1" noChangeShapeType="1" noTextEdit="1"/>
              </p:cNvSpPr>
              <p:nvPr/>
            </p:nvSpPr>
            <p:spPr>
              <a:xfrm>
                <a:off x="5170919" y="4659104"/>
                <a:ext cx="456471"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文本框 163"/>
              <p:cNvSpPr txBox="1"/>
              <p:nvPr/>
            </p:nvSpPr>
            <p:spPr>
              <a:xfrm>
                <a:off x="6310563" y="4663784"/>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164" name="文本框 163"/>
              <p:cNvSpPr txBox="1">
                <a:spLocks noRot="1" noChangeAspect="1" noMove="1" noResize="1" noEditPoints="1" noAdjustHandles="1" noChangeArrowheads="1" noChangeShapeType="1" noTextEdit="1"/>
              </p:cNvSpPr>
              <p:nvPr/>
            </p:nvSpPr>
            <p:spPr>
              <a:xfrm>
                <a:off x="6310563" y="4663784"/>
                <a:ext cx="456471" cy="369332"/>
              </a:xfrm>
              <a:prstGeom prst="rect">
                <a:avLst/>
              </a:prstGeom>
              <a:blipFill rotWithShape="0">
                <a:blip r:embed="rId7"/>
                <a:stretch>
                  <a:fillRect b="-1639"/>
                </a:stretch>
              </a:blipFill>
            </p:spPr>
            <p:txBody>
              <a:bodyPr/>
              <a:lstStyle/>
              <a:p>
                <a:r>
                  <a:rPr lang="zh-CN" altLang="en-US">
                    <a:noFill/>
                  </a:rPr>
                  <a:t> </a:t>
                </a:r>
              </a:p>
            </p:txBody>
          </p:sp>
        </mc:Fallback>
      </mc:AlternateContent>
      <p:sp>
        <p:nvSpPr>
          <p:cNvPr id="169" name="矩形 168"/>
          <p:cNvSpPr/>
          <p:nvPr/>
        </p:nvSpPr>
        <p:spPr>
          <a:xfrm>
            <a:off x="7320397" y="459177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70" name="文本框 169"/>
              <p:cNvSpPr txBox="1"/>
              <p:nvPr/>
            </p:nvSpPr>
            <p:spPr>
              <a:xfrm>
                <a:off x="7496557" y="4663784"/>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6</m:t>
                          </m:r>
                        </m:sub>
                      </m:sSub>
                    </m:oMath>
                  </m:oMathPara>
                </a14:m>
                <a:endParaRPr kumimoji="1" lang="zh-CN" altLang="en-US" b="1" dirty="0">
                  <a:solidFill>
                    <a:schemeClr val="bg1"/>
                  </a:solidFill>
                </a:endParaRPr>
              </a:p>
            </p:txBody>
          </p:sp>
        </mc:Choice>
        <mc:Fallback xmlns="">
          <p:sp>
            <p:nvSpPr>
              <p:cNvPr id="170" name="文本框 169"/>
              <p:cNvSpPr txBox="1">
                <a:spLocks noRot="1" noChangeAspect="1" noMove="1" noResize="1" noEditPoints="1" noAdjustHandles="1" noChangeArrowheads="1" noChangeShapeType="1" noTextEdit="1"/>
              </p:cNvSpPr>
              <p:nvPr/>
            </p:nvSpPr>
            <p:spPr>
              <a:xfrm>
                <a:off x="7496557" y="4663784"/>
                <a:ext cx="456471" cy="369332"/>
              </a:xfrm>
              <a:prstGeom prst="rect">
                <a:avLst/>
              </a:prstGeom>
              <a:blipFill rotWithShape="0">
                <a:blip r:embed="rId8"/>
                <a:stretch>
                  <a:fillRect/>
                </a:stretch>
              </a:blipFill>
            </p:spPr>
            <p:txBody>
              <a:bodyPr/>
              <a:lstStyle/>
              <a:p>
                <a:r>
                  <a:rPr lang="zh-CN" altLang="en-US">
                    <a:noFill/>
                  </a:rPr>
                  <a:t> </a:t>
                </a:r>
              </a:p>
            </p:txBody>
          </p:sp>
        </mc:Fallback>
      </mc:AlternateContent>
      <p:grpSp>
        <p:nvGrpSpPr>
          <p:cNvPr id="172" name="组 171"/>
          <p:cNvGrpSpPr/>
          <p:nvPr/>
        </p:nvGrpSpPr>
        <p:grpSpPr>
          <a:xfrm>
            <a:off x="1847902" y="5778372"/>
            <a:ext cx="5868470" cy="258747"/>
            <a:chOff x="1613952" y="3684563"/>
            <a:chExt cx="5868470" cy="441193"/>
          </a:xfrm>
        </p:grpSpPr>
        <p:cxnSp>
          <p:nvCxnSpPr>
            <p:cNvPr id="173" name="直线箭头连接符 172"/>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4" name="直线箭头连接符 173"/>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5" name="直线箭头连接符 174"/>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6" name="直线箭头连接符 175"/>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7" name="直线箭头连接符 176"/>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8" name="直线箭头连接符 177"/>
            <p:cNvCxnSpPr/>
            <p:nvPr/>
          </p:nvCxnSpPr>
          <p:spPr>
            <a:xfrm flipV="1">
              <a:off x="7482422"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79" name="矩形 178"/>
          <p:cNvSpPr/>
          <p:nvPr/>
        </p:nvSpPr>
        <p:spPr>
          <a:xfrm>
            <a:off x="1466631" y="3872481"/>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矩形 179"/>
          <p:cNvSpPr/>
          <p:nvPr/>
        </p:nvSpPr>
        <p:spPr>
          <a:xfrm>
            <a:off x="2640784" y="3867589"/>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 name="矩形 180"/>
          <p:cNvSpPr/>
          <p:nvPr/>
        </p:nvSpPr>
        <p:spPr>
          <a:xfrm>
            <a:off x="3801155" y="3867589"/>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 name="矩形 181"/>
          <p:cNvSpPr/>
          <p:nvPr/>
        </p:nvSpPr>
        <p:spPr>
          <a:xfrm>
            <a:off x="4967779" y="3867589"/>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矩形 182"/>
          <p:cNvSpPr/>
          <p:nvPr/>
        </p:nvSpPr>
        <p:spPr>
          <a:xfrm>
            <a:off x="6134403" y="3867589"/>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84" name="文本框 183"/>
              <p:cNvSpPr txBox="1"/>
              <p:nvPr/>
            </p:nvSpPr>
            <p:spPr>
              <a:xfrm>
                <a:off x="1601740" y="3936823"/>
                <a:ext cx="5623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1</m:t>
                          </m:r>
                        </m:sub>
                      </m:sSub>
                    </m:oMath>
                  </m:oMathPara>
                </a14:m>
                <a:endParaRPr kumimoji="1" lang="zh-CN" altLang="en-US" b="1" dirty="0">
                  <a:solidFill>
                    <a:schemeClr val="bg1"/>
                  </a:solidFill>
                </a:endParaRPr>
              </a:p>
            </p:txBody>
          </p:sp>
        </mc:Choice>
        <mc:Fallback xmlns="">
          <p:sp>
            <p:nvSpPr>
              <p:cNvPr id="184" name="文本框 183"/>
              <p:cNvSpPr txBox="1">
                <a:spLocks noRot="1" noChangeAspect="1" noMove="1" noResize="1" noEditPoints="1" noAdjustHandles="1" noChangeArrowheads="1" noChangeShapeType="1" noTextEdit="1"/>
              </p:cNvSpPr>
              <p:nvPr/>
            </p:nvSpPr>
            <p:spPr>
              <a:xfrm>
                <a:off x="1601740" y="3936823"/>
                <a:ext cx="562398"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p:cNvSpPr txBox="1"/>
              <p:nvPr/>
            </p:nvSpPr>
            <p:spPr>
              <a:xfrm>
                <a:off x="2787782" y="3940724"/>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2</m:t>
                          </m:r>
                        </m:sub>
                      </m:sSub>
                    </m:oMath>
                  </m:oMathPara>
                </a14:m>
                <a:endParaRPr kumimoji="1" lang="zh-CN" altLang="en-US" b="1" dirty="0">
                  <a:solidFill>
                    <a:schemeClr val="bg1"/>
                  </a:solidFill>
                </a:endParaRPr>
              </a:p>
            </p:txBody>
          </p:sp>
        </mc:Choice>
        <mc:Fallback xmlns="">
          <p:sp>
            <p:nvSpPr>
              <p:cNvPr id="185" name="文本框 184"/>
              <p:cNvSpPr txBox="1">
                <a:spLocks noRot="1" noChangeAspect="1" noMove="1" noResize="1" noEditPoints="1" noAdjustHandles="1" noChangeArrowheads="1" noChangeShapeType="1" noTextEdit="1"/>
              </p:cNvSpPr>
              <p:nvPr/>
            </p:nvSpPr>
            <p:spPr>
              <a:xfrm>
                <a:off x="2787782" y="3940724"/>
                <a:ext cx="567720"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 name="文本框 185"/>
              <p:cNvSpPr txBox="1"/>
              <p:nvPr/>
            </p:nvSpPr>
            <p:spPr>
              <a:xfrm>
                <a:off x="3945589" y="3938837"/>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3</m:t>
                          </m:r>
                        </m:sub>
                      </m:sSub>
                    </m:oMath>
                  </m:oMathPara>
                </a14:m>
                <a:endParaRPr kumimoji="1" lang="zh-CN" altLang="en-US" b="1" dirty="0">
                  <a:solidFill>
                    <a:schemeClr val="bg1"/>
                  </a:solidFill>
                </a:endParaRPr>
              </a:p>
            </p:txBody>
          </p:sp>
        </mc:Choice>
        <mc:Fallback xmlns="">
          <p:sp>
            <p:nvSpPr>
              <p:cNvPr id="186" name="文本框 185"/>
              <p:cNvSpPr txBox="1">
                <a:spLocks noRot="1" noChangeAspect="1" noMove="1" noResize="1" noEditPoints="1" noAdjustHandles="1" noChangeArrowheads="1" noChangeShapeType="1" noTextEdit="1"/>
              </p:cNvSpPr>
              <p:nvPr/>
            </p:nvSpPr>
            <p:spPr>
              <a:xfrm>
                <a:off x="3945589" y="3938837"/>
                <a:ext cx="567720" cy="369332"/>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文本框 186"/>
              <p:cNvSpPr txBox="1"/>
              <p:nvPr/>
            </p:nvSpPr>
            <p:spPr>
              <a:xfrm>
                <a:off x="5120142" y="3939597"/>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4</m:t>
                          </m:r>
                        </m:sub>
                      </m:sSub>
                    </m:oMath>
                  </m:oMathPara>
                </a14:m>
                <a:endParaRPr kumimoji="1" lang="zh-CN" altLang="en-US" b="1" dirty="0">
                  <a:solidFill>
                    <a:schemeClr val="bg1"/>
                  </a:solidFill>
                </a:endParaRPr>
              </a:p>
            </p:txBody>
          </p:sp>
        </mc:Choice>
        <mc:Fallback xmlns="">
          <p:sp>
            <p:nvSpPr>
              <p:cNvPr id="187" name="文本框 186"/>
              <p:cNvSpPr txBox="1">
                <a:spLocks noRot="1" noChangeAspect="1" noMove="1" noResize="1" noEditPoints="1" noAdjustHandles="1" noChangeArrowheads="1" noChangeShapeType="1" noTextEdit="1"/>
              </p:cNvSpPr>
              <p:nvPr/>
            </p:nvSpPr>
            <p:spPr>
              <a:xfrm>
                <a:off x="5120142" y="3939597"/>
                <a:ext cx="567720" cy="369332"/>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文本框 187"/>
              <p:cNvSpPr txBox="1"/>
              <p:nvPr/>
            </p:nvSpPr>
            <p:spPr>
              <a:xfrm>
                <a:off x="6285802" y="3932474"/>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188" name="文本框 187"/>
              <p:cNvSpPr txBox="1">
                <a:spLocks noRot="1" noChangeAspect="1" noMove="1" noResize="1" noEditPoints="1" noAdjustHandles="1" noChangeArrowheads="1" noChangeShapeType="1" noTextEdit="1"/>
              </p:cNvSpPr>
              <p:nvPr/>
            </p:nvSpPr>
            <p:spPr>
              <a:xfrm>
                <a:off x="6285802" y="3932474"/>
                <a:ext cx="567720" cy="369332"/>
              </a:xfrm>
              <a:prstGeom prst="rect">
                <a:avLst/>
              </a:prstGeom>
              <a:blipFill rotWithShape="0">
                <a:blip r:embed="rId13"/>
                <a:stretch>
                  <a:fillRect b="-1639"/>
                </a:stretch>
              </a:blipFill>
            </p:spPr>
            <p:txBody>
              <a:bodyPr/>
              <a:lstStyle/>
              <a:p>
                <a:r>
                  <a:rPr lang="zh-CN" altLang="en-US">
                    <a:noFill/>
                  </a:rPr>
                  <a:t> </a:t>
                </a:r>
              </a:p>
            </p:txBody>
          </p:sp>
        </mc:Fallback>
      </mc:AlternateContent>
      <p:sp>
        <p:nvSpPr>
          <p:cNvPr id="189" name="矩形 188"/>
          <p:cNvSpPr/>
          <p:nvPr/>
        </p:nvSpPr>
        <p:spPr>
          <a:xfrm>
            <a:off x="7320397" y="3867589"/>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90" name="文本框 189"/>
              <p:cNvSpPr txBox="1"/>
              <p:nvPr/>
            </p:nvSpPr>
            <p:spPr>
              <a:xfrm>
                <a:off x="7468355" y="3932474"/>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6</m:t>
                          </m:r>
                        </m:sub>
                      </m:sSub>
                    </m:oMath>
                  </m:oMathPara>
                </a14:m>
                <a:endParaRPr kumimoji="1" lang="zh-CN" altLang="en-US" b="1" dirty="0">
                  <a:solidFill>
                    <a:schemeClr val="bg1"/>
                  </a:solidFill>
                </a:endParaRPr>
              </a:p>
            </p:txBody>
          </p:sp>
        </mc:Choice>
        <mc:Fallback xmlns="">
          <p:sp>
            <p:nvSpPr>
              <p:cNvPr id="190" name="文本框 189"/>
              <p:cNvSpPr txBox="1">
                <a:spLocks noRot="1" noChangeAspect="1" noMove="1" noResize="1" noEditPoints="1" noAdjustHandles="1" noChangeArrowheads="1" noChangeShapeType="1" noTextEdit="1"/>
              </p:cNvSpPr>
              <p:nvPr/>
            </p:nvSpPr>
            <p:spPr>
              <a:xfrm>
                <a:off x="7468355" y="3932474"/>
                <a:ext cx="567720" cy="369332"/>
              </a:xfrm>
              <a:prstGeom prst="rect">
                <a:avLst/>
              </a:prstGeom>
              <a:blipFill rotWithShape="0">
                <a:blip r:embed="rId14"/>
                <a:stretch>
                  <a:fillRect/>
                </a:stretch>
              </a:blipFill>
            </p:spPr>
            <p:txBody>
              <a:bodyPr/>
              <a:lstStyle/>
              <a:p>
                <a:r>
                  <a:rPr lang="zh-CN" altLang="en-US">
                    <a:noFill/>
                  </a:rPr>
                  <a:t> </a:t>
                </a:r>
              </a:p>
            </p:txBody>
          </p:sp>
        </mc:Fallback>
      </mc:AlternateContent>
      <p:grpSp>
        <p:nvGrpSpPr>
          <p:cNvPr id="191" name="组 190"/>
          <p:cNvGrpSpPr/>
          <p:nvPr/>
        </p:nvGrpSpPr>
        <p:grpSpPr>
          <a:xfrm>
            <a:off x="1864159" y="3601554"/>
            <a:ext cx="5868470" cy="258747"/>
            <a:chOff x="1613952" y="3684563"/>
            <a:chExt cx="5868470" cy="441193"/>
          </a:xfrm>
        </p:grpSpPr>
        <p:cxnSp>
          <p:nvCxnSpPr>
            <p:cNvPr id="192" name="直线箭头连接符 191"/>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p:nvPr/>
          </p:nvCxnSpPr>
          <p:spPr>
            <a:xfrm flipV="1">
              <a:off x="7482422"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99" name="矩形 198"/>
          <p:cNvSpPr/>
          <p:nvPr/>
        </p:nvSpPr>
        <p:spPr>
          <a:xfrm>
            <a:off x="213953" y="6026082"/>
            <a:ext cx="816249" cy="461665"/>
          </a:xfrm>
          <a:prstGeom prst="rect">
            <a:avLst/>
          </a:prstGeom>
        </p:spPr>
        <p:txBody>
          <a:bodyPr wrap="none">
            <a:spAutoFit/>
          </a:bodyPr>
          <a:lstStyle/>
          <a:p>
            <a:r>
              <a:rPr lang="en-US" altLang="zh-CN" sz="2400" dirty="0">
                <a:latin typeface="Times New Roman" charset="0"/>
                <a:ea typeface="Times New Roman" charset="0"/>
                <a:cs typeface="Times New Roman" charset="0"/>
              </a:rPr>
              <a:t>input</a:t>
            </a:r>
            <a:endParaRPr lang="zh-CN" altLang="en-US" sz="2400" dirty="0">
              <a:latin typeface="Times New Roman" charset="0"/>
              <a:ea typeface="Times New Roman" charset="0"/>
              <a:cs typeface="Times New Roman" charset="0"/>
            </a:endParaRPr>
          </a:p>
        </p:txBody>
      </p:sp>
      <p:sp>
        <p:nvSpPr>
          <p:cNvPr id="200" name="矩形 199"/>
          <p:cNvSpPr/>
          <p:nvPr/>
        </p:nvSpPr>
        <p:spPr>
          <a:xfrm>
            <a:off x="228326" y="4611545"/>
            <a:ext cx="1175322" cy="461665"/>
          </a:xfrm>
          <a:prstGeom prst="rect">
            <a:avLst/>
          </a:prstGeom>
        </p:spPr>
        <p:txBody>
          <a:bodyPr wrap="none">
            <a:spAutoFit/>
          </a:bodyPr>
          <a:lstStyle/>
          <a:p>
            <a:r>
              <a:rPr lang="en-US" altLang="zh-CN" sz="2400" dirty="0">
                <a:latin typeface="Times New Roman" charset="0"/>
                <a:ea typeface="Times New Roman" charset="0"/>
                <a:cs typeface="Times New Roman" charset="0"/>
              </a:rPr>
              <a:t>position</a:t>
            </a:r>
            <a:endParaRPr lang="zh-CN" altLang="en-US" sz="2400" dirty="0">
              <a:latin typeface="Times New Roman" charset="0"/>
              <a:ea typeface="Times New Roman" charset="0"/>
              <a:cs typeface="Times New Roman" charset="0"/>
            </a:endParaRPr>
          </a:p>
        </p:txBody>
      </p:sp>
      <p:sp>
        <p:nvSpPr>
          <p:cNvPr id="201" name="矩形 200"/>
          <p:cNvSpPr/>
          <p:nvPr/>
        </p:nvSpPr>
        <p:spPr>
          <a:xfrm>
            <a:off x="251546" y="3861048"/>
            <a:ext cx="817853" cy="461665"/>
          </a:xfrm>
          <a:prstGeom prst="rect">
            <a:avLst/>
          </a:prstGeom>
        </p:spPr>
        <p:txBody>
          <a:bodyPr wrap="none">
            <a:spAutoFit/>
          </a:bodyPr>
          <a:lstStyle/>
          <a:p>
            <a:r>
              <a:rPr lang="en-US" altLang="zh-CN" sz="2400" dirty="0">
                <a:latin typeface="Times New Roman" charset="0"/>
                <a:ea typeface="Times New Roman" charset="0"/>
                <a:cs typeface="Times New Roman" charset="0"/>
              </a:rPr>
              <a:t>word</a:t>
            </a:r>
            <a:endParaRPr lang="zh-CN" altLang="en-US" sz="2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897415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 is Representation Learning</a:t>
            </a:r>
            <a:endParaRPr lang="zh-CN" altLang="en-US" dirty="0"/>
          </a:p>
        </p:txBody>
      </p:sp>
      <p:sp>
        <p:nvSpPr>
          <p:cNvPr id="12" name="内容占位符 11"/>
          <p:cNvSpPr>
            <a:spLocks noGrp="1"/>
          </p:cNvSpPr>
          <p:nvPr>
            <p:ph idx="1"/>
          </p:nvPr>
        </p:nvSpPr>
        <p:spPr/>
        <p:txBody>
          <a:bodyPr/>
          <a:lstStyle/>
          <a:p>
            <a:r>
              <a:rPr lang="en-US" altLang="zh-CN" dirty="0"/>
              <a:t>Distributed Representation / Embeddings</a:t>
            </a:r>
          </a:p>
          <a:p>
            <a:r>
              <a:rPr lang="en-US" altLang="zh-CN" dirty="0"/>
              <a:t>Objects are represented as </a:t>
            </a:r>
            <a:r>
              <a:rPr lang="en-US" altLang="zh-CN" dirty="0">
                <a:solidFill>
                  <a:srgbClr val="FF0000"/>
                </a:solidFill>
              </a:rPr>
              <a:t>dense, real-valued, and low-dimensional</a:t>
            </a:r>
            <a:r>
              <a:rPr lang="en-US" altLang="zh-CN" dirty="0"/>
              <a:t> vectors</a:t>
            </a:r>
          </a:p>
        </p:txBody>
      </p:sp>
      <p:pic>
        <p:nvPicPr>
          <p:cNvPr id="15" name="图片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31640" y="2669604"/>
            <a:ext cx="6264696" cy="4188396"/>
          </a:xfrm>
          <a:prstGeom prst="rect">
            <a:avLst/>
          </a:prstGeom>
        </p:spPr>
      </p:pic>
      <p:sp>
        <p:nvSpPr>
          <p:cNvPr id="2" name="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a:t>
            </a:fld>
            <a:endParaRPr lang="zh-CN" altLang="en-US">
              <a:solidFill>
                <a:prstClr val="black">
                  <a:tint val="75000"/>
                </a:prstClr>
              </a:solidFill>
            </a:endParaRPr>
          </a:p>
        </p:txBody>
      </p:sp>
    </p:spTree>
    <p:extLst>
      <p:ext uri="{BB962C8B-B14F-4D97-AF65-F5344CB8AC3E}">
        <p14:creationId xmlns:p14="http://schemas.microsoft.com/office/powerpoint/2010/main" val="21207235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Supervised Relation Extraction</a:t>
            </a:r>
            <a:endParaRPr kumimoji="1" lang="zh-CN" altLang="en-US" dirty="0"/>
          </a:p>
        </p:txBody>
      </p:sp>
      <p:sp>
        <p:nvSpPr>
          <p:cNvPr id="3" name="内容占位符 2"/>
          <p:cNvSpPr>
            <a:spLocks noGrp="1"/>
          </p:cNvSpPr>
          <p:nvPr>
            <p:ph idx="1"/>
          </p:nvPr>
        </p:nvSpPr>
        <p:spPr/>
        <p:txBody>
          <a:bodyPr/>
          <a:lstStyle/>
          <a:p>
            <a:r>
              <a:rPr kumimoji="1" lang="en-US" altLang="zh-CN" dirty="0"/>
              <a:t>Embedding Layer</a:t>
            </a:r>
          </a:p>
          <a:p>
            <a:pPr lvl="1"/>
            <a:r>
              <a:rPr lang="en-US" altLang="zh-CN" dirty="0"/>
              <a:t>Transform raw words of the sentence into low- dimensional vectors</a:t>
            </a:r>
          </a:p>
          <a:p>
            <a:pPr lvl="1"/>
            <a:r>
              <a:rPr lang="en-US" altLang="zh-CN" dirty="0"/>
              <a:t>Each word is represented as the concatenation of</a:t>
            </a:r>
          </a:p>
          <a:p>
            <a:pPr lvl="2"/>
            <a:r>
              <a:rPr lang="en-US" altLang="zh-CN" dirty="0"/>
              <a:t>Word embedding: encode word semantics</a:t>
            </a:r>
          </a:p>
          <a:p>
            <a:pPr lvl="2"/>
            <a:r>
              <a:rPr lang="en-US" altLang="zh-CN" dirty="0"/>
              <a:t>Position embedding: specify the position of entities</a:t>
            </a:r>
          </a:p>
          <a:p>
            <a:pPr lvl="1"/>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140</a:t>
            </a:fld>
            <a:endParaRPr lang="zh-CN" altLang="en-US">
              <a:solidFill>
                <a:prstClr val="black">
                  <a:tint val="75000"/>
                </a:prstClr>
              </a:solidFill>
            </a:endParaRPr>
          </a:p>
        </p:txBody>
      </p:sp>
      <p:sp>
        <p:nvSpPr>
          <p:cNvPr id="203" name="矩形 202"/>
          <p:cNvSpPr/>
          <p:nvPr/>
        </p:nvSpPr>
        <p:spPr>
          <a:xfrm>
            <a:off x="1438978" y="630932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4" name="文本框 203"/>
          <p:cNvSpPr txBox="1"/>
          <p:nvPr/>
        </p:nvSpPr>
        <p:spPr>
          <a:xfrm>
            <a:off x="1442755" y="6366033"/>
            <a:ext cx="880369" cy="369332"/>
          </a:xfrm>
          <a:prstGeom prst="rect">
            <a:avLst/>
          </a:prstGeom>
          <a:noFill/>
        </p:spPr>
        <p:txBody>
          <a:bodyPr wrap="none" rtlCol="0">
            <a:spAutoFit/>
          </a:bodyPr>
          <a:lstStyle/>
          <a:p>
            <a:r>
              <a:rPr kumimoji="1" lang="en-US" altLang="zh-CN" b="1">
                <a:solidFill>
                  <a:schemeClr val="bg1"/>
                </a:solidFill>
              </a:rPr>
              <a:t>Barack</a:t>
            </a:r>
            <a:endParaRPr kumimoji="1" lang="zh-CN" altLang="en-US" b="1" dirty="0">
              <a:solidFill>
                <a:schemeClr val="bg1"/>
              </a:solidFill>
            </a:endParaRPr>
          </a:p>
        </p:txBody>
      </p:sp>
      <p:sp>
        <p:nvSpPr>
          <p:cNvPr id="205" name="矩形 204"/>
          <p:cNvSpPr/>
          <p:nvPr/>
        </p:nvSpPr>
        <p:spPr>
          <a:xfrm>
            <a:off x="2613131" y="630442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6" name="文本框 205"/>
          <p:cNvSpPr txBox="1"/>
          <p:nvPr/>
        </p:nvSpPr>
        <p:spPr>
          <a:xfrm>
            <a:off x="2572933" y="6373974"/>
            <a:ext cx="944489" cy="369332"/>
          </a:xfrm>
          <a:prstGeom prst="rect">
            <a:avLst/>
          </a:prstGeom>
          <a:noFill/>
        </p:spPr>
        <p:txBody>
          <a:bodyPr wrap="none" rtlCol="0">
            <a:spAutoFit/>
          </a:bodyPr>
          <a:lstStyle/>
          <a:p>
            <a:r>
              <a:rPr kumimoji="1" lang="en-US" altLang="zh-CN" b="1">
                <a:solidFill>
                  <a:schemeClr val="bg1"/>
                </a:solidFill>
              </a:rPr>
              <a:t>Obama</a:t>
            </a:r>
            <a:endParaRPr kumimoji="1" lang="zh-CN" altLang="en-US" b="1" dirty="0">
              <a:solidFill>
                <a:schemeClr val="bg1"/>
              </a:solidFill>
            </a:endParaRPr>
          </a:p>
        </p:txBody>
      </p:sp>
      <p:sp>
        <p:nvSpPr>
          <p:cNvPr id="207" name="矩形 206"/>
          <p:cNvSpPr/>
          <p:nvPr/>
        </p:nvSpPr>
        <p:spPr>
          <a:xfrm>
            <a:off x="3773502" y="630442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8" name="文本框 207"/>
          <p:cNvSpPr txBox="1"/>
          <p:nvPr/>
        </p:nvSpPr>
        <p:spPr>
          <a:xfrm>
            <a:off x="3910774" y="6366033"/>
            <a:ext cx="579005" cy="369332"/>
          </a:xfrm>
          <a:prstGeom prst="rect">
            <a:avLst/>
          </a:prstGeom>
          <a:noFill/>
        </p:spPr>
        <p:txBody>
          <a:bodyPr wrap="none" rtlCol="0">
            <a:spAutoFit/>
          </a:bodyPr>
          <a:lstStyle/>
          <a:p>
            <a:r>
              <a:rPr kumimoji="1" lang="en-US" altLang="zh-CN" b="1">
                <a:solidFill>
                  <a:schemeClr val="bg1"/>
                </a:solidFill>
              </a:rPr>
              <a:t>was</a:t>
            </a:r>
            <a:endParaRPr kumimoji="1" lang="zh-CN" altLang="en-US" b="1" dirty="0">
              <a:solidFill>
                <a:schemeClr val="bg1"/>
              </a:solidFill>
            </a:endParaRPr>
          </a:p>
        </p:txBody>
      </p:sp>
      <p:sp>
        <p:nvSpPr>
          <p:cNvPr id="209" name="矩形 208"/>
          <p:cNvSpPr/>
          <p:nvPr/>
        </p:nvSpPr>
        <p:spPr>
          <a:xfrm>
            <a:off x="4940126" y="630442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0" name="文本框 209"/>
          <p:cNvSpPr txBox="1"/>
          <p:nvPr/>
        </p:nvSpPr>
        <p:spPr>
          <a:xfrm>
            <a:off x="5031375" y="6381915"/>
            <a:ext cx="681597" cy="369332"/>
          </a:xfrm>
          <a:prstGeom prst="rect">
            <a:avLst/>
          </a:prstGeom>
          <a:noFill/>
        </p:spPr>
        <p:txBody>
          <a:bodyPr wrap="none" rtlCol="0">
            <a:spAutoFit/>
          </a:bodyPr>
          <a:lstStyle/>
          <a:p>
            <a:r>
              <a:rPr kumimoji="1" lang="en-US" altLang="zh-CN" b="1">
                <a:solidFill>
                  <a:schemeClr val="bg1"/>
                </a:solidFill>
              </a:rPr>
              <a:t>born</a:t>
            </a:r>
            <a:endParaRPr kumimoji="1" lang="zh-CN" altLang="en-US" b="1" dirty="0">
              <a:solidFill>
                <a:schemeClr val="bg1"/>
              </a:solidFill>
            </a:endParaRPr>
          </a:p>
        </p:txBody>
      </p:sp>
      <p:sp>
        <p:nvSpPr>
          <p:cNvPr id="211" name="矩形 210"/>
          <p:cNvSpPr/>
          <p:nvPr/>
        </p:nvSpPr>
        <p:spPr>
          <a:xfrm>
            <a:off x="6106750" y="630442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2" name="文本框 211"/>
          <p:cNvSpPr txBox="1"/>
          <p:nvPr/>
        </p:nvSpPr>
        <p:spPr>
          <a:xfrm>
            <a:off x="6348682" y="6381915"/>
            <a:ext cx="380232" cy="369332"/>
          </a:xfrm>
          <a:prstGeom prst="rect">
            <a:avLst/>
          </a:prstGeom>
          <a:noFill/>
        </p:spPr>
        <p:txBody>
          <a:bodyPr wrap="none" rtlCol="0">
            <a:spAutoFit/>
          </a:bodyPr>
          <a:lstStyle/>
          <a:p>
            <a:r>
              <a:rPr kumimoji="1" lang="en-US" altLang="zh-CN" b="1">
                <a:solidFill>
                  <a:schemeClr val="bg1"/>
                </a:solidFill>
              </a:rPr>
              <a:t>in</a:t>
            </a:r>
            <a:endParaRPr kumimoji="1" lang="zh-CN" altLang="en-US" b="1" dirty="0">
              <a:solidFill>
                <a:schemeClr val="bg1"/>
              </a:solidFill>
            </a:endParaRPr>
          </a:p>
        </p:txBody>
      </p:sp>
      <p:sp>
        <p:nvSpPr>
          <p:cNvPr id="213" name="矩形 212"/>
          <p:cNvSpPr/>
          <p:nvPr/>
        </p:nvSpPr>
        <p:spPr>
          <a:xfrm>
            <a:off x="141945" y="6304428"/>
            <a:ext cx="816249" cy="461665"/>
          </a:xfrm>
          <a:prstGeom prst="rect">
            <a:avLst/>
          </a:prstGeom>
        </p:spPr>
        <p:txBody>
          <a:bodyPr wrap="none">
            <a:spAutoFit/>
          </a:bodyPr>
          <a:lstStyle/>
          <a:p>
            <a:r>
              <a:rPr lang="en-US" altLang="zh-CN" sz="2400" dirty="0">
                <a:latin typeface="Times New Roman" charset="0"/>
                <a:ea typeface="Times New Roman" charset="0"/>
                <a:cs typeface="Times New Roman" charset="0"/>
              </a:rPr>
              <a:t>input</a:t>
            </a:r>
            <a:endParaRPr lang="zh-CN" altLang="en-US" sz="2400" dirty="0">
              <a:latin typeface="Times New Roman" charset="0"/>
              <a:ea typeface="Times New Roman" charset="0"/>
              <a:cs typeface="Times New Roman" charset="0"/>
            </a:endParaRPr>
          </a:p>
        </p:txBody>
      </p:sp>
      <p:sp>
        <p:nvSpPr>
          <p:cNvPr id="214" name="矩形 213"/>
          <p:cNvSpPr/>
          <p:nvPr/>
        </p:nvSpPr>
        <p:spPr>
          <a:xfrm>
            <a:off x="156318" y="4889891"/>
            <a:ext cx="1175322" cy="461665"/>
          </a:xfrm>
          <a:prstGeom prst="rect">
            <a:avLst/>
          </a:prstGeom>
        </p:spPr>
        <p:txBody>
          <a:bodyPr wrap="none">
            <a:spAutoFit/>
          </a:bodyPr>
          <a:lstStyle/>
          <a:p>
            <a:r>
              <a:rPr lang="en-US" altLang="zh-CN" sz="2400" dirty="0">
                <a:latin typeface="Times New Roman" charset="0"/>
                <a:ea typeface="Times New Roman" charset="0"/>
                <a:cs typeface="Times New Roman" charset="0"/>
              </a:rPr>
              <a:t>position</a:t>
            </a:r>
            <a:endParaRPr lang="zh-CN" altLang="en-US" sz="2400" dirty="0">
              <a:latin typeface="Times New Roman" charset="0"/>
              <a:ea typeface="Times New Roman" charset="0"/>
              <a:cs typeface="Times New Roman" charset="0"/>
            </a:endParaRPr>
          </a:p>
        </p:txBody>
      </p:sp>
      <p:sp>
        <p:nvSpPr>
          <p:cNvPr id="215" name="矩形 214"/>
          <p:cNvSpPr/>
          <p:nvPr/>
        </p:nvSpPr>
        <p:spPr>
          <a:xfrm>
            <a:off x="7295105" y="630442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6" name="文本框 215"/>
          <p:cNvSpPr txBox="1"/>
          <p:nvPr/>
        </p:nvSpPr>
        <p:spPr>
          <a:xfrm>
            <a:off x="7295105" y="6372805"/>
            <a:ext cx="891591" cy="369332"/>
          </a:xfrm>
          <a:prstGeom prst="rect">
            <a:avLst/>
          </a:prstGeom>
          <a:noFill/>
        </p:spPr>
        <p:txBody>
          <a:bodyPr wrap="none" rtlCol="0">
            <a:spAutoFit/>
          </a:bodyPr>
          <a:lstStyle/>
          <a:p>
            <a:r>
              <a:rPr kumimoji="1" lang="en-US" altLang="zh-CN" b="1">
                <a:solidFill>
                  <a:schemeClr val="bg1"/>
                </a:solidFill>
              </a:rPr>
              <a:t>Hawaii</a:t>
            </a:r>
            <a:endParaRPr kumimoji="1" lang="zh-CN" altLang="en-US" b="1" dirty="0">
              <a:solidFill>
                <a:schemeClr val="bg1"/>
              </a:solidFill>
            </a:endParaRPr>
          </a:p>
        </p:txBody>
      </p:sp>
      <p:sp>
        <p:nvSpPr>
          <p:cNvPr id="217" name="矩形 216"/>
          <p:cNvSpPr/>
          <p:nvPr/>
        </p:nvSpPr>
        <p:spPr>
          <a:xfrm>
            <a:off x="1315839" y="5603908"/>
            <a:ext cx="6952052" cy="4411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8" name="文本框 217"/>
          <p:cNvSpPr txBox="1"/>
          <p:nvPr/>
        </p:nvSpPr>
        <p:spPr>
          <a:xfrm>
            <a:off x="3923837" y="5639838"/>
            <a:ext cx="2008883" cy="369332"/>
          </a:xfrm>
          <a:prstGeom prst="rect">
            <a:avLst/>
          </a:prstGeom>
          <a:noFill/>
        </p:spPr>
        <p:txBody>
          <a:bodyPr wrap="none" rtlCol="0">
            <a:spAutoFit/>
          </a:bodyPr>
          <a:lstStyle/>
          <a:p>
            <a:r>
              <a:rPr kumimoji="1" lang="en-US" altLang="zh-CN" b="1" dirty="0">
                <a:solidFill>
                  <a:schemeClr val="bg1"/>
                </a:solidFill>
              </a:rPr>
              <a:t>Embedding Layer</a:t>
            </a:r>
            <a:endParaRPr kumimoji="1" lang="zh-CN" altLang="en-US" b="1" dirty="0">
              <a:solidFill>
                <a:schemeClr val="bg1"/>
              </a:solidFill>
            </a:endParaRPr>
          </a:p>
        </p:txBody>
      </p:sp>
      <p:grpSp>
        <p:nvGrpSpPr>
          <p:cNvPr id="219" name="组 218"/>
          <p:cNvGrpSpPr/>
          <p:nvPr/>
        </p:nvGrpSpPr>
        <p:grpSpPr>
          <a:xfrm>
            <a:off x="1846140" y="4542223"/>
            <a:ext cx="5868470" cy="295677"/>
            <a:chOff x="1613952" y="3684563"/>
            <a:chExt cx="5868470" cy="441193"/>
          </a:xfrm>
        </p:grpSpPr>
        <p:cxnSp>
          <p:nvCxnSpPr>
            <p:cNvPr id="220" name="直线箭头连接符 219"/>
            <p:cNvCxnSpPr/>
            <p:nvPr/>
          </p:nvCxnSpPr>
          <p:spPr>
            <a:xfrm flipV="1">
              <a:off x="1613952"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221" name="直线箭头连接符 220"/>
            <p:cNvCxnSpPr/>
            <p:nvPr/>
          </p:nvCxnSpPr>
          <p:spPr>
            <a:xfrm flipV="1">
              <a:off x="2800447"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222" name="直线箭头连接符 221"/>
            <p:cNvCxnSpPr/>
            <p:nvPr/>
          </p:nvCxnSpPr>
          <p:spPr>
            <a:xfrm flipV="1">
              <a:off x="3969635"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223" name="直线箭头连接符 222"/>
            <p:cNvCxnSpPr/>
            <p:nvPr/>
          </p:nvCxnSpPr>
          <p:spPr>
            <a:xfrm flipV="1">
              <a:off x="5127443"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224" name="直线箭头连接符 223"/>
            <p:cNvCxnSpPr/>
            <p:nvPr/>
          </p:nvCxnSpPr>
          <p:spPr>
            <a:xfrm flipV="1">
              <a:off x="6294067"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225" name="直线箭头连接符 224"/>
            <p:cNvCxnSpPr/>
            <p:nvPr/>
          </p:nvCxnSpPr>
          <p:spPr>
            <a:xfrm flipV="1">
              <a:off x="7482422"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grpSp>
      <p:grpSp>
        <p:nvGrpSpPr>
          <p:cNvPr id="226" name="组 225"/>
          <p:cNvGrpSpPr/>
          <p:nvPr/>
        </p:nvGrpSpPr>
        <p:grpSpPr>
          <a:xfrm>
            <a:off x="1846140" y="5332402"/>
            <a:ext cx="5868470" cy="258747"/>
            <a:chOff x="1613952" y="3684563"/>
            <a:chExt cx="5868470" cy="441193"/>
          </a:xfrm>
        </p:grpSpPr>
        <p:cxnSp>
          <p:nvCxnSpPr>
            <p:cNvPr id="227" name="直线箭头连接符 226"/>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8" name="直线箭头连接符 227"/>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9" name="直线箭头连接符 228"/>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0" name="直线箭头连接符 229"/>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1" name="直线箭头连接符 230"/>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2" name="直线箭头连接符 231"/>
            <p:cNvCxnSpPr/>
            <p:nvPr/>
          </p:nvCxnSpPr>
          <p:spPr>
            <a:xfrm flipV="1">
              <a:off x="7482422"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233" name="矩形 232"/>
          <p:cNvSpPr/>
          <p:nvPr/>
        </p:nvSpPr>
        <p:spPr>
          <a:xfrm>
            <a:off x="1466631" y="485239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矩形 233"/>
          <p:cNvSpPr/>
          <p:nvPr/>
        </p:nvSpPr>
        <p:spPr>
          <a:xfrm>
            <a:off x="2640784" y="484750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矩形 234"/>
          <p:cNvSpPr/>
          <p:nvPr/>
        </p:nvSpPr>
        <p:spPr>
          <a:xfrm>
            <a:off x="3801155" y="484750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矩形 235"/>
          <p:cNvSpPr/>
          <p:nvPr/>
        </p:nvSpPr>
        <p:spPr>
          <a:xfrm>
            <a:off x="4967779" y="484750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矩形 236"/>
          <p:cNvSpPr/>
          <p:nvPr/>
        </p:nvSpPr>
        <p:spPr>
          <a:xfrm>
            <a:off x="6134403" y="484750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38" name="文本框 237"/>
              <p:cNvSpPr txBox="1"/>
              <p:nvPr/>
            </p:nvSpPr>
            <p:spPr>
              <a:xfrm>
                <a:off x="1641556" y="4914862"/>
                <a:ext cx="4511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1</m:t>
                          </m:r>
                        </m:sub>
                      </m:sSub>
                    </m:oMath>
                  </m:oMathPara>
                </a14:m>
                <a:endParaRPr kumimoji="1" lang="zh-CN" altLang="en-US" b="1" dirty="0">
                  <a:solidFill>
                    <a:schemeClr val="bg1"/>
                  </a:solidFill>
                </a:endParaRPr>
              </a:p>
            </p:txBody>
          </p:sp>
        </mc:Choice>
        <mc:Fallback xmlns="">
          <p:sp>
            <p:nvSpPr>
              <p:cNvPr id="238" name="文本框 237"/>
              <p:cNvSpPr txBox="1">
                <a:spLocks noRot="1" noChangeAspect="1" noMove="1" noResize="1" noEditPoints="1" noAdjustHandles="1" noChangeArrowheads="1" noChangeShapeType="1" noTextEdit="1"/>
              </p:cNvSpPr>
              <p:nvPr/>
            </p:nvSpPr>
            <p:spPr>
              <a:xfrm>
                <a:off x="1641556" y="4914862"/>
                <a:ext cx="451149"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9" name="文本框 238"/>
              <p:cNvSpPr txBox="1"/>
              <p:nvPr/>
            </p:nvSpPr>
            <p:spPr>
              <a:xfrm>
                <a:off x="2819850" y="4914828"/>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2</m:t>
                          </m:r>
                        </m:sub>
                      </m:sSub>
                    </m:oMath>
                  </m:oMathPara>
                </a14:m>
                <a:endParaRPr kumimoji="1" lang="zh-CN" altLang="en-US" b="1" dirty="0">
                  <a:solidFill>
                    <a:schemeClr val="bg1"/>
                  </a:solidFill>
                </a:endParaRPr>
              </a:p>
            </p:txBody>
          </p:sp>
        </mc:Choice>
        <mc:Fallback xmlns="">
          <p:sp>
            <p:nvSpPr>
              <p:cNvPr id="239" name="文本框 238"/>
              <p:cNvSpPr txBox="1">
                <a:spLocks noRot="1" noChangeAspect="1" noMove="1" noResize="1" noEditPoints="1" noAdjustHandles="1" noChangeArrowheads="1" noChangeShapeType="1" noTextEdit="1"/>
              </p:cNvSpPr>
              <p:nvPr/>
            </p:nvSpPr>
            <p:spPr>
              <a:xfrm>
                <a:off x="2819850" y="4914828"/>
                <a:ext cx="456471"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0" name="文本框 239"/>
              <p:cNvSpPr txBox="1"/>
              <p:nvPr/>
            </p:nvSpPr>
            <p:spPr>
              <a:xfrm>
                <a:off x="4001916" y="4924400"/>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3</m:t>
                          </m:r>
                        </m:sub>
                      </m:sSub>
                    </m:oMath>
                  </m:oMathPara>
                </a14:m>
                <a:endParaRPr kumimoji="1" lang="zh-CN" altLang="en-US" b="1" dirty="0">
                  <a:solidFill>
                    <a:schemeClr val="bg1"/>
                  </a:solidFill>
                </a:endParaRPr>
              </a:p>
            </p:txBody>
          </p:sp>
        </mc:Choice>
        <mc:Fallback xmlns="">
          <p:sp>
            <p:nvSpPr>
              <p:cNvPr id="240" name="文本框 239"/>
              <p:cNvSpPr txBox="1">
                <a:spLocks noRot="1" noChangeAspect="1" noMove="1" noResize="1" noEditPoints="1" noAdjustHandles="1" noChangeArrowheads="1" noChangeShapeType="1" noTextEdit="1"/>
              </p:cNvSpPr>
              <p:nvPr/>
            </p:nvSpPr>
            <p:spPr>
              <a:xfrm>
                <a:off x="4001916" y="4924400"/>
                <a:ext cx="456471"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1" name="文本框 240"/>
              <p:cNvSpPr txBox="1"/>
              <p:nvPr/>
            </p:nvSpPr>
            <p:spPr>
              <a:xfrm>
                <a:off x="5170919" y="4914828"/>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4</m:t>
                          </m:r>
                        </m:sub>
                      </m:sSub>
                    </m:oMath>
                  </m:oMathPara>
                </a14:m>
                <a:endParaRPr kumimoji="1" lang="zh-CN" altLang="en-US" b="1" dirty="0">
                  <a:solidFill>
                    <a:schemeClr val="bg1"/>
                  </a:solidFill>
                </a:endParaRPr>
              </a:p>
            </p:txBody>
          </p:sp>
        </mc:Choice>
        <mc:Fallback xmlns="">
          <p:sp>
            <p:nvSpPr>
              <p:cNvPr id="241" name="文本框 240"/>
              <p:cNvSpPr txBox="1">
                <a:spLocks noRot="1" noChangeAspect="1" noMove="1" noResize="1" noEditPoints="1" noAdjustHandles="1" noChangeArrowheads="1" noChangeShapeType="1" noTextEdit="1"/>
              </p:cNvSpPr>
              <p:nvPr/>
            </p:nvSpPr>
            <p:spPr>
              <a:xfrm>
                <a:off x="5170919" y="4914828"/>
                <a:ext cx="456471"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2" name="文本框 241"/>
              <p:cNvSpPr txBox="1"/>
              <p:nvPr/>
            </p:nvSpPr>
            <p:spPr>
              <a:xfrm>
                <a:off x="6310563" y="4919508"/>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242" name="文本框 241"/>
              <p:cNvSpPr txBox="1">
                <a:spLocks noRot="1" noChangeAspect="1" noMove="1" noResize="1" noEditPoints="1" noAdjustHandles="1" noChangeArrowheads="1" noChangeShapeType="1" noTextEdit="1"/>
              </p:cNvSpPr>
              <p:nvPr/>
            </p:nvSpPr>
            <p:spPr>
              <a:xfrm>
                <a:off x="6310563" y="4919508"/>
                <a:ext cx="456471" cy="369332"/>
              </a:xfrm>
              <a:prstGeom prst="rect">
                <a:avLst/>
              </a:prstGeom>
              <a:blipFill rotWithShape="0">
                <a:blip r:embed="rId6"/>
                <a:stretch>
                  <a:fillRect b="-1639"/>
                </a:stretch>
              </a:blipFill>
            </p:spPr>
            <p:txBody>
              <a:bodyPr/>
              <a:lstStyle/>
              <a:p>
                <a:r>
                  <a:rPr lang="zh-CN" altLang="en-US">
                    <a:noFill/>
                  </a:rPr>
                  <a:t> </a:t>
                </a:r>
              </a:p>
            </p:txBody>
          </p:sp>
        </mc:Fallback>
      </mc:AlternateContent>
      <p:sp>
        <p:nvSpPr>
          <p:cNvPr id="243" name="矩形 242"/>
          <p:cNvSpPr/>
          <p:nvPr/>
        </p:nvSpPr>
        <p:spPr>
          <a:xfrm>
            <a:off x="7320397" y="484750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44" name="文本框 243"/>
              <p:cNvSpPr txBox="1"/>
              <p:nvPr/>
            </p:nvSpPr>
            <p:spPr>
              <a:xfrm>
                <a:off x="7496557" y="4919508"/>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6</m:t>
                          </m:r>
                        </m:sub>
                      </m:sSub>
                    </m:oMath>
                  </m:oMathPara>
                </a14:m>
                <a:endParaRPr kumimoji="1" lang="zh-CN" altLang="en-US" b="1" dirty="0">
                  <a:solidFill>
                    <a:schemeClr val="bg1"/>
                  </a:solidFill>
                </a:endParaRPr>
              </a:p>
            </p:txBody>
          </p:sp>
        </mc:Choice>
        <mc:Fallback xmlns="">
          <p:sp>
            <p:nvSpPr>
              <p:cNvPr id="244" name="文本框 243"/>
              <p:cNvSpPr txBox="1">
                <a:spLocks noRot="1" noChangeAspect="1" noMove="1" noResize="1" noEditPoints="1" noAdjustHandles="1" noChangeArrowheads="1" noChangeShapeType="1" noTextEdit="1"/>
              </p:cNvSpPr>
              <p:nvPr/>
            </p:nvSpPr>
            <p:spPr>
              <a:xfrm>
                <a:off x="7496557" y="4919508"/>
                <a:ext cx="456471" cy="369332"/>
              </a:xfrm>
              <a:prstGeom prst="rect">
                <a:avLst/>
              </a:prstGeom>
              <a:blipFill rotWithShape="0">
                <a:blip r:embed="rId7"/>
                <a:stretch>
                  <a:fillRect/>
                </a:stretch>
              </a:blipFill>
            </p:spPr>
            <p:txBody>
              <a:bodyPr/>
              <a:lstStyle/>
              <a:p>
                <a:r>
                  <a:rPr lang="zh-CN" altLang="en-US">
                    <a:noFill/>
                  </a:rPr>
                  <a:t> </a:t>
                </a:r>
              </a:p>
            </p:txBody>
          </p:sp>
        </mc:Fallback>
      </mc:AlternateContent>
      <p:grpSp>
        <p:nvGrpSpPr>
          <p:cNvPr id="245" name="组 244"/>
          <p:cNvGrpSpPr/>
          <p:nvPr/>
        </p:nvGrpSpPr>
        <p:grpSpPr>
          <a:xfrm>
            <a:off x="1847902" y="6034096"/>
            <a:ext cx="5868470" cy="258747"/>
            <a:chOff x="1613952" y="3684563"/>
            <a:chExt cx="5868470" cy="441193"/>
          </a:xfrm>
        </p:grpSpPr>
        <p:cxnSp>
          <p:nvCxnSpPr>
            <p:cNvPr id="246" name="直线箭头连接符 245"/>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直线箭头连接符 246"/>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8" name="直线箭头连接符 247"/>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9" name="直线箭头连接符 248"/>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0" name="直线箭头连接符 249"/>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1" name="直线箭头连接符 250"/>
            <p:cNvCxnSpPr/>
            <p:nvPr/>
          </p:nvCxnSpPr>
          <p:spPr>
            <a:xfrm flipV="1">
              <a:off x="7482422"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252" name="矩形 251"/>
          <p:cNvSpPr/>
          <p:nvPr/>
        </p:nvSpPr>
        <p:spPr>
          <a:xfrm>
            <a:off x="1466631" y="412820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3" name="矩形 252"/>
          <p:cNvSpPr/>
          <p:nvPr/>
        </p:nvSpPr>
        <p:spPr>
          <a:xfrm>
            <a:off x="2640784" y="4123313"/>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4" name="矩形 253"/>
          <p:cNvSpPr/>
          <p:nvPr/>
        </p:nvSpPr>
        <p:spPr>
          <a:xfrm>
            <a:off x="3801155" y="4123313"/>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5" name="矩形 254"/>
          <p:cNvSpPr/>
          <p:nvPr/>
        </p:nvSpPr>
        <p:spPr>
          <a:xfrm>
            <a:off x="4967779" y="4123313"/>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6" name="矩形 255"/>
          <p:cNvSpPr/>
          <p:nvPr/>
        </p:nvSpPr>
        <p:spPr>
          <a:xfrm>
            <a:off x="6134403" y="4123313"/>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57" name="文本框 256"/>
              <p:cNvSpPr txBox="1"/>
              <p:nvPr/>
            </p:nvSpPr>
            <p:spPr>
              <a:xfrm>
                <a:off x="1601740" y="4192547"/>
                <a:ext cx="5623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1</m:t>
                          </m:r>
                        </m:sub>
                      </m:sSub>
                    </m:oMath>
                  </m:oMathPara>
                </a14:m>
                <a:endParaRPr kumimoji="1" lang="zh-CN" altLang="en-US" b="1" dirty="0">
                  <a:solidFill>
                    <a:schemeClr val="bg1"/>
                  </a:solidFill>
                </a:endParaRPr>
              </a:p>
            </p:txBody>
          </p:sp>
        </mc:Choice>
        <mc:Fallback xmlns="">
          <p:sp>
            <p:nvSpPr>
              <p:cNvPr id="257" name="文本框 256"/>
              <p:cNvSpPr txBox="1">
                <a:spLocks noRot="1" noChangeAspect="1" noMove="1" noResize="1" noEditPoints="1" noAdjustHandles="1" noChangeArrowheads="1" noChangeShapeType="1" noTextEdit="1"/>
              </p:cNvSpPr>
              <p:nvPr/>
            </p:nvSpPr>
            <p:spPr>
              <a:xfrm>
                <a:off x="1601740" y="4192547"/>
                <a:ext cx="562398"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8" name="文本框 257"/>
              <p:cNvSpPr txBox="1"/>
              <p:nvPr/>
            </p:nvSpPr>
            <p:spPr>
              <a:xfrm>
                <a:off x="2787782" y="4196448"/>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2</m:t>
                          </m:r>
                        </m:sub>
                      </m:sSub>
                    </m:oMath>
                  </m:oMathPara>
                </a14:m>
                <a:endParaRPr kumimoji="1" lang="zh-CN" altLang="en-US" b="1" dirty="0">
                  <a:solidFill>
                    <a:schemeClr val="bg1"/>
                  </a:solidFill>
                </a:endParaRPr>
              </a:p>
            </p:txBody>
          </p:sp>
        </mc:Choice>
        <mc:Fallback xmlns="">
          <p:sp>
            <p:nvSpPr>
              <p:cNvPr id="258" name="文本框 257"/>
              <p:cNvSpPr txBox="1">
                <a:spLocks noRot="1" noChangeAspect="1" noMove="1" noResize="1" noEditPoints="1" noAdjustHandles="1" noChangeArrowheads="1" noChangeShapeType="1" noTextEdit="1"/>
              </p:cNvSpPr>
              <p:nvPr/>
            </p:nvSpPr>
            <p:spPr>
              <a:xfrm>
                <a:off x="2787782" y="4196448"/>
                <a:ext cx="567720"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9" name="文本框 258"/>
              <p:cNvSpPr txBox="1"/>
              <p:nvPr/>
            </p:nvSpPr>
            <p:spPr>
              <a:xfrm>
                <a:off x="3945589" y="4194561"/>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3</m:t>
                          </m:r>
                        </m:sub>
                      </m:sSub>
                    </m:oMath>
                  </m:oMathPara>
                </a14:m>
                <a:endParaRPr kumimoji="1" lang="zh-CN" altLang="en-US" b="1" dirty="0">
                  <a:solidFill>
                    <a:schemeClr val="bg1"/>
                  </a:solidFill>
                </a:endParaRPr>
              </a:p>
            </p:txBody>
          </p:sp>
        </mc:Choice>
        <mc:Fallback xmlns="">
          <p:sp>
            <p:nvSpPr>
              <p:cNvPr id="259" name="文本框 258"/>
              <p:cNvSpPr txBox="1">
                <a:spLocks noRot="1" noChangeAspect="1" noMove="1" noResize="1" noEditPoints="1" noAdjustHandles="1" noChangeArrowheads="1" noChangeShapeType="1" noTextEdit="1"/>
              </p:cNvSpPr>
              <p:nvPr/>
            </p:nvSpPr>
            <p:spPr>
              <a:xfrm>
                <a:off x="3945589" y="4194561"/>
                <a:ext cx="567720"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0" name="文本框 259"/>
              <p:cNvSpPr txBox="1"/>
              <p:nvPr/>
            </p:nvSpPr>
            <p:spPr>
              <a:xfrm>
                <a:off x="5120142" y="4195321"/>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4</m:t>
                          </m:r>
                        </m:sub>
                      </m:sSub>
                    </m:oMath>
                  </m:oMathPara>
                </a14:m>
                <a:endParaRPr kumimoji="1" lang="zh-CN" altLang="en-US" b="1" dirty="0">
                  <a:solidFill>
                    <a:schemeClr val="bg1"/>
                  </a:solidFill>
                </a:endParaRPr>
              </a:p>
            </p:txBody>
          </p:sp>
        </mc:Choice>
        <mc:Fallback xmlns="">
          <p:sp>
            <p:nvSpPr>
              <p:cNvPr id="260" name="文本框 259"/>
              <p:cNvSpPr txBox="1">
                <a:spLocks noRot="1" noChangeAspect="1" noMove="1" noResize="1" noEditPoints="1" noAdjustHandles="1" noChangeArrowheads="1" noChangeShapeType="1" noTextEdit="1"/>
              </p:cNvSpPr>
              <p:nvPr/>
            </p:nvSpPr>
            <p:spPr>
              <a:xfrm>
                <a:off x="5120142" y="4195321"/>
                <a:ext cx="567720" cy="369332"/>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1" name="文本框 260"/>
              <p:cNvSpPr txBox="1"/>
              <p:nvPr/>
            </p:nvSpPr>
            <p:spPr>
              <a:xfrm>
                <a:off x="6285802" y="4188198"/>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261" name="文本框 260"/>
              <p:cNvSpPr txBox="1">
                <a:spLocks noRot="1" noChangeAspect="1" noMove="1" noResize="1" noEditPoints="1" noAdjustHandles="1" noChangeArrowheads="1" noChangeShapeType="1" noTextEdit="1"/>
              </p:cNvSpPr>
              <p:nvPr/>
            </p:nvSpPr>
            <p:spPr>
              <a:xfrm>
                <a:off x="6285802" y="4188198"/>
                <a:ext cx="567720" cy="369332"/>
              </a:xfrm>
              <a:prstGeom prst="rect">
                <a:avLst/>
              </a:prstGeom>
              <a:blipFill rotWithShape="0">
                <a:blip r:embed="rId12"/>
                <a:stretch>
                  <a:fillRect b="-1639"/>
                </a:stretch>
              </a:blipFill>
            </p:spPr>
            <p:txBody>
              <a:bodyPr/>
              <a:lstStyle/>
              <a:p>
                <a:r>
                  <a:rPr lang="zh-CN" altLang="en-US">
                    <a:noFill/>
                  </a:rPr>
                  <a:t> </a:t>
                </a:r>
              </a:p>
            </p:txBody>
          </p:sp>
        </mc:Fallback>
      </mc:AlternateContent>
      <p:sp>
        <p:nvSpPr>
          <p:cNvPr id="262" name="矩形 261"/>
          <p:cNvSpPr/>
          <p:nvPr/>
        </p:nvSpPr>
        <p:spPr>
          <a:xfrm>
            <a:off x="7320397" y="4123313"/>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63" name="文本框 262"/>
              <p:cNvSpPr txBox="1"/>
              <p:nvPr/>
            </p:nvSpPr>
            <p:spPr>
              <a:xfrm>
                <a:off x="7468355" y="4188198"/>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6</m:t>
                          </m:r>
                        </m:sub>
                      </m:sSub>
                    </m:oMath>
                  </m:oMathPara>
                </a14:m>
                <a:endParaRPr kumimoji="1" lang="zh-CN" altLang="en-US" b="1" dirty="0">
                  <a:solidFill>
                    <a:schemeClr val="bg1"/>
                  </a:solidFill>
                </a:endParaRPr>
              </a:p>
            </p:txBody>
          </p:sp>
        </mc:Choice>
        <mc:Fallback xmlns="">
          <p:sp>
            <p:nvSpPr>
              <p:cNvPr id="263" name="文本框 262"/>
              <p:cNvSpPr txBox="1">
                <a:spLocks noRot="1" noChangeAspect="1" noMove="1" noResize="1" noEditPoints="1" noAdjustHandles="1" noChangeArrowheads="1" noChangeShapeType="1" noTextEdit="1"/>
              </p:cNvSpPr>
              <p:nvPr/>
            </p:nvSpPr>
            <p:spPr>
              <a:xfrm>
                <a:off x="7468355" y="4188198"/>
                <a:ext cx="567720" cy="369332"/>
              </a:xfrm>
              <a:prstGeom prst="rect">
                <a:avLst/>
              </a:prstGeom>
              <a:blipFill rotWithShape="0">
                <a:blip r:embed="rId13"/>
                <a:stretch>
                  <a:fillRect/>
                </a:stretch>
              </a:blipFill>
            </p:spPr>
            <p:txBody>
              <a:bodyPr/>
              <a:lstStyle/>
              <a:p>
                <a:r>
                  <a:rPr lang="zh-CN" altLang="en-US">
                    <a:noFill/>
                  </a:rPr>
                  <a:t> </a:t>
                </a:r>
              </a:p>
            </p:txBody>
          </p:sp>
        </mc:Fallback>
      </mc:AlternateContent>
      <p:sp>
        <p:nvSpPr>
          <p:cNvPr id="271" name="矩形 270"/>
          <p:cNvSpPr/>
          <p:nvPr/>
        </p:nvSpPr>
        <p:spPr>
          <a:xfrm>
            <a:off x="179538" y="4139394"/>
            <a:ext cx="817853" cy="461665"/>
          </a:xfrm>
          <a:prstGeom prst="rect">
            <a:avLst/>
          </a:prstGeom>
        </p:spPr>
        <p:txBody>
          <a:bodyPr wrap="none">
            <a:spAutoFit/>
          </a:bodyPr>
          <a:lstStyle/>
          <a:p>
            <a:r>
              <a:rPr lang="en-US" altLang="zh-CN" sz="2400" dirty="0">
                <a:latin typeface="Times New Roman" charset="0"/>
                <a:ea typeface="Times New Roman" charset="0"/>
                <a:cs typeface="Times New Roman" charset="0"/>
              </a:rPr>
              <a:t>word</a:t>
            </a:r>
            <a:endParaRPr lang="zh-CN" altLang="en-US" sz="2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2174875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Supervised Relation Extraction</a:t>
            </a:r>
            <a:endParaRPr kumimoji="1" lang="zh-CN" altLang="en-US" dirty="0"/>
          </a:p>
        </p:txBody>
      </p:sp>
      <p:sp>
        <p:nvSpPr>
          <p:cNvPr id="3" name="内容占位符 2"/>
          <p:cNvSpPr>
            <a:spLocks noGrp="1"/>
          </p:cNvSpPr>
          <p:nvPr>
            <p:ph idx="1"/>
          </p:nvPr>
        </p:nvSpPr>
        <p:spPr/>
        <p:txBody>
          <a:bodyPr/>
          <a:lstStyle/>
          <a:p>
            <a:r>
              <a:rPr lang="en-US" altLang="zh-CN" dirty="0"/>
              <a:t>Position embedding</a:t>
            </a:r>
          </a:p>
          <a:p>
            <a:pPr lvl="1"/>
            <a:r>
              <a:rPr lang="en-US" altLang="zh-CN" dirty="0"/>
              <a:t>Specify the position of entities</a:t>
            </a:r>
          </a:p>
          <a:p>
            <a:pPr lvl="1"/>
            <a:r>
              <a:rPr kumimoji="1" lang="en-US" altLang="zh-CN" dirty="0"/>
              <a:t>Several choices</a:t>
            </a:r>
          </a:p>
          <a:p>
            <a:pPr lvl="2"/>
            <a:r>
              <a:rPr kumimoji="1" lang="en-US" altLang="zh-CN" dirty="0"/>
              <a:t>Head-tail-context embedding </a:t>
            </a:r>
          </a:p>
          <a:p>
            <a:pPr lvl="2"/>
            <a:r>
              <a:rPr kumimoji="1" lang="en-US" altLang="zh-CN" dirty="0"/>
              <a:t>Relative distance embedding</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141</a:t>
            </a:fld>
            <a:endParaRPr lang="zh-CN" altLang="en-US">
              <a:solidFill>
                <a:prstClr val="black">
                  <a:tint val="75000"/>
                </a:prstClr>
              </a:solidFill>
            </a:endParaRPr>
          </a:p>
        </p:txBody>
      </p:sp>
      <p:sp>
        <p:nvSpPr>
          <p:cNvPr id="65" name="矩形 64"/>
          <p:cNvSpPr/>
          <p:nvPr/>
        </p:nvSpPr>
        <p:spPr>
          <a:xfrm>
            <a:off x="1438978" y="597504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文本框 65"/>
          <p:cNvSpPr txBox="1"/>
          <p:nvPr/>
        </p:nvSpPr>
        <p:spPr>
          <a:xfrm>
            <a:off x="1442755" y="6031760"/>
            <a:ext cx="880369" cy="369332"/>
          </a:xfrm>
          <a:prstGeom prst="rect">
            <a:avLst/>
          </a:prstGeom>
          <a:noFill/>
        </p:spPr>
        <p:txBody>
          <a:bodyPr wrap="none" rtlCol="0">
            <a:spAutoFit/>
          </a:bodyPr>
          <a:lstStyle/>
          <a:p>
            <a:r>
              <a:rPr kumimoji="1" lang="en-US" altLang="zh-CN" b="1">
                <a:solidFill>
                  <a:schemeClr val="bg1"/>
                </a:solidFill>
              </a:rPr>
              <a:t>Barack</a:t>
            </a:r>
            <a:endParaRPr kumimoji="1" lang="zh-CN" altLang="en-US" b="1" dirty="0">
              <a:solidFill>
                <a:schemeClr val="bg1"/>
              </a:solidFill>
            </a:endParaRPr>
          </a:p>
        </p:txBody>
      </p:sp>
      <p:sp>
        <p:nvSpPr>
          <p:cNvPr id="67" name="矩形 66"/>
          <p:cNvSpPr/>
          <p:nvPr/>
        </p:nvSpPr>
        <p:spPr>
          <a:xfrm>
            <a:off x="2613131" y="597015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p:cNvSpPr txBox="1"/>
          <p:nvPr/>
        </p:nvSpPr>
        <p:spPr>
          <a:xfrm>
            <a:off x="2572933" y="6039701"/>
            <a:ext cx="944489" cy="369332"/>
          </a:xfrm>
          <a:prstGeom prst="rect">
            <a:avLst/>
          </a:prstGeom>
          <a:noFill/>
        </p:spPr>
        <p:txBody>
          <a:bodyPr wrap="none" rtlCol="0">
            <a:spAutoFit/>
          </a:bodyPr>
          <a:lstStyle/>
          <a:p>
            <a:r>
              <a:rPr kumimoji="1" lang="en-US" altLang="zh-CN" b="1">
                <a:solidFill>
                  <a:schemeClr val="bg1"/>
                </a:solidFill>
              </a:rPr>
              <a:t>Obama</a:t>
            </a:r>
            <a:endParaRPr kumimoji="1" lang="zh-CN" altLang="en-US" b="1" dirty="0">
              <a:solidFill>
                <a:schemeClr val="bg1"/>
              </a:solidFill>
            </a:endParaRPr>
          </a:p>
        </p:txBody>
      </p:sp>
      <p:sp>
        <p:nvSpPr>
          <p:cNvPr id="69" name="矩形 68"/>
          <p:cNvSpPr/>
          <p:nvPr/>
        </p:nvSpPr>
        <p:spPr>
          <a:xfrm>
            <a:off x="3773502" y="597015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文本框 69"/>
          <p:cNvSpPr txBox="1"/>
          <p:nvPr/>
        </p:nvSpPr>
        <p:spPr>
          <a:xfrm>
            <a:off x="3910774" y="6031760"/>
            <a:ext cx="579005" cy="369332"/>
          </a:xfrm>
          <a:prstGeom prst="rect">
            <a:avLst/>
          </a:prstGeom>
          <a:noFill/>
        </p:spPr>
        <p:txBody>
          <a:bodyPr wrap="none" rtlCol="0">
            <a:spAutoFit/>
          </a:bodyPr>
          <a:lstStyle/>
          <a:p>
            <a:r>
              <a:rPr kumimoji="1" lang="en-US" altLang="zh-CN" b="1">
                <a:solidFill>
                  <a:schemeClr val="bg1"/>
                </a:solidFill>
              </a:rPr>
              <a:t>was</a:t>
            </a:r>
            <a:endParaRPr kumimoji="1" lang="zh-CN" altLang="en-US" b="1" dirty="0">
              <a:solidFill>
                <a:schemeClr val="bg1"/>
              </a:solidFill>
            </a:endParaRPr>
          </a:p>
        </p:txBody>
      </p:sp>
      <p:sp>
        <p:nvSpPr>
          <p:cNvPr id="71" name="矩形 70"/>
          <p:cNvSpPr/>
          <p:nvPr/>
        </p:nvSpPr>
        <p:spPr>
          <a:xfrm>
            <a:off x="4940126" y="597015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p:cNvSpPr txBox="1"/>
          <p:nvPr/>
        </p:nvSpPr>
        <p:spPr>
          <a:xfrm>
            <a:off x="5031375" y="6047642"/>
            <a:ext cx="681597" cy="369332"/>
          </a:xfrm>
          <a:prstGeom prst="rect">
            <a:avLst/>
          </a:prstGeom>
          <a:noFill/>
        </p:spPr>
        <p:txBody>
          <a:bodyPr wrap="none" rtlCol="0">
            <a:spAutoFit/>
          </a:bodyPr>
          <a:lstStyle/>
          <a:p>
            <a:r>
              <a:rPr kumimoji="1" lang="en-US" altLang="zh-CN" b="1">
                <a:solidFill>
                  <a:schemeClr val="bg1"/>
                </a:solidFill>
              </a:rPr>
              <a:t>born</a:t>
            </a:r>
            <a:endParaRPr kumimoji="1" lang="zh-CN" altLang="en-US" b="1" dirty="0">
              <a:solidFill>
                <a:schemeClr val="bg1"/>
              </a:solidFill>
            </a:endParaRPr>
          </a:p>
        </p:txBody>
      </p:sp>
      <p:sp>
        <p:nvSpPr>
          <p:cNvPr id="73" name="矩形 72"/>
          <p:cNvSpPr/>
          <p:nvPr/>
        </p:nvSpPr>
        <p:spPr>
          <a:xfrm>
            <a:off x="6106750" y="597015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p:cNvSpPr txBox="1"/>
          <p:nvPr/>
        </p:nvSpPr>
        <p:spPr>
          <a:xfrm>
            <a:off x="6348682" y="6047642"/>
            <a:ext cx="380232" cy="369332"/>
          </a:xfrm>
          <a:prstGeom prst="rect">
            <a:avLst/>
          </a:prstGeom>
          <a:noFill/>
        </p:spPr>
        <p:txBody>
          <a:bodyPr wrap="none" rtlCol="0">
            <a:spAutoFit/>
          </a:bodyPr>
          <a:lstStyle/>
          <a:p>
            <a:r>
              <a:rPr kumimoji="1" lang="en-US" altLang="zh-CN" b="1">
                <a:solidFill>
                  <a:schemeClr val="bg1"/>
                </a:solidFill>
              </a:rPr>
              <a:t>in</a:t>
            </a:r>
            <a:endParaRPr kumimoji="1" lang="zh-CN" altLang="en-US" b="1" dirty="0">
              <a:solidFill>
                <a:schemeClr val="bg1"/>
              </a:solidFill>
            </a:endParaRPr>
          </a:p>
        </p:txBody>
      </p:sp>
      <p:sp>
        <p:nvSpPr>
          <p:cNvPr id="75" name="矩形 74"/>
          <p:cNvSpPr/>
          <p:nvPr/>
        </p:nvSpPr>
        <p:spPr>
          <a:xfrm>
            <a:off x="141945" y="5970155"/>
            <a:ext cx="816249" cy="461665"/>
          </a:xfrm>
          <a:prstGeom prst="rect">
            <a:avLst/>
          </a:prstGeom>
        </p:spPr>
        <p:txBody>
          <a:bodyPr wrap="none">
            <a:spAutoFit/>
          </a:bodyPr>
          <a:lstStyle/>
          <a:p>
            <a:r>
              <a:rPr lang="en-US" altLang="zh-CN" sz="2400" dirty="0">
                <a:latin typeface="Times New Roman" charset="0"/>
                <a:ea typeface="Times New Roman" charset="0"/>
                <a:cs typeface="Times New Roman" charset="0"/>
              </a:rPr>
              <a:t>input</a:t>
            </a:r>
            <a:endParaRPr lang="zh-CN" altLang="en-US" sz="2400" dirty="0">
              <a:latin typeface="Times New Roman" charset="0"/>
              <a:ea typeface="Times New Roman" charset="0"/>
              <a:cs typeface="Times New Roman" charset="0"/>
            </a:endParaRPr>
          </a:p>
        </p:txBody>
      </p:sp>
      <p:sp>
        <p:nvSpPr>
          <p:cNvPr id="76" name="矩形 75"/>
          <p:cNvSpPr/>
          <p:nvPr/>
        </p:nvSpPr>
        <p:spPr>
          <a:xfrm>
            <a:off x="156318" y="4555618"/>
            <a:ext cx="1175322" cy="461665"/>
          </a:xfrm>
          <a:prstGeom prst="rect">
            <a:avLst/>
          </a:prstGeom>
        </p:spPr>
        <p:txBody>
          <a:bodyPr wrap="none">
            <a:spAutoFit/>
          </a:bodyPr>
          <a:lstStyle/>
          <a:p>
            <a:r>
              <a:rPr lang="en-US" altLang="zh-CN" sz="2400" dirty="0">
                <a:latin typeface="Times New Roman" charset="0"/>
                <a:ea typeface="Times New Roman" charset="0"/>
                <a:cs typeface="Times New Roman" charset="0"/>
              </a:rPr>
              <a:t>position</a:t>
            </a:r>
            <a:endParaRPr lang="zh-CN" altLang="en-US" sz="2400" dirty="0">
              <a:latin typeface="Times New Roman" charset="0"/>
              <a:ea typeface="Times New Roman" charset="0"/>
              <a:cs typeface="Times New Roman" charset="0"/>
            </a:endParaRPr>
          </a:p>
        </p:txBody>
      </p:sp>
      <p:sp>
        <p:nvSpPr>
          <p:cNvPr id="77" name="矩形 76"/>
          <p:cNvSpPr/>
          <p:nvPr/>
        </p:nvSpPr>
        <p:spPr>
          <a:xfrm>
            <a:off x="7295105" y="597015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文本框 77"/>
          <p:cNvSpPr txBox="1"/>
          <p:nvPr/>
        </p:nvSpPr>
        <p:spPr>
          <a:xfrm>
            <a:off x="7295105" y="6038532"/>
            <a:ext cx="891591" cy="369332"/>
          </a:xfrm>
          <a:prstGeom prst="rect">
            <a:avLst/>
          </a:prstGeom>
          <a:noFill/>
        </p:spPr>
        <p:txBody>
          <a:bodyPr wrap="none" rtlCol="0">
            <a:spAutoFit/>
          </a:bodyPr>
          <a:lstStyle/>
          <a:p>
            <a:r>
              <a:rPr kumimoji="1" lang="en-US" altLang="zh-CN" b="1">
                <a:solidFill>
                  <a:schemeClr val="bg1"/>
                </a:solidFill>
              </a:rPr>
              <a:t>Hawaii</a:t>
            </a:r>
            <a:endParaRPr kumimoji="1" lang="zh-CN" altLang="en-US" b="1" dirty="0">
              <a:solidFill>
                <a:schemeClr val="bg1"/>
              </a:solidFill>
            </a:endParaRPr>
          </a:p>
        </p:txBody>
      </p:sp>
      <p:sp>
        <p:nvSpPr>
          <p:cNvPr id="79" name="矩形 78"/>
          <p:cNvSpPr/>
          <p:nvPr/>
        </p:nvSpPr>
        <p:spPr>
          <a:xfrm>
            <a:off x="1315839" y="5269635"/>
            <a:ext cx="6952052" cy="4411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文本框 79"/>
          <p:cNvSpPr txBox="1"/>
          <p:nvPr/>
        </p:nvSpPr>
        <p:spPr>
          <a:xfrm>
            <a:off x="3923837" y="5305565"/>
            <a:ext cx="2008883" cy="369332"/>
          </a:xfrm>
          <a:prstGeom prst="rect">
            <a:avLst/>
          </a:prstGeom>
          <a:noFill/>
        </p:spPr>
        <p:txBody>
          <a:bodyPr wrap="none" rtlCol="0">
            <a:spAutoFit/>
          </a:bodyPr>
          <a:lstStyle/>
          <a:p>
            <a:r>
              <a:rPr kumimoji="1" lang="en-US" altLang="zh-CN" b="1" dirty="0">
                <a:solidFill>
                  <a:schemeClr val="bg1"/>
                </a:solidFill>
              </a:rPr>
              <a:t>Embedding Layer</a:t>
            </a:r>
            <a:endParaRPr kumimoji="1" lang="zh-CN" altLang="en-US" b="1" dirty="0">
              <a:solidFill>
                <a:schemeClr val="bg1"/>
              </a:solidFill>
            </a:endParaRPr>
          </a:p>
        </p:txBody>
      </p:sp>
      <p:grpSp>
        <p:nvGrpSpPr>
          <p:cNvPr id="81" name="组 80"/>
          <p:cNvGrpSpPr/>
          <p:nvPr/>
        </p:nvGrpSpPr>
        <p:grpSpPr>
          <a:xfrm>
            <a:off x="1846140" y="4207950"/>
            <a:ext cx="5868470" cy="295677"/>
            <a:chOff x="1613952" y="3684563"/>
            <a:chExt cx="5868470" cy="441193"/>
          </a:xfrm>
        </p:grpSpPr>
        <p:cxnSp>
          <p:nvCxnSpPr>
            <p:cNvPr id="82" name="直线箭头连接符 81"/>
            <p:cNvCxnSpPr/>
            <p:nvPr/>
          </p:nvCxnSpPr>
          <p:spPr>
            <a:xfrm flipV="1">
              <a:off x="1613952"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p:nvPr/>
          </p:nvCxnSpPr>
          <p:spPr>
            <a:xfrm flipV="1">
              <a:off x="2800447"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84" name="直线箭头连接符 83"/>
            <p:cNvCxnSpPr/>
            <p:nvPr/>
          </p:nvCxnSpPr>
          <p:spPr>
            <a:xfrm flipV="1">
              <a:off x="3969635"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85" name="直线箭头连接符 84"/>
            <p:cNvCxnSpPr/>
            <p:nvPr/>
          </p:nvCxnSpPr>
          <p:spPr>
            <a:xfrm flipV="1">
              <a:off x="5127443"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86" name="直线箭头连接符 85"/>
            <p:cNvCxnSpPr/>
            <p:nvPr/>
          </p:nvCxnSpPr>
          <p:spPr>
            <a:xfrm flipV="1">
              <a:off x="6294067"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87" name="直线箭头连接符 86"/>
            <p:cNvCxnSpPr/>
            <p:nvPr/>
          </p:nvCxnSpPr>
          <p:spPr>
            <a:xfrm flipV="1">
              <a:off x="7482422"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grpSp>
      <p:grpSp>
        <p:nvGrpSpPr>
          <p:cNvPr id="88" name="组 87"/>
          <p:cNvGrpSpPr/>
          <p:nvPr/>
        </p:nvGrpSpPr>
        <p:grpSpPr>
          <a:xfrm>
            <a:off x="1846140" y="4998129"/>
            <a:ext cx="5868470" cy="258747"/>
            <a:chOff x="1613952" y="3684563"/>
            <a:chExt cx="5868470" cy="441193"/>
          </a:xfrm>
        </p:grpSpPr>
        <p:cxnSp>
          <p:nvCxnSpPr>
            <p:cNvPr id="89" name="直线箭头连接符 88"/>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p:cNvCxnSpPr/>
            <p:nvPr/>
          </p:nvCxnSpPr>
          <p:spPr>
            <a:xfrm flipV="1">
              <a:off x="7482422"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95" name="矩形 94"/>
          <p:cNvSpPr/>
          <p:nvPr/>
        </p:nvSpPr>
        <p:spPr>
          <a:xfrm>
            <a:off x="1466631" y="4518119"/>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p:cNvSpPr/>
          <p:nvPr/>
        </p:nvSpPr>
        <p:spPr>
          <a:xfrm>
            <a:off x="2640784" y="45132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801155" y="45132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a:off x="4967779" y="45132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a:off x="6134403" y="45132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0" name="文本框 99"/>
              <p:cNvSpPr txBox="1"/>
              <p:nvPr/>
            </p:nvSpPr>
            <p:spPr>
              <a:xfrm>
                <a:off x="1641556" y="4580589"/>
                <a:ext cx="4511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1</m:t>
                          </m:r>
                        </m:sub>
                      </m:sSub>
                    </m:oMath>
                  </m:oMathPara>
                </a14:m>
                <a:endParaRPr kumimoji="1" lang="zh-CN" altLang="en-US" b="1" dirty="0">
                  <a:solidFill>
                    <a:schemeClr val="bg1"/>
                  </a:solidFill>
                </a:endParaRPr>
              </a:p>
            </p:txBody>
          </p:sp>
        </mc:Choice>
        <mc:Fallback xmlns="">
          <p:sp>
            <p:nvSpPr>
              <p:cNvPr id="100" name="文本框 99"/>
              <p:cNvSpPr txBox="1">
                <a:spLocks noRot="1" noChangeAspect="1" noMove="1" noResize="1" noEditPoints="1" noAdjustHandles="1" noChangeArrowheads="1" noChangeShapeType="1" noTextEdit="1"/>
              </p:cNvSpPr>
              <p:nvPr/>
            </p:nvSpPr>
            <p:spPr>
              <a:xfrm>
                <a:off x="1641556" y="4580589"/>
                <a:ext cx="451149"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2819850" y="4580555"/>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2</m:t>
                          </m:r>
                        </m:sub>
                      </m:sSub>
                    </m:oMath>
                  </m:oMathPara>
                </a14:m>
                <a:endParaRPr kumimoji="1" lang="zh-CN" altLang="en-US" b="1" dirty="0">
                  <a:solidFill>
                    <a:schemeClr val="bg1"/>
                  </a:solidFill>
                </a:endParaRPr>
              </a:p>
            </p:txBody>
          </p:sp>
        </mc:Choice>
        <mc:Fallback xmlns="">
          <p:sp>
            <p:nvSpPr>
              <p:cNvPr id="101" name="文本框 100"/>
              <p:cNvSpPr txBox="1">
                <a:spLocks noRot="1" noChangeAspect="1" noMove="1" noResize="1" noEditPoints="1" noAdjustHandles="1" noChangeArrowheads="1" noChangeShapeType="1" noTextEdit="1"/>
              </p:cNvSpPr>
              <p:nvPr/>
            </p:nvSpPr>
            <p:spPr>
              <a:xfrm>
                <a:off x="2819850" y="4580555"/>
                <a:ext cx="456471"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4001916" y="4590127"/>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3</m:t>
                          </m:r>
                        </m:sub>
                      </m:sSub>
                    </m:oMath>
                  </m:oMathPara>
                </a14:m>
                <a:endParaRPr kumimoji="1" lang="zh-CN" altLang="en-US" b="1" dirty="0">
                  <a:solidFill>
                    <a:schemeClr val="bg1"/>
                  </a:solidFill>
                </a:endParaRPr>
              </a:p>
            </p:txBody>
          </p:sp>
        </mc:Choice>
        <mc:Fallback xmlns="">
          <p:sp>
            <p:nvSpPr>
              <p:cNvPr id="102" name="文本框 101"/>
              <p:cNvSpPr txBox="1">
                <a:spLocks noRot="1" noChangeAspect="1" noMove="1" noResize="1" noEditPoints="1" noAdjustHandles="1" noChangeArrowheads="1" noChangeShapeType="1" noTextEdit="1"/>
              </p:cNvSpPr>
              <p:nvPr/>
            </p:nvSpPr>
            <p:spPr>
              <a:xfrm>
                <a:off x="4001916" y="4590127"/>
                <a:ext cx="456471"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p:cNvSpPr txBox="1"/>
              <p:nvPr/>
            </p:nvSpPr>
            <p:spPr>
              <a:xfrm>
                <a:off x="5170919" y="4580555"/>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4</m:t>
                          </m:r>
                        </m:sub>
                      </m:sSub>
                    </m:oMath>
                  </m:oMathPara>
                </a14:m>
                <a:endParaRPr kumimoji="1" lang="zh-CN" altLang="en-US" b="1" dirty="0">
                  <a:solidFill>
                    <a:schemeClr val="bg1"/>
                  </a:solidFill>
                </a:endParaRPr>
              </a:p>
            </p:txBody>
          </p:sp>
        </mc:Choice>
        <mc:Fallback xmlns="">
          <p:sp>
            <p:nvSpPr>
              <p:cNvPr id="103" name="文本框 102"/>
              <p:cNvSpPr txBox="1">
                <a:spLocks noRot="1" noChangeAspect="1" noMove="1" noResize="1" noEditPoints="1" noAdjustHandles="1" noChangeArrowheads="1" noChangeShapeType="1" noTextEdit="1"/>
              </p:cNvSpPr>
              <p:nvPr/>
            </p:nvSpPr>
            <p:spPr>
              <a:xfrm>
                <a:off x="5170919" y="4580555"/>
                <a:ext cx="456471"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103"/>
              <p:cNvSpPr txBox="1"/>
              <p:nvPr/>
            </p:nvSpPr>
            <p:spPr>
              <a:xfrm>
                <a:off x="6310563" y="4585235"/>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104" name="文本框 103"/>
              <p:cNvSpPr txBox="1">
                <a:spLocks noRot="1" noChangeAspect="1" noMove="1" noResize="1" noEditPoints="1" noAdjustHandles="1" noChangeArrowheads="1" noChangeShapeType="1" noTextEdit="1"/>
              </p:cNvSpPr>
              <p:nvPr/>
            </p:nvSpPr>
            <p:spPr>
              <a:xfrm>
                <a:off x="6310563" y="4585235"/>
                <a:ext cx="456471" cy="369332"/>
              </a:xfrm>
              <a:prstGeom prst="rect">
                <a:avLst/>
              </a:prstGeom>
              <a:blipFill rotWithShape="0">
                <a:blip r:embed="rId6"/>
                <a:stretch>
                  <a:fillRect b="-1639"/>
                </a:stretch>
              </a:blipFill>
            </p:spPr>
            <p:txBody>
              <a:bodyPr/>
              <a:lstStyle/>
              <a:p>
                <a:r>
                  <a:rPr lang="zh-CN" altLang="en-US">
                    <a:noFill/>
                  </a:rPr>
                  <a:t> </a:t>
                </a:r>
              </a:p>
            </p:txBody>
          </p:sp>
        </mc:Fallback>
      </mc:AlternateContent>
      <p:sp>
        <p:nvSpPr>
          <p:cNvPr id="105" name="矩形 104"/>
          <p:cNvSpPr/>
          <p:nvPr/>
        </p:nvSpPr>
        <p:spPr>
          <a:xfrm>
            <a:off x="7320397" y="45132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6" name="文本框 105"/>
              <p:cNvSpPr txBox="1"/>
              <p:nvPr/>
            </p:nvSpPr>
            <p:spPr>
              <a:xfrm>
                <a:off x="7496557" y="4585235"/>
                <a:ext cx="4564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P</m:t>
                          </m:r>
                        </m:e>
                        <m:sub>
                          <m:r>
                            <a:rPr lang="en-US" altLang="zh-CN" b="0" i="0" smtClean="0">
                              <a:solidFill>
                                <a:schemeClr val="bg1"/>
                              </a:solidFill>
                              <a:latin typeface="Cambria Math" charset="0"/>
                            </a:rPr>
                            <m:t>6</m:t>
                          </m:r>
                        </m:sub>
                      </m:sSub>
                    </m:oMath>
                  </m:oMathPara>
                </a14:m>
                <a:endParaRPr kumimoji="1" lang="zh-CN" altLang="en-US" b="1" dirty="0">
                  <a:solidFill>
                    <a:schemeClr val="bg1"/>
                  </a:solidFill>
                </a:endParaRPr>
              </a:p>
            </p:txBody>
          </p:sp>
        </mc:Choice>
        <mc:Fallback xmlns="">
          <p:sp>
            <p:nvSpPr>
              <p:cNvPr id="106" name="文本框 105"/>
              <p:cNvSpPr txBox="1">
                <a:spLocks noRot="1" noChangeAspect="1" noMove="1" noResize="1" noEditPoints="1" noAdjustHandles="1" noChangeArrowheads="1" noChangeShapeType="1" noTextEdit="1"/>
              </p:cNvSpPr>
              <p:nvPr/>
            </p:nvSpPr>
            <p:spPr>
              <a:xfrm>
                <a:off x="7496557" y="4585235"/>
                <a:ext cx="456471" cy="369332"/>
              </a:xfrm>
              <a:prstGeom prst="rect">
                <a:avLst/>
              </a:prstGeom>
              <a:blipFill rotWithShape="0">
                <a:blip r:embed="rId7"/>
                <a:stretch>
                  <a:fillRect/>
                </a:stretch>
              </a:blipFill>
            </p:spPr>
            <p:txBody>
              <a:bodyPr/>
              <a:lstStyle/>
              <a:p>
                <a:r>
                  <a:rPr lang="zh-CN" altLang="en-US">
                    <a:noFill/>
                  </a:rPr>
                  <a:t> </a:t>
                </a:r>
              </a:p>
            </p:txBody>
          </p:sp>
        </mc:Fallback>
      </mc:AlternateContent>
      <p:grpSp>
        <p:nvGrpSpPr>
          <p:cNvPr id="107" name="组 106"/>
          <p:cNvGrpSpPr/>
          <p:nvPr/>
        </p:nvGrpSpPr>
        <p:grpSpPr>
          <a:xfrm>
            <a:off x="1847902" y="5699823"/>
            <a:ext cx="5868470" cy="258747"/>
            <a:chOff x="1613952" y="3684563"/>
            <a:chExt cx="5868470" cy="441193"/>
          </a:xfrm>
        </p:grpSpPr>
        <p:cxnSp>
          <p:nvCxnSpPr>
            <p:cNvPr id="108" name="直线箭头连接符 107"/>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2" name="直线箭头连接符 111"/>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p:nvPr/>
          </p:nvCxnSpPr>
          <p:spPr>
            <a:xfrm flipV="1">
              <a:off x="7482422"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14" name="矩形 113"/>
          <p:cNvSpPr/>
          <p:nvPr/>
        </p:nvSpPr>
        <p:spPr>
          <a:xfrm>
            <a:off x="1466631" y="379393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矩形 114"/>
          <p:cNvSpPr/>
          <p:nvPr/>
        </p:nvSpPr>
        <p:spPr>
          <a:xfrm>
            <a:off x="2640784" y="378904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矩形 115"/>
          <p:cNvSpPr/>
          <p:nvPr/>
        </p:nvSpPr>
        <p:spPr>
          <a:xfrm>
            <a:off x="3801155" y="378904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矩形 116"/>
          <p:cNvSpPr/>
          <p:nvPr/>
        </p:nvSpPr>
        <p:spPr>
          <a:xfrm>
            <a:off x="4967779" y="378904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矩形 117"/>
          <p:cNvSpPr/>
          <p:nvPr/>
        </p:nvSpPr>
        <p:spPr>
          <a:xfrm>
            <a:off x="6134403" y="378904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9" name="文本框 118"/>
              <p:cNvSpPr txBox="1"/>
              <p:nvPr/>
            </p:nvSpPr>
            <p:spPr>
              <a:xfrm>
                <a:off x="1601740" y="3858274"/>
                <a:ext cx="5623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1</m:t>
                          </m:r>
                        </m:sub>
                      </m:sSub>
                    </m:oMath>
                  </m:oMathPara>
                </a14:m>
                <a:endParaRPr kumimoji="1" lang="zh-CN" altLang="en-US" b="1" dirty="0">
                  <a:solidFill>
                    <a:schemeClr val="bg1"/>
                  </a:solidFill>
                </a:endParaRPr>
              </a:p>
            </p:txBody>
          </p:sp>
        </mc:Choice>
        <mc:Fallback xmlns="">
          <p:sp>
            <p:nvSpPr>
              <p:cNvPr id="119" name="文本框 118"/>
              <p:cNvSpPr txBox="1">
                <a:spLocks noRot="1" noChangeAspect="1" noMove="1" noResize="1" noEditPoints="1" noAdjustHandles="1" noChangeArrowheads="1" noChangeShapeType="1" noTextEdit="1"/>
              </p:cNvSpPr>
              <p:nvPr/>
            </p:nvSpPr>
            <p:spPr>
              <a:xfrm>
                <a:off x="1601740" y="3858274"/>
                <a:ext cx="562398"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p:cNvSpPr txBox="1"/>
              <p:nvPr/>
            </p:nvSpPr>
            <p:spPr>
              <a:xfrm>
                <a:off x="2787782" y="3862175"/>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2</m:t>
                          </m:r>
                        </m:sub>
                      </m:sSub>
                    </m:oMath>
                  </m:oMathPara>
                </a14:m>
                <a:endParaRPr kumimoji="1" lang="zh-CN" altLang="en-US" b="1" dirty="0">
                  <a:solidFill>
                    <a:schemeClr val="bg1"/>
                  </a:solidFill>
                </a:endParaRPr>
              </a:p>
            </p:txBody>
          </p:sp>
        </mc:Choice>
        <mc:Fallback xmlns="">
          <p:sp>
            <p:nvSpPr>
              <p:cNvPr id="120" name="文本框 119"/>
              <p:cNvSpPr txBox="1">
                <a:spLocks noRot="1" noChangeAspect="1" noMove="1" noResize="1" noEditPoints="1" noAdjustHandles="1" noChangeArrowheads="1" noChangeShapeType="1" noTextEdit="1"/>
              </p:cNvSpPr>
              <p:nvPr/>
            </p:nvSpPr>
            <p:spPr>
              <a:xfrm>
                <a:off x="2787782" y="3862175"/>
                <a:ext cx="567720"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p:cNvSpPr txBox="1"/>
              <p:nvPr/>
            </p:nvSpPr>
            <p:spPr>
              <a:xfrm>
                <a:off x="3945589" y="3860288"/>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3</m:t>
                          </m:r>
                        </m:sub>
                      </m:sSub>
                    </m:oMath>
                  </m:oMathPara>
                </a14:m>
                <a:endParaRPr kumimoji="1" lang="zh-CN" altLang="en-US" b="1" dirty="0">
                  <a:solidFill>
                    <a:schemeClr val="bg1"/>
                  </a:solidFill>
                </a:endParaRPr>
              </a:p>
            </p:txBody>
          </p:sp>
        </mc:Choice>
        <mc:Fallback xmlns="">
          <p:sp>
            <p:nvSpPr>
              <p:cNvPr id="121" name="文本框 120"/>
              <p:cNvSpPr txBox="1">
                <a:spLocks noRot="1" noChangeAspect="1" noMove="1" noResize="1" noEditPoints="1" noAdjustHandles="1" noChangeArrowheads="1" noChangeShapeType="1" noTextEdit="1"/>
              </p:cNvSpPr>
              <p:nvPr/>
            </p:nvSpPr>
            <p:spPr>
              <a:xfrm>
                <a:off x="3945589" y="3860288"/>
                <a:ext cx="567720"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p:cNvSpPr txBox="1"/>
              <p:nvPr/>
            </p:nvSpPr>
            <p:spPr>
              <a:xfrm>
                <a:off x="5120142" y="3861048"/>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4</m:t>
                          </m:r>
                        </m:sub>
                      </m:sSub>
                    </m:oMath>
                  </m:oMathPara>
                </a14:m>
                <a:endParaRPr kumimoji="1" lang="zh-CN" altLang="en-US" b="1" dirty="0">
                  <a:solidFill>
                    <a:schemeClr val="bg1"/>
                  </a:solidFill>
                </a:endParaRPr>
              </a:p>
            </p:txBody>
          </p:sp>
        </mc:Choice>
        <mc:Fallback xmlns="">
          <p:sp>
            <p:nvSpPr>
              <p:cNvPr id="122" name="文本框 121"/>
              <p:cNvSpPr txBox="1">
                <a:spLocks noRot="1" noChangeAspect="1" noMove="1" noResize="1" noEditPoints="1" noAdjustHandles="1" noChangeArrowheads="1" noChangeShapeType="1" noTextEdit="1"/>
              </p:cNvSpPr>
              <p:nvPr/>
            </p:nvSpPr>
            <p:spPr>
              <a:xfrm>
                <a:off x="5120142" y="3861048"/>
                <a:ext cx="567720" cy="369332"/>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本框 122"/>
              <p:cNvSpPr txBox="1"/>
              <p:nvPr/>
            </p:nvSpPr>
            <p:spPr>
              <a:xfrm>
                <a:off x="6285802" y="3853925"/>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123" name="文本框 122"/>
              <p:cNvSpPr txBox="1">
                <a:spLocks noRot="1" noChangeAspect="1" noMove="1" noResize="1" noEditPoints="1" noAdjustHandles="1" noChangeArrowheads="1" noChangeShapeType="1" noTextEdit="1"/>
              </p:cNvSpPr>
              <p:nvPr/>
            </p:nvSpPr>
            <p:spPr>
              <a:xfrm>
                <a:off x="6285802" y="3853925"/>
                <a:ext cx="567720" cy="369332"/>
              </a:xfrm>
              <a:prstGeom prst="rect">
                <a:avLst/>
              </a:prstGeom>
              <a:blipFill rotWithShape="0">
                <a:blip r:embed="rId12"/>
                <a:stretch>
                  <a:fillRect b="-1639"/>
                </a:stretch>
              </a:blipFill>
            </p:spPr>
            <p:txBody>
              <a:bodyPr/>
              <a:lstStyle/>
              <a:p>
                <a:r>
                  <a:rPr lang="zh-CN" altLang="en-US">
                    <a:noFill/>
                  </a:rPr>
                  <a:t> </a:t>
                </a:r>
              </a:p>
            </p:txBody>
          </p:sp>
        </mc:Fallback>
      </mc:AlternateContent>
      <p:sp>
        <p:nvSpPr>
          <p:cNvPr id="124" name="矩形 123"/>
          <p:cNvSpPr/>
          <p:nvPr/>
        </p:nvSpPr>
        <p:spPr>
          <a:xfrm>
            <a:off x="7320397" y="378904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5" name="文本框 124"/>
              <p:cNvSpPr txBox="1"/>
              <p:nvPr/>
            </p:nvSpPr>
            <p:spPr>
              <a:xfrm>
                <a:off x="7468355" y="3853925"/>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6</m:t>
                          </m:r>
                        </m:sub>
                      </m:sSub>
                    </m:oMath>
                  </m:oMathPara>
                </a14:m>
                <a:endParaRPr kumimoji="1" lang="zh-CN" altLang="en-US" b="1" dirty="0">
                  <a:solidFill>
                    <a:schemeClr val="bg1"/>
                  </a:solidFill>
                </a:endParaRPr>
              </a:p>
            </p:txBody>
          </p:sp>
        </mc:Choice>
        <mc:Fallback xmlns="">
          <p:sp>
            <p:nvSpPr>
              <p:cNvPr id="125" name="文本框 124"/>
              <p:cNvSpPr txBox="1">
                <a:spLocks noRot="1" noChangeAspect="1" noMove="1" noResize="1" noEditPoints="1" noAdjustHandles="1" noChangeArrowheads="1" noChangeShapeType="1" noTextEdit="1"/>
              </p:cNvSpPr>
              <p:nvPr/>
            </p:nvSpPr>
            <p:spPr>
              <a:xfrm>
                <a:off x="7468355" y="3853925"/>
                <a:ext cx="567720" cy="369332"/>
              </a:xfrm>
              <a:prstGeom prst="rect">
                <a:avLst/>
              </a:prstGeom>
              <a:blipFill rotWithShape="0">
                <a:blip r:embed="rId13"/>
                <a:stretch>
                  <a:fillRect/>
                </a:stretch>
              </a:blipFill>
            </p:spPr>
            <p:txBody>
              <a:bodyPr/>
              <a:lstStyle/>
              <a:p>
                <a:r>
                  <a:rPr lang="zh-CN" altLang="en-US">
                    <a:noFill/>
                  </a:rPr>
                  <a:t> </a:t>
                </a:r>
              </a:p>
            </p:txBody>
          </p:sp>
        </mc:Fallback>
      </mc:AlternateContent>
      <p:sp>
        <p:nvSpPr>
          <p:cNvPr id="126" name="矩形 125"/>
          <p:cNvSpPr/>
          <p:nvPr/>
        </p:nvSpPr>
        <p:spPr>
          <a:xfrm>
            <a:off x="179538" y="3805121"/>
            <a:ext cx="817853" cy="461665"/>
          </a:xfrm>
          <a:prstGeom prst="rect">
            <a:avLst/>
          </a:prstGeom>
        </p:spPr>
        <p:txBody>
          <a:bodyPr wrap="none">
            <a:spAutoFit/>
          </a:bodyPr>
          <a:lstStyle/>
          <a:p>
            <a:r>
              <a:rPr lang="en-US" altLang="zh-CN" sz="2400" dirty="0">
                <a:latin typeface="Times New Roman" charset="0"/>
                <a:ea typeface="Times New Roman" charset="0"/>
                <a:cs typeface="Times New Roman" charset="0"/>
              </a:rPr>
              <a:t>word</a:t>
            </a:r>
            <a:endParaRPr lang="zh-CN" altLang="en-US" sz="2400" dirty="0">
              <a:latin typeface="Times New Roman" charset="0"/>
              <a:ea typeface="Times New Roman" charset="0"/>
              <a:cs typeface="Times New Roman" charset="0"/>
            </a:endParaRPr>
          </a:p>
        </p:txBody>
      </p:sp>
      <p:sp>
        <p:nvSpPr>
          <p:cNvPr id="127" name="矩形 126"/>
          <p:cNvSpPr/>
          <p:nvPr/>
        </p:nvSpPr>
        <p:spPr>
          <a:xfrm>
            <a:off x="141945" y="4390871"/>
            <a:ext cx="8462503" cy="7852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634703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Supervised Relation Extraction</a:t>
            </a:r>
            <a:endParaRPr kumimoji="1" lang="zh-CN" altLang="en-US" dirty="0"/>
          </a:p>
        </p:txBody>
      </p:sp>
      <p:sp>
        <p:nvSpPr>
          <p:cNvPr id="3" name="内容占位符 2"/>
          <p:cNvSpPr>
            <a:spLocks noGrp="1"/>
          </p:cNvSpPr>
          <p:nvPr>
            <p:ph idx="1"/>
          </p:nvPr>
        </p:nvSpPr>
        <p:spPr/>
        <p:txBody>
          <a:bodyPr/>
          <a:lstStyle/>
          <a:p>
            <a:pPr marL="342900" lvl="2" indent="-342900"/>
            <a:r>
              <a:rPr kumimoji="1" lang="en-US" altLang="zh-CN" sz="3200" dirty="0"/>
              <a:t>Head-tail-context embedding </a:t>
            </a:r>
          </a:p>
          <a:p>
            <a:pPr marL="800100" lvl="3" indent="-342900"/>
            <a:r>
              <a:rPr kumimoji="1" lang="en-US" altLang="zh-CN" sz="2800" dirty="0"/>
              <a:t>Distinguish the words into</a:t>
            </a:r>
            <a:endParaRPr kumimoji="1" lang="en-US" altLang="zh-CN" dirty="0"/>
          </a:p>
          <a:p>
            <a:pPr lvl="2"/>
            <a:r>
              <a:rPr kumimoji="1" lang="en-US" altLang="zh-CN" dirty="0"/>
              <a:t>Head entity</a:t>
            </a:r>
          </a:p>
          <a:p>
            <a:pPr lvl="2"/>
            <a:r>
              <a:rPr kumimoji="1" lang="en-US" altLang="zh-CN" dirty="0"/>
              <a:t>Tail entity</a:t>
            </a:r>
          </a:p>
          <a:p>
            <a:pPr lvl="2"/>
            <a:r>
              <a:rPr kumimoji="1" lang="en-US" altLang="zh-CN" dirty="0"/>
              <a:t>Context words</a:t>
            </a:r>
          </a:p>
          <a:p>
            <a:pPr marL="800100" lvl="3" indent="-342900"/>
            <a:endParaRPr kumimoji="1" lang="en-US" altLang="zh-CN" sz="28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142</a:t>
            </a:fld>
            <a:endParaRPr lang="zh-CN" altLang="en-US">
              <a:solidFill>
                <a:prstClr val="black">
                  <a:tint val="75000"/>
                </a:prstClr>
              </a:solidFill>
            </a:endParaRPr>
          </a:p>
        </p:txBody>
      </p:sp>
      <p:sp>
        <p:nvSpPr>
          <p:cNvPr id="321" name="矩形 320"/>
          <p:cNvSpPr/>
          <p:nvPr/>
        </p:nvSpPr>
        <p:spPr>
          <a:xfrm>
            <a:off x="1438978" y="597504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2" name="文本框 321"/>
          <p:cNvSpPr txBox="1"/>
          <p:nvPr/>
        </p:nvSpPr>
        <p:spPr>
          <a:xfrm>
            <a:off x="1442755" y="6031760"/>
            <a:ext cx="880369" cy="369332"/>
          </a:xfrm>
          <a:prstGeom prst="rect">
            <a:avLst/>
          </a:prstGeom>
          <a:noFill/>
        </p:spPr>
        <p:txBody>
          <a:bodyPr wrap="none" rtlCol="0">
            <a:spAutoFit/>
          </a:bodyPr>
          <a:lstStyle/>
          <a:p>
            <a:r>
              <a:rPr kumimoji="1" lang="en-US" altLang="zh-CN" b="1">
                <a:solidFill>
                  <a:schemeClr val="bg1"/>
                </a:solidFill>
              </a:rPr>
              <a:t>Barack</a:t>
            </a:r>
            <a:endParaRPr kumimoji="1" lang="zh-CN" altLang="en-US" b="1" dirty="0">
              <a:solidFill>
                <a:schemeClr val="bg1"/>
              </a:solidFill>
            </a:endParaRPr>
          </a:p>
        </p:txBody>
      </p:sp>
      <p:sp>
        <p:nvSpPr>
          <p:cNvPr id="323" name="矩形 322"/>
          <p:cNvSpPr/>
          <p:nvPr/>
        </p:nvSpPr>
        <p:spPr>
          <a:xfrm>
            <a:off x="2613131" y="597015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4" name="文本框 323"/>
          <p:cNvSpPr txBox="1"/>
          <p:nvPr/>
        </p:nvSpPr>
        <p:spPr>
          <a:xfrm>
            <a:off x="2572933" y="6039701"/>
            <a:ext cx="944489" cy="369332"/>
          </a:xfrm>
          <a:prstGeom prst="rect">
            <a:avLst/>
          </a:prstGeom>
          <a:noFill/>
        </p:spPr>
        <p:txBody>
          <a:bodyPr wrap="none" rtlCol="0">
            <a:spAutoFit/>
          </a:bodyPr>
          <a:lstStyle/>
          <a:p>
            <a:r>
              <a:rPr kumimoji="1" lang="en-US" altLang="zh-CN" b="1">
                <a:solidFill>
                  <a:schemeClr val="bg1"/>
                </a:solidFill>
              </a:rPr>
              <a:t>Obama</a:t>
            </a:r>
            <a:endParaRPr kumimoji="1" lang="zh-CN" altLang="en-US" b="1" dirty="0">
              <a:solidFill>
                <a:schemeClr val="bg1"/>
              </a:solidFill>
            </a:endParaRPr>
          </a:p>
        </p:txBody>
      </p:sp>
      <p:sp>
        <p:nvSpPr>
          <p:cNvPr id="325" name="矩形 324"/>
          <p:cNvSpPr/>
          <p:nvPr/>
        </p:nvSpPr>
        <p:spPr>
          <a:xfrm>
            <a:off x="3773502" y="597015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6" name="文本框 325"/>
          <p:cNvSpPr txBox="1"/>
          <p:nvPr/>
        </p:nvSpPr>
        <p:spPr>
          <a:xfrm>
            <a:off x="3910774" y="6031760"/>
            <a:ext cx="579005" cy="369332"/>
          </a:xfrm>
          <a:prstGeom prst="rect">
            <a:avLst/>
          </a:prstGeom>
          <a:noFill/>
        </p:spPr>
        <p:txBody>
          <a:bodyPr wrap="none" rtlCol="0">
            <a:spAutoFit/>
          </a:bodyPr>
          <a:lstStyle/>
          <a:p>
            <a:r>
              <a:rPr kumimoji="1" lang="en-US" altLang="zh-CN" b="1">
                <a:solidFill>
                  <a:schemeClr val="bg1"/>
                </a:solidFill>
              </a:rPr>
              <a:t>was</a:t>
            </a:r>
            <a:endParaRPr kumimoji="1" lang="zh-CN" altLang="en-US" b="1" dirty="0">
              <a:solidFill>
                <a:schemeClr val="bg1"/>
              </a:solidFill>
            </a:endParaRPr>
          </a:p>
        </p:txBody>
      </p:sp>
      <p:sp>
        <p:nvSpPr>
          <p:cNvPr id="327" name="矩形 326"/>
          <p:cNvSpPr/>
          <p:nvPr/>
        </p:nvSpPr>
        <p:spPr>
          <a:xfrm>
            <a:off x="4940126" y="597015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8" name="文本框 327"/>
          <p:cNvSpPr txBox="1"/>
          <p:nvPr/>
        </p:nvSpPr>
        <p:spPr>
          <a:xfrm>
            <a:off x="5031375" y="6047642"/>
            <a:ext cx="681597" cy="369332"/>
          </a:xfrm>
          <a:prstGeom prst="rect">
            <a:avLst/>
          </a:prstGeom>
          <a:noFill/>
        </p:spPr>
        <p:txBody>
          <a:bodyPr wrap="none" rtlCol="0">
            <a:spAutoFit/>
          </a:bodyPr>
          <a:lstStyle/>
          <a:p>
            <a:r>
              <a:rPr kumimoji="1" lang="en-US" altLang="zh-CN" b="1">
                <a:solidFill>
                  <a:schemeClr val="bg1"/>
                </a:solidFill>
              </a:rPr>
              <a:t>born</a:t>
            </a:r>
            <a:endParaRPr kumimoji="1" lang="zh-CN" altLang="en-US" b="1" dirty="0">
              <a:solidFill>
                <a:schemeClr val="bg1"/>
              </a:solidFill>
            </a:endParaRPr>
          </a:p>
        </p:txBody>
      </p:sp>
      <p:sp>
        <p:nvSpPr>
          <p:cNvPr id="329" name="矩形 328"/>
          <p:cNvSpPr/>
          <p:nvPr/>
        </p:nvSpPr>
        <p:spPr>
          <a:xfrm>
            <a:off x="6106750" y="597015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0" name="文本框 329"/>
          <p:cNvSpPr txBox="1"/>
          <p:nvPr/>
        </p:nvSpPr>
        <p:spPr>
          <a:xfrm>
            <a:off x="6348682" y="6047642"/>
            <a:ext cx="380232" cy="369332"/>
          </a:xfrm>
          <a:prstGeom prst="rect">
            <a:avLst/>
          </a:prstGeom>
          <a:noFill/>
        </p:spPr>
        <p:txBody>
          <a:bodyPr wrap="none" rtlCol="0">
            <a:spAutoFit/>
          </a:bodyPr>
          <a:lstStyle/>
          <a:p>
            <a:r>
              <a:rPr kumimoji="1" lang="en-US" altLang="zh-CN" b="1">
                <a:solidFill>
                  <a:schemeClr val="bg1"/>
                </a:solidFill>
              </a:rPr>
              <a:t>in</a:t>
            </a:r>
            <a:endParaRPr kumimoji="1" lang="zh-CN" altLang="en-US" b="1" dirty="0">
              <a:solidFill>
                <a:schemeClr val="bg1"/>
              </a:solidFill>
            </a:endParaRPr>
          </a:p>
        </p:txBody>
      </p:sp>
      <p:sp>
        <p:nvSpPr>
          <p:cNvPr id="331" name="矩形 330"/>
          <p:cNvSpPr/>
          <p:nvPr/>
        </p:nvSpPr>
        <p:spPr>
          <a:xfrm>
            <a:off x="141945" y="5970155"/>
            <a:ext cx="816249" cy="461665"/>
          </a:xfrm>
          <a:prstGeom prst="rect">
            <a:avLst/>
          </a:prstGeom>
        </p:spPr>
        <p:txBody>
          <a:bodyPr wrap="none">
            <a:spAutoFit/>
          </a:bodyPr>
          <a:lstStyle/>
          <a:p>
            <a:r>
              <a:rPr lang="en-US" altLang="zh-CN" sz="2400" dirty="0">
                <a:latin typeface="Times New Roman" charset="0"/>
                <a:ea typeface="Times New Roman" charset="0"/>
                <a:cs typeface="Times New Roman" charset="0"/>
              </a:rPr>
              <a:t>input</a:t>
            </a:r>
            <a:endParaRPr lang="zh-CN" altLang="en-US" sz="2400" dirty="0">
              <a:latin typeface="Times New Roman" charset="0"/>
              <a:ea typeface="Times New Roman" charset="0"/>
              <a:cs typeface="Times New Roman" charset="0"/>
            </a:endParaRPr>
          </a:p>
        </p:txBody>
      </p:sp>
      <p:sp>
        <p:nvSpPr>
          <p:cNvPr id="332" name="矩形 331"/>
          <p:cNvSpPr/>
          <p:nvPr/>
        </p:nvSpPr>
        <p:spPr>
          <a:xfrm>
            <a:off x="156318" y="4555618"/>
            <a:ext cx="1175322" cy="461665"/>
          </a:xfrm>
          <a:prstGeom prst="rect">
            <a:avLst/>
          </a:prstGeom>
        </p:spPr>
        <p:txBody>
          <a:bodyPr wrap="none">
            <a:spAutoFit/>
          </a:bodyPr>
          <a:lstStyle/>
          <a:p>
            <a:r>
              <a:rPr lang="en-US" altLang="zh-CN" sz="2400" dirty="0">
                <a:latin typeface="Times New Roman" charset="0"/>
                <a:ea typeface="Times New Roman" charset="0"/>
                <a:cs typeface="Times New Roman" charset="0"/>
              </a:rPr>
              <a:t>position</a:t>
            </a:r>
            <a:endParaRPr lang="zh-CN" altLang="en-US" sz="2400" dirty="0">
              <a:latin typeface="Times New Roman" charset="0"/>
              <a:ea typeface="Times New Roman" charset="0"/>
              <a:cs typeface="Times New Roman" charset="0"/>
            </a:endParaRPr>
          </a:p>
        </p:txBody>
      </p:sp>
      <p:sp>
        <p:nvSpPr>
          <p:cNvPr id="333" name="矩形 332"/>
          <p:cNvSpPr/>
          <p:nvPr/>
        </p:nvSpPr>
        <p:spPr>
          <a:xfrm>
            <a:off x="7295105" y="597015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4" name="文本框 333"/>
          <p:cNvSpPr txBox="1"/>
          <p:nvPr/>
        </p:nvSpPr>
        <p:spPr>
          <a:xfrm>
            <a:off x="7295105" y="6038532"/>
            <a:ext cx="891591" cy="369332"/>
          </a:xfrm>
          <a:prstGeom prst="rect">
            <a:avLst/>
          </a:prstGeom>
          <a:noFill/>
        </p:spPr>
        <p:txBody>
          <a:bodyPr wrap="none" rtlCol="0">
            <a:spAutoFit/>
          </a:bodyPr>
          <a:lstStyle/>
          <a:p>
            <a:r>
              <a:rPr kumimoji="1" lang="en-US" altLang="zh-CN" b="1">
                <a:solidFill>
                  <a:schemeClr val="bg1"/>
                </a:solidFill>
              </a:rPr>
              <a:t>Hawaii</a:t>
            </a:r>
            <a:endParaRPr kumimoji="1" lang="zh-CN" altLang="en-US" b="1" dirty="0">
              <a:solidFill>
                <a:schemeClr val="bg1"/>
              </a:solidFill>
            </a:endParaRPr>
          </a:p>
        </p:txBody>
      </p:sp>
      <p:sp>
        <p:nvSpPr>
          <p:cNvPr id="335" name="矩形 334"/>
          <p:cNvSpPr/>
          <p:nvPr/>
        </p:nvSpPr>
        <p:spPr>
          <a:xfrm>
            <a:off x="1315839" y="5269635"/>
            <a:ext cx="6952052" cy="4411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6" name="文本框 335"/>
          <p:cNvSpPr txBox="1"/>
          <p:nvPr/>
        </p:nvSpPr>
        <p:spPr>
          <a:xfrm>
            <a:off x="3923837" y="5305565"/>
            <a:ext cx="2008883" cy="369332"/>
          </a:xfrm>
          <a:prstGeom prst="rect">
            <a:avLst/>
          </a:prstGeom>
          <a:noFill/>
        </p:spPr>
        <p:txBody>
          <a:bodyPr wrap="none" rtlCol="0">
            <a:spAutoFit/>
          </a:bodyPr>
          <a:lstStyle/>
          <a:p>
            <a:r>
              <a:rPr kumimoji="1" lang="en-US" altLang="zh-CN" b="1" dirty="0">
                <a:solidFill>
                  <a:schemeClr val="bg1"/>
                </a:solidFill>
              </a:rPr>
              <a:t>Embedding Layer</a:t>
            </a:r>
            <a:endParaRPr kumimoji="1" lang="zh-CN" altLang="en-US" b="1" dirty="0">
              <a:solidFill>
                <a:schemeClr val="bg1"/>
              </a:solidFill>
            </a:endParaRPr>
          </a:p>
        </p:txBody>
      </p:sp>
      <p:grpSp>
        <p:nvGrpSpPr>
          <p:cNvPr id="337" name="组 336"/>
          <p:cNvGrpSpPr/>
          <p:nvPr/>
        </p:nvGrpSpPr>
        <p:grpSpPr>
          <a:xfrm>
            <a:off x="1846140" y="4207950"/>
            <a:ext cx="5868470" cy="295677"/>
            <a:chOff x="1613952" y="3684563"/>
            <a:chExt cx="5868470" cy="441193"/>
          </a:xfrm>
        </p:grpSpPr>
        <p:cxnSp>
          <p:nvCxnSpPr>
            <p:cNvPr id="338" name="直线箭头连接符 337"/>
            <p:cNvCxnSpPr/>
            <p:nvPr/>
          </p:nvCxnSpPr>
          <p:spPr>
            <a:xfrm flipV="1">
              <a:off x="1613952"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39" name="直线箭头连接符 338"/>
            <p:cNvCxnSpPr/>
            <p:nvPr/>
          </p:nvCxnSpPr>
          <p:spPr>
            <a:xfrm flipV="1">
              <a:off x="2800447"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p:nvPr/>
          </p:nvCxnSpPr>
          <p:spPr>
            <a:xfrm flipV="1">
              <a:off x="3969635"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p:nvPr/>
          </p:nvCxnSpPr>
          <p:spPr>
            <a:xfrm flipV="1">
              <a:off x="5127443"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p:nvPr/>
          </p:nvCxnSpPr>
          <p:spPr>
            <a:xfrm flipV="1">
              <a:off x="6294067"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43" name="直线箭头连接符 342"/>
            <p:cNvCxnSpPr/>
            <p:nvPr/>
          </p:nvCxnSpPr>
          <p:spPr>
            <a:xfrm flipV="1">
              <a:off x="7482422"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grpSp>
      <p:grpSp>
        <p:nvGrpSpPr>
          <p:cNvPr id="344" name="组 343"/>
          <p:cNvGrpSpPr/>
          <p:nvPr/>
        </p:nvGrpSpPr>
        <p:grpSpPr>
          <a:xfrm>
            <a:off x="1846140" y="4998129"/>
            <a:ext cx="5868470" cy="258747"/>
            <a:chOff x="1613952" y="3684563"/>
            <a:chExt cx="5868470" cy="441193"/>
          </a:xfrm>
        </p:grpSpPr>
        <p:cxnSp>
          <p:nvCxnSpPr>
            <p:cNvPr id="345" name="直线箭头连接符 344"/>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6" name="直线箭头连接符 345"/>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7" name="直线箭头连接符 346"/>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8" name="直线箭头连接符 347"/>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9" name="直线箭头连接符 348"/>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0" name="直线箭头连接符 349"/>
            <p:cNvCxnSpPr/>
            <p:nvPr/>
          </p:nvCxnSpPr>
          <p:spPr>
            <a:xfrm flipV="1">
              <a:off x="7482422"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351" name="矩形 350"/>
          <p:cNvSpPr/>
          <p:nvPr/>
        </p:nvSpPr>
        <p:spPr>
          <a:xfrm>
            <a:off x="1466631" y="4518119"/>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2" name="矩形 351"/>
          <p:cNvSpPr/>
          <p:nvPr/>
        </p:nvSpPr>
        <p:spPr>
          <a:xfrm>
            <a:off x="2640784" y="45132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3" name="矩形 352"/>
          <p:cNvSpPr/>
          <p:nvPr/>
        </p:nvSpPr>
        <p:spPr>
          <a:xfrm>
            <a:off x="3801155" y="45132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4" name="矩形 353"/>
          <p:cNvSpPr/>
          <p:nvPr/>
        </p:nvSpPr>
        <p:spPr>
          <a:xfrm>
            <a:off x="4967779" y="45132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5" name="矩形 354"/>
          <p:cNvSpPr/>
          <p:nvPr/>
        </p:nvSpPr>
        <p:spPr>
          <a:xfrm>
            <a:off x="6134403" y="45132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57" name="文本框 356"/>
              <p:cNvSpPr txBox="1"/>
              <p:nvPr/>
            </p:nvSpPr>
            <p:spPr>
              <a:xfrm>
                <a:off x="2841435" y="4598695"/>
                <a:ext cx="407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0" smtClean="0">
                          <a:solidFill>
                            <a:schemeClr val="bg1"/>
                          </a:solidFill>
                          <a:latin typeface="Cambria Math" charset="0"/>
                        </a:rPr>
                        <m:t>H</m:t>
                      </m:r>
                    </m:oMath>
                  </m:oMathPara>
                </a14:m>
                <a:endParaRPr kumimoji="1" lang="zh-CN" altLang="en-US" b="1" dirty="0">
                  <a:solidFill>
                    <a:schemeClr val="bg1"/>
                  </a:solidFill>
                </a:endParaRPr>
              </a:p>
            </p:txBody>
          </p:sp>
        </mc:Choice>
        <mc:Fallback xmlns="">
          <p:sp>
            <p:nvSpPr>
              <p:cNvPr id="357" name="文本框 356"/>
              <p:cNvSpPr txBox="1">
                <a:spLocks noRot="1" noChangeAspect="1" noMove="1" noResize="1" noEditPoints="1" noAdjustHandles="1" noChangeArrowheads="1" noChangeShapeType="1" noTextEdit="1"/>
              </p:cNvSpPr>
              <p:nvPr/>
            </p:nvSpPr>
            <p:spPr>
              <a:xfrm>
                <a:off x="2841435" y="4598695"/>
                <a:ext cx="407484" cy="369332"/>
              </a:xfrm>
              <a:prstGeom prst="rect">
                <a:avLst/>
              </a:prstGeom>
              <a:blipFill rotWithShape="0">
                <a:blip r:embed="rId2"/>
                <a:stretch>
                  <a:fillRect/>
                </a:stretch>
              </a:blipFill>
            </p:spPr>
            <p:txBody>
              <a:bodyPr/>
              <a:lstStyle/>
              <a:p>
                <a:r>
                  <a:rPr lang="zh-CN" altLang="en-US">
                    <a:noFill/>
                  </a:rPr>
                  <a:t> </a:t>
                </a:r>
              </a:p>
            </p:txBody>
          </p:sp>
        </mc:Fallback>
      </mc:AlternateContent>
      <p:sp>
        <p:nvSpPr>
          <p:cNvPr id="361" name="矩形 360"/>
          <p:cNvSpPr/>
          <p:nvPr/>
        </p:nvSpPr>
        <p:spPr>
          <a:xfrm>
            <a:off x="7320397" y="45132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63" name="组 362"/>
          <p:cNvGrpSpPr/>
          <p:nvPr/>
        </p:nvGrpSpPr>
        <p:grpSpPr>
          <a:xfrm>
            <a:off x="1847902" y="5699823"/>
            <a:ext cx="5868470" cy="258747"/>
            <a:chOff x="1613952" y="3684563"/>
            <a:chExt cx="5868470" cy="441193"/>
          </a:xfrm>
        </p:grpSpPr>
        <p:cxnSp>
          <p:nvCxnSpPr>
            <p:cNvPr id="364" name="直线箭头连接符 363"/>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5" name="直线箭头连接符 364"/>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6" name="直线箭头连接符 365"/>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7" name="直线箭头连接符 366"/>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8" name="直线箭头连接符 367"/>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9" name="直线箭头连接符 368"/>
            <p:cNvCxnSpPr/>
            <p:nvPr/>
          </p:nvCxnSpPr>
          <p:spPr>
            <a:xfrm flipV="1">
              <a:off x="7482422"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370" name="矩形 369"/>
          <p:cNvSpPr/>
          <p:nvPr/>
        </p:nvSpPr>
        <p:spPr>
          <a:xfrm>
            <a:off x="1466631" y="379393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1" name="矩形 370"/>
          <p:cNvSpPr/>
          <p:nvPr/>
        </p:nvSpPr>
        <p:spPr>
          <a:xfrm>
            <a:off x="2640784" y="378904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2" name="矩形 371"/>
          <p:cNvSpPr/>
          <p:nvPr/>
        </p:nvSpPr>
        <p:spPr>
          <a:xfrm>
            <a:off x="3801155" y="378904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3" name="矩形 372"/>
          <p:cNvSpPr/>
          <p:nvPr/>
        </p:nvSpPr>
        <p:spPr>
          <a:xfrm>
            <a:off x="4967779" y="378904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4" name="矩形 373"/>
          <p:cNvSpPr/>
          <p:nvPr/>
        </p:nvSpPr>
        <p:spPr>
          <a:xfrm>
            <a:off x="6134403" y="378904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75" name="文本框 374"/>
              <p:cNvSpPr txBox="1"/>
              <p:nvPr/>
            </p:nvSpPr>
            <p:spPr>
              <a:xfrm>
                <a:off x="1601740" y="3858274"/>
                <a:ext cx="5623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1</m:t>
                          </m:r>
                        </m:sub>
                      </m:sSub>
                    </m:oMath>
                  </m:oMathPara>
                </a14:m>
                <a:endParaRPr kumimoji="1" lang="zh-CN" altLang="en-US" b="1" dirty="0">
                  <a:solidFill>
                    <a:schemeClr val="bg1"/>
                  </a:solidFill>
                </a:endParaRPr>
              </a:p>
            </p:txBody>
          </p:sp>
        </mc:Choice>
        <mc:Fallback xmlns="">
          <p:sp>
            <p:nvSpPr>
              <p:cNvPr id="375" name="文本框 374"/>
              <p:cNvSpPr txBox="1">
                <a:spLocks noRot="1" noChangeAspect="1" noMove="1" noResize="1" noEditPoints="1" noAdjustHandles="1" noChangeArrowheads="1" noChangeShapeType="1" noTextEdit="1"/>
              </p:cNvSpPr>
              <p:nvPr/>
            </p:nvSpPr>
            <p:spPr>
              <a:xfrm>
                <a:off x="1601740" y="3858274"/>
                <a:ext cx="562398"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6" name="文本框 375"/>
              <p:cNvSpPr txBox="1"/>
              <p:nvPr/>
            </p:nvSpPr>
            <p:spPr>
              <a:xfrm>
                <a:off x="2787782" y="3862175"/>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2</m:t>
                          </m:r>
                        </m:sub>
                      </m:sSub>
                    </m:oMath>
                  </m:oMathPara>
                </a14:m>
                <a:endParaRPr kumimoji="1" lang="zh-CN" altLang="en-US" b="1" dirty="0">
                  <a:solidFill>
                    <a:schemeClr val="bg1"/>
                  </a:solidFill>
                </a:endParaRPr>
              </a:p>
            </p:txBody>
          </p:sp>
        </mc:Choice>
        <mc:Fallback xmlns="">
          <p:sp>
            <p:nvSpPr>
              <p:cNvPr id="376" name="文本框 375"/>
              <p:cNvSpPr txBox="1">
                <a:spLocks noRot="1" noChangeAspect="1" noMove="1" noResize="1" noEditPoints="1" noAdjustHandles="1" noChangeArrowheads="1" noChangeShapeType="1" noTextEdit="1"/>
              </p:cNvSpPr>
              <p:nvPr/>
            </p:nvSpPr>
            <p:spPr>
              <a:xfrm>
                <a:off x="2787782" y="3862175"/>
                <a:ext cx="567720"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7" name="文本框 376"/>
              <p:cNvSpPr txBox="1"/>
              <p:nvPr/>
            </p:nvSpPr>
            <p:spPr>
              <a:xfrm>
                <a:off x="3945589" y="3860288"/>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3</m:t>
                          </m:r>
                        </m:sub>
                      </m:sSub>
                    </m:oMath>
                  </m:oMathPara>
                </a14:m>
                <a:endParaRPr kumimoji="1" lang="zh-CN" altLang="en-US" b="1" dirty="0">
                  <a:solidFill>
                    <a:schemeClr val="bg1"/>
                  </a:solidFill>
                </a:endParaRPr>
              </a:p>
            </p:txBody>
          </p:sp>
        </mc:Choice>
        <mc:Fallback xmlns="">
          <p:sp>
            <p:nvSpPr>
              <p:cNvPr id="377" name="文本框 376"/>
              <p:cNvSpPr txBox="1">
                <a:spLocks noRot="1" noChangeAspect="1" noMove="1" noResize="1" noEditPoints="1" noAdjustHandles="1" noChangeArrowheads="1" noChangeShapeType="1" noTextEdit="1"/>
              </p:cNvSpPr>
              <p:nvPr/>
            </p:nvSpPr>
            <p:spPr>
              <a:xfrm>
                <a:off x="3945589" y="3860288"/>
                <a:ext cx="567720"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8" name="文本框 377"/>
              <p:cNvSpPr txBox="1"/>
              <p:nvPr/>
            </p:nvSpPr>
            <p:spPr>
              <a:xfrm>
                <a:off x="5120142" y="3861048"/>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4</m:t>
                          </m:r>
                        </m:sub>
                      </m:sSub>
                    </m:oMath>
                  </m:oMathPara>
                </a14:m>
                <a:endParaRPr kumimoji="1" lang="zh-CN" altLang="en-US" b="1" dirty="0">
                  <a:solidFill>
                    <a:schemeClr val="bg1"/>
                  </a:solidFill>
                </a:endParaRPr>
              </a:p>
            </p:txBody>
          </p:sp>
        </mc:Choice>
        <mc:Fallback xmlns="">
          <p:sp>
            <p:nvSpPr>
              <p:cNvPr id="378" name="文本框 377"/>
              <p:cNvSpPr txBox="1">
                <a:spLocks noRot="1" noChangeAspect="1" noMove="1" noResize="1" noEditPoints="1" noAdjustHandles="1" noChangeArrowheads="1" noChangeShapeType="1" noTextEdit="1"/>
              </p:cNvSpPr>
              <p:nvPr/>
            </p:nvSpPr>
            <p:spPr>
              <a:xfrm>
                <a:off x="5120142" y="3861048"/>
                <a:ext cx="567720"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9" name="文本框 378"/>
              <p:cNvSpPr txBox="1"/>
              <p:nvPr/>
            </p:nvSpPr>
            <p:spPr>
              <a:xfrm>
                <a:off x="6285802" y="3853925"/>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379" name="文本框 378"/>
              <p:cNvSpPr txBox="1">
                <a:spLocks noRot="1" noChangeAspect="1" noMove="1" noResize="1" noEditPoints="1" noAdjustHandles="1" noChangeArrowheads="1" noChangeShapeType="1" noTextEdit="1"/>
              </p:cNvSpPr>
              <p:nvPr/>
            </p:nvSpPr>
            <p:spPr>
              <a:xfrm>
                <a:off x="6285802" y="3853925"/>
                <a:ext cx="567720" cy="369332"/>
              </a:xfrm>
              <a:prstGeom prst="rect">
                <a:avLst/>
              </a:prstGeom>
              <a:blipFill rotWithShape="0">
                <a:blip r:embed="rId7"/>
                <a:stretch>
                  <a:fillRect b="-1639"/>
                </a:stretch>
              </a:blipFill>
            </p:spPr>
            <p:txBody>
              <a:bodyPr/>
              <a:lstStyle/>
              <a:p>
                <a:r>
                  <a:rPr lang="zh-CN" altLang="en-US">
                    <a:noFill/>
                  </a:rPr>
                  <a:t> </a:t>
                </a:r>
              </a:p>
            </p:txBody>
          </p:sp>
        </mc:Fallback>
      </mc:AlternateContent>
      <p:sp>
        <p:nvSpPr>
          <p:cNvPr id="380" name="矩形 379"/>
          <p:cNvSpPr/>
          <p:nvPr/>
        </p:nvSpPr>
        <p:spPr>
          <a:xfrm>
            <a:off x="7320397" y="378904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81" name="文本框 380"/>
              <p:cNvSpPr txBox="1"/>
              <p:nvPr/>
            </p:nvSpPr>
            <p:spPr>
              <a:xfrm>
                <a:off x="7468355" y="3853925"/>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6</m:t>
                          </m:r>
                        </m:sub>
                      </m:sSub>
                    </m:oMath>
                  </m:oMathPara>
                </a14:m>
                <a:endParaRPr kumimoji="1" lang="zh-CN" altLang="en-US" b="1" dirty="0">
                  <a:solidFill>
                    <a:schemeClr val="bg1"/>
                  </a:solidFill>
                </a:endParaRPr>
              </a:p>
            </p:txBody>
          </p:sp>
        </mc:Choice>
        <mc:Fallback xmlns="">
          <p:sp>
            <p:nvSpPr>
              <p:cNvPr id="381" name="文本框 380"/>
              <p:cNvSpPr txBox="1">
                <a:spLocks noRot="1" noChangeAspect="1" noMove="1" noResize="1" noEditPoints="1" noAdjustHandles="1" noChangeArrowheads="1" noChangeShapeType="1" noTextEdit="1"/>
              </p:cNvSpPr>
              <p:nvPr/>
            </p:nvSpPr>
            <p:spPr>
              <a:xfrm>
                <a:off x="7468355" y="3853925"/>
                <a:ext cx="567720" cy="369332"/>
              </a:xfrm>
              <a:prstGeom prst="rect">
                <a:avLst/>
              </a:prstGeom>
              <a:blipFill rotWithShape="0">
                <a:blip r:embed="rId8"/>
                <a:stretch>
                  <a:fillRect/>
                </a:stretch>
              </a:blipFill>
            </p:spPr>
            <p:txBody>
              <a:bodyPr/>
              <a:lstStyle/>
              <a:p>
                <a:r>
                  <a:rPr lang="zh-CN" altLang="en-US">
                    <a:noFill/>
                  </a:rPr>
                  <a:t> </a:t>
                </a:r>
              </a:p>
            </p:txBody>
          </p:sp>
        </mc:Fallback>
      </mc:AlternateContent>
      <p:sp>
        <p:nvSpPr>
          <p:cNvPr id="382" name="矩形 381"/>
          <p:cNvSpPr/>
          <p:nvPr/>
        </p:nvSpPr>
        <p:spPr>
          <a:xfrm>
            <a:off x="179538" y="3805121"/>
            <a:ext cx="817853" cy="461665"/>
          </a:xfrm>
          <a:prstGeom prst="rect">
            <a:avLst/>
          </a:prstGeom>
        </p:spPr>
        <p:txBody>
          <a:bodyPr wrap="none">
            <a:spAutoFit/>
          </a:bodyPr>
          <a:lstStyle/>
          <a:p>
            <a:r>
              <a:rPr lang="en-US" altLang="zh-CN" sz="2400" dirty="0">
                <a:latin typeface="Times New Roman" charset="0"/>
                <a:ea typeface="Times New Roman" charset="0"/>
                <a:cs typeface="Times New Roman" charset="0"/>
              </a:rPr>
              <a:t>word</a:t>
            </a:r>
            <a:endParaRPr lang="zh-CN" altLang="en-US" sz="2400"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84" name="文本框 383"/>
              <p:cNvSpPr txBox="1"/>
              <p:nvPr/>
            </p:nvSpPr>
            <p:spPr>
              <a:xfrm>
                <a:off x="1653538" y="4602986"/>
                <a:ext cx="407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0" smtClean="0">
                          <a:solidFill>
                            <a:schemeClr val="bg1"/>
                          </a:solidFill>
                          <a:latin typeface="Cambria Math" charset="0"/>
                        </a:rPr>
                        <m:t>H</m:t>
                      </m:r>
                    </m:oMath>
                  </m:oMathPara>
                </a14:m>
                <a:endParaRPr kumimoji="1" lang="zh-CN" altLang="en-US" b="1" dirty="0">
                  <a:solidFill>
                    <a:schemeClr val="bg1"/>
                  </a:solidFill>
                </a:endParaRPr>
              </a:p>
            </p:txBody>
          </p:sp>
        </mc:Choice>
        <mc:Fallback xmlns="">
          <p:sp>
            <p:nvSpPr>
              <p:cNvPr id="384" name="文本框 383"/>
              <p:cNvSpPr txBox="1">
                <a:spLocks noRot="1" noChangeAspect="1" noMove="1" noResize="1" noEditPoints="1" noAdjustHandles="1" noChangeArrowheads="1" noChangeShapeType="1" noTextEdit="1"/>
              </p:cNvSpPr>
              <p:nvPr/>
            </p:nvSpPr>
            <p:spPr>
              <a:xfrm>
                <a:off x="1653538" y="4602986"/>
                <a:ext cx="407484"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5" name="文本框 384"/>
              <p:cNvSpPr txBox="1"/>
              <p:nvPr/>
            </p:nvSpPr>
            <p:spPr>
              <a:xfrm>
                <a:off x="4025707" y="4598695"/>
                <a:ext cx="377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b="0" i="0" smtClean="0">
                          <a:solidFill>
                            <a:schemeClr val="bg1"/>
                          </a:solidFill>
                          <a:latin typeface="Cambria Math" charset="0"/>
                        </a:rPr>
                        <m:t>C</m:t>
                      </m:r>
                    </m:oMath>
                  </m:oMathPara>
                </a14:m>
                <a:endParaRPr kumimoji="1" lang="zh-CN" altLang="en-US" dirty="0">
                  <a:solidFill>
                    <a:schemeClr val="bg1"/>
                  </a:solidFill>
                </a:endParaRPr>
              </a:p>
            </p:txBody>
          </p:sp>
        </mc:Choice>
        <mc:Fallback xmlns="">
          <p:sp>
            <p:nvSpPr>
              <p:cNvPr id="385" name="文本框 384"/>
              <p:cNvSpPr txBox="1">
                <a:spLocks noRot="1" noChangeAspect="1" noMove="1" noResize="1" noEditPoints="1" noAdjustHandles="1" noChangeArrowheads="1" noChangeShapeType="1" noTextEdit="1"/>
              </p:cNvSpPr>
              <p:nvPr/>
            </p:nvSpPr>
            <p:spPr>
              <a:xfrm>
                <a:off x="4025707" y="4598695"/>
                <a:ext cx="377026"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6" name="文本框 385"/>
              <p:cNvSpPr txBox="1"/>
              <p:nvPr/>
            </p:nvSpPr>
            <p:spPr>
              <a:xfrm>
                <a:off x="5183660" y="4601784"/>
                <a:ext cx="377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b="0" i="0" smtClean="0">
                          <a:solidFill>
                            <a:schemeClr val="bg1"/>
                          </a:solidFill>
                          <a:latin typeface="Cambria Math" charset="0"/>
                        </a:rPr>
                        <m:t>C</m:t>
                      </m:r>
                    </m:oMath>
                  </m:oMathPara>
                </a14:m>
                <a:endParaRPr kumimoji="1" lang="zh-CN" altLang="en-US" dirty="0">
                  <a:solidFill>
                    <a:schemeClr val="bg1"/>
                  </a:solidFill>
                </a:endParaRPr>
              </a:p>
            </p:txBody>
          </p:sp>
        </mc:Choice>
        <mc:Fallback xmlns="">
          <p:sp>
            <p:nvSpPr>
              <p:cNvPr id="386" name="文本框 385"/>
              <p:cNvSpPr txBox="1">
                <a:spLocks noRot="1" noChangeAspect="1" noMove="1" noResize="1" noEditPoints="1" noAdjustHandles="1" noChangeArrowheads="1" noChangeShapeType="1" noTextEdit="1"/>
              </p:cNvSpPr>
              <p:nvPr/>
            </p:nvSpPr>
            <p:spPr>
              <a:xfrm>
                <a:off x="5183660" y="4601784"/>
                <a:ext cx="377026"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7" name="文本框 386"/>
              <p:cNvSpPr txBox="1"/>
              <p:nvPr/>
            </p:nvSpPr>
            <p:spPr>
              <a:xfrm>
                <a:off x="6348682" y="4601784"/>
                <a:ext cx="377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b="0" i="0" smtClean="0">
                          <a:solidFill>
                            <a:schemeClr val="bg1"/>
                          </a:solidFill>
                          <a:latin typeface="Cambria Math" charset="0"/>
                        </a:rPr>
                        <m:t>C</m:t>
                      </m:r>
                    </m:oMath>
                  </m:oMathPara>
                </a14:m>
                <a:endParaRPr kumimoji="1" lang="zh-CN" altLang="en-US" dirty="0">
                  <a:solidFill>
                    <a:schemeClr val="bg1"/>
                  </a:solidFill>
                </a:endParaRPr>
              </a:p>
            </p:txBody>
          </p:sp>
        </mc:Choice>
        <mc:Fallback xmlns="">
          <p:sp>
            <p:nvSpPr>
              <p:cNvPr id="387" name="文本框 386"/>
              <p:cNvSpPr txBox="1">
                <a:spLocks noRot="1" noChangeAspect="1" noMove="1" noResize="1" noEditPoints="1" noAdjustHandles="1" noChangeArrowheads="1" noChangeShapeType="1" noTextEdit="1"/>
              </p:cNvSpPr>
              <p:nvPr/>
            </p:nvSpPr>
            <p:spPr>
              <a:xfrm>
                <a:off x="6348682" y="4601784"/>
                <a:ext cx="377026"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8" name="文本框 387"/>
              <p:cNvSpPr txBox="1"/>
              <p:nvPr/>
            </p:nvSpPr>
            <p:spPr>
              <a:xfrm>
                <a:off x="7538640" y="4609335"/>
                <a:ext cx="3901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b="0" i="0" smtClean="0">
                          <a:solidFill>
                            <a:schemeClr val="bg1"/>
                          </a:solidFill>
                          <a:latin typeface="Cambria Math" charset="0"/>
                        </a:rPr>
                        <m:t>T</m:t>
                      </m:r>
                    </m:oMath>
                  </m:oMathPara>
                </a14:m>
                <a:endParaRPr kumimoji="1" lang="zh-CN" altLang="en-US" dirty="0">
                  <a:solidFill>
                    <a:schemeClr val="bg1"/>
                  </a:solidFill>
                </a:endParaRPr>
              </a:p>
            </p:txBody>
          </p:sp>
        </mc:Choice>
        <mc:Fallback xmlns="">
          <p:sp>
            <p:nvSpPr>
              <p:cNvPr id="388" name="文本框 387"/>
              <p:cNvSpPr txBox="1">
                <a:spLocks noRot="1" noChangeAspect="1" noMove="1" noResize="1" noEditPoints="1" noAdjustHandles="1" noChangeArrowheads="1" noChangeShapeType="1" noTextEdit="1"/>
              </p:cNvSpPr>
              <p:nvPr/>
            </p:nvSpPr>
            <p:spPr>
              <a:xfrm>
                <a:off x="7538640" y="4609335"/>
                <a:ext cx="390107" cy="369332"/>
              </a:xfrm>
              <a:prstGeom prst="rect">
                <a:avLst/>
              </a:prstGeom>
              <a:blipFill rotWithShape="0">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68255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Supervised Relation Extraction</a:t>
            </a:r>
            <a:endParaRPr kumimoji="1" lang="zh-CN" altLang="en-US" dirty="0"/>
          </a:p>
        </p:txBody>
      </p:sp>
      <p:sp>
        <p:nvSpPr>
          <p:cNvPr id="3" name="内容占位符 2"/>
          <p:cNvSpPr>
            <a:spLocks noGrp="1"/>
          </p:cNvSpPr>
          <p:nvPr>
            <p:ph idx="1"/>
          </p:nvPr>
        </p:nvSpPr>
        <p:spPr/>
        <p:txBody>
          <a:bodyPr>
            <a:normAutofit/>
          </a:bodyPr>
          <a:lstStyle/>
          <a:p>
            <a:pPr marL="342900" lvl="2" indent="-342900"/>
            <a:r>
              <a:rPr lang="en-US" altLang="zh-CN" sz="3200" dirty="0"/>
              <a:t>Observation</a:t>
            </a:r>
          </a:p>
          <a:p>
            <a:pPr marL="800100" lvl="3" indent="-342900"/>
            <a:r>
              <a:rPr lang="en-US" altLang="zh-CN" sz="2800" dirty="0"/>
              <a:t>words close to the target entities are usually informative to determine the relation between entities</a:t>
            </a:r>
            <a:endParaRPr kumimoji="1" lang="en-US" altLang="zh-CN" sz="3200" dirty="0"/>
          </a:p>
          <a:p>
            <a:pPr marL="342900" lvl="2" indent="-342900"/>
            <a:r>
              <a:rPr kumimoji="1" lang="en-US" altLang="zh-CN" sz="3200" dirty="0"/>
              <a:t>Head-tail-context embedding </a:t>
            </a:r>
          </a:p>
          <a:p>
            <a:pPr marL="800100" lvl="3" indent="-342900"/>
            <a:r>
              <a:rPr kumimoji="1" lang="en-US" altLang="zh-CN" sz="2800" dirty="0"/>
              <a:t>Agnostic to relative distance to </a:t>
            </a:r>
            <a:r>
              <a:rPr lang="en-US" altLang="zh-CN" sz="2800" dirty="0"/>
              <a:t>entities</a:t>
            </a:r>
            <a:endParaRPr kumimoji="1" lang="en-US" altLang="zh-CN" sz="2800" dirty="0"/>
          </a:p>
          <a:p>
            <a:pPr marL="342900" lvl="2" indent="-342900"/>
            <a:r>
              <a:rPr kumimoji="1" lang="en-US" altLang="zh-CN" sz="3200" dirty="0"/>
              <a:t>Relative distance embedding </a:t>
            </a:r>
          </a:p>
          <a:p>
            <a:pPr marL="800100" lvl="3" indent="-342900"/>
            <a:r>
              <a:rPr lang="en-US" altLang="zh-CN" sz="2800" dirty="0"/>
              <a:t>Encode the relative distance</a:t>
            </a:r>
          </a:p>
          <a:p>
            <a:pPr marL="800100" lvl="3" indent="-342900"/>
            <a:r>
              <a:rPr lang="en-US" altLang="zh-CN" sz="2800" dirty="0"/>
              <a:t>help RNN/CNN to keep track of how close each word is to head or tail entities</a:t>
            </a:r>
          </a:p>
          <a:p>
            <a:pPr marL="800100" lvl="3" indent="-342900"/>
            <a:endParaRPr lang="en-US" altLang="zh-CN" sz="2800" dirty="0"/>
          </a:p>
          <a:p>
            <a:pPr marL="800100" lvl="3" indent="-342900"/>
            <a:endParaRPr kumimoji="1" lang="en-US" altLang="zh-CN" sz="28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143</a:t>
            </a:fld>
            <a:endParaRPr lang="zh-CN" altLang="en-US">
              <a:solidFill>
                <a:prstClr val="black">
                  <a:tint val="75000"/>
                </a:prstClr>
              </a:solidFill>
            </a:endParaRPr>
          </a:p>
        </p:txBody>
      </p:sp>
    </p:spTree>
    <p:extLst>
      <p:ext uri="{BB962C8B-B14F-4D97-AF65-F5344CB8AC3E}">
        <p14:creationId xmlns:p14="http://schemas.microsoft.com/office/powerpoint/2010/main" val="8696381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组 161"/>
          <p:cNvGrpSpPr/>
          <p:nvPr/>
        </p:nvGrpSpPr>
        <p:grpSpPr>
          <a:xfrm>
            <a:off x="2123728" y="3495515"/>
            <a:ext cx="5868470" cy="295677"/>
            <a:chOff x="1613952" y="3684563"/>
            <a:chExt cx="5868470" cy="441193"/>
          </a:xfrm>
        </p:grpSpPr>
        <p:cxnSp>
          <p:nvCxnSpPr>
            <p:cNvPr id="163" name="直线箭头连接符 162"/>
            <p:cNvCxnSpPr/>
            <p:nvPr/>
          </p:nvCxnSpPr>
          <p:spPr>
            <a:xfrm flipV="1">
              <a:off x="1613952"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164" name="直线箭头连接符 163"/>
            <p:cNvCxnSpPr/>
            <p:nvPr/>
          </p:nvCxnSpPr>
          <p:spPr>
            <a:xfrm flipV="1">
              <a:off x="2800447"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165" name="直线箭头连接符 164"/>
            <p:cNvCxnSpPr/>
            <p:nvPr/>
          </p:nvCxnSpPr>
          <p:spPr>
            <a:xfrm flipV="1">
              <a:off x="3969635"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166" name="直线箭头连接符 165"/>
            <p:cNvCxnSpPr/>
            <p:nvPr/>
          </p:nvCxnSpPr>
          <p:spPr>
            <a:xfrm flipV="1">
              <a:off x="5127443"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167" name="直线箭头连接符 166"/>
            <p:cNvCxnSpPr/>
            <p:nvPr/>
          </p:nvCxnSpPr>
          <p:spPr>
            <a:xfrm flipV="1">
              <a:off x="6294067"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168" name="直线箭头连接符 167"/>
            <p:cNvCxnSpPr/>
            <p:nvPr/>
          </p:nvCxnSpPr>
          <p:spPr>
            <a:xfrm flipV="1">
              <a:off x="7482422"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kumimoji="1" lang="en-US" altLang="zh-CN" dirty="0"/>
              <a:t>Supervised Relation Extraction</a:t>
            </a:r>
            <a:endParaRPr kumimoji="1" lang="zh-CN" altLang="en-US" dirty="0"/>
          </a:p>
        </p:txBody>
      </p:sp>
      <p:sp>
        <p:nvSpPr>
          <p:cNvPr id="3" name="内容占位符 2"/>
          <p:cNvSpPr>
            <a:spLocks noGrp="1"/>
          </p:cNvSpPr>
          <p:nvPr>
            <p:ph idx="1"/>
          </p:nvPr>
        </p:nvSpPr>
        <p:spPr>
          <a:xfrm>
            <a:off x="107504" y="980728"/>
            <a:ext cx="9145016" cy="5472608"/>
          </a:xfrm>
        </p:spPr>
        <p:txBody>
          <a:bodyPr/>
          <a:lstStyle/>
          <a:p>
            <a:pPr marL="342900" lvl="2" indent="-342900"/>
            <a:r>
              <a:rPr kumimoji="1" lang="en-US" altLang="zh-CN" sz="2800" dirty="0"/>
              <a:t>Relative distance embedding</a:t>
            </a:r>
            <a:r>
              <a:rPr kumimoji="1" lang="zh-CN" altLang="en-US" sz="2800" dirty="0"/>
              <a:t> </a:t>
            </a:r>
            <a:r>
              <a:rPr lang="en-US" altLang="zh-CN" sz="2800" dirty="0"/>
              <a:t>is the concatenation of</a:t>
            </a:r>
          </a:p>
          <a:p>
            <a:pPr lvl="1"/>
            <a:r>
              <a:rPr kumimoji="1" lang="en-US" altLang="zh-CN" dirty="0"/>
              <a:t>The relative position to head entity</a:t>
            </a:r>
            <a:r>
              <a:rPr lang="en-US" altLang="zh-CN" dirty="0"/>
              <a:t> </a:t>
            </a:r>
          </a:p>
          <a:p>
            <a:pPr lvl="1"/>
            <a:r>
              <a:rPr kumimoji="1" lang="en-US" altLang="zh-CN" dirty="0"/>
              <a:t>The relative position to tail entity</a:t>
            </a:r>
            <a:r>
              <a:rPr lang="en-US" altLang="zh-CN" dirty="0"/>
              <a:t> </a:t>
            </a:r>
            <a:endParaRPr kumimoji="1" lang="en-US" altLang="zh-CN" sz="3600" dirty="0"/>
          </a:p>
          <a:p>
            <a:pPr marL="800100" lvl="3" indent="-342900"/>
            <a:endParaRPr lang="en-US" altLang="zh-CN" sz="2800" dirty="0"/>
          </a:p>
          <a:p>
            <a:pPr marL="800100" lvl="3" indent="-342900"/>
            <a:endParaRPr kumimoji="1" lang="en-US" altLang="zh-CN" sz="28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144</a:t>
            </a:fld>
            <a:endParaRPr lang="zh-CN" altLang="en-US">
              <a:solidFill>
                <a:prstClr val="black">
                  <a:tint val="75000"/>
                </a:prstClr>
              </a:solidFill>
            </a:endParaRPr>
          </a:p>
        </p:txBody>
      </p:sp>
      <p:sp>
        <p:nvSpPr>
          <p:cNvPr id="67" name="矩形 66"/>
          <p:cNvSpPr/>
          <p:nvPr/>
        </p:nvSpPr>
        <p:spPr>
          <a:xfrm>
            <a:off x="1703527" y="582553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p:cNvSpPr txBox="1"/>
          <p:nvPr/>
        </p:nvSpPr>
        <p:spPr>
          <a:xfrm>
            <a:off x="1707304" y="5882251"/>
            <a:ext cx="880369" cy="369332"/>
          </a:xfrm>
          <a:prstGeom prst="rect">
            <a:avLst/>
          </a:prstGeom>
          <a:noFill/>
        </p:spPr>
        <p:txBody>
          <a:bodyPr wrap="none" rtlCol="0">
            <a:spAutoFit/>
          </a:bodyPr>
          <a:lstStyle/>
          <a:p>
            <a:r>
              <a:rPr kumimoji="1" lang="en-US" altLang="zh-CN" b="1">
                <a:solidFill>
                  <a:schemeClr val="bg1"/>
                </a:solidFill>
              </a:rPr>
              <a:t>Barack</a:t>
            </a:r>
            <a:endParaRPr kumimoji="1" lang="zh-CN" altLang="en-US" b="1" dirty="0">
              <a:solidFill>
                <a:schemeClr val="bg1"/>
              </a:solidFill>
            </a:endParaRPr>
          </a:p>
        </p:txBody>
      </p:sp>
      <p:sp>
        <p:nvSpPr>
          <p:cNvPr id="69" name="矩形 68"/>
          <p:cNvSpPr/>
          <p:nvPr/>
        </p:nvSpPr>
        <p:spPr>
          <a:xfrm>
            <a:off x="2877680" y="582064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文本框 69"/>
          <p:cNvSpPr txBox="1"/>
          <p:nvPr/>
        </p:nvSpPr>
        <p:spPr>
          <a:xfrm>
            <a:off x="2837482" y="5890192"/>
            <a:ext cx="944489" cy="369332"/>
          </a:xfrm>
          <a:prstGeom prst="rect">
            <a:avLst/>
          </a:prstGeom>
          <a:noFill/>
        </p:spPr>
        <p:txBody>
          <a:bodyPr wrap="none" rtlCol="0">
            <a:spAutoFit/>
          </a:bodyPr>
          <a:lstStyle/>
          <a:p>
            <a:r>
              <a:rPr kumimoji="1" lang="en-US" altLang="zh-CN" b="1">
                <a:solidFill>
                  <a:schemeClr val="bg1"/>
                </a:solidFill>
              </a:rPr>
              <a:t>Obama</a:t>
            </a:r>
            <a:endParaRPr kumimoji="1" lang="zh-CN" altLang="en-US" b="1" dirty="0">
              <a:solidFill>
                <a:schemeClr val="bg1"/>
              </a:solidFill>
            </a:endParaRPr>
          </a:p>
        </p:txBody>
      </p:sp>
      <p:sp>
        <p:nvSpPr>
          <p:cNvPr id="71" name="矩形 70"/>
          <p:cNvSpPr/>
          <p:nvPr/>
        </p:nvSpPr>
        <p:spPr>
          <a:xfrm>
            <a:off x="4038051" y="582064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p:cNvSpPr txBox="1"/>
          <p:nvPr/>
        </p:nvSpPr>
        <p:spPr>
          <a:xfrm>
            <a:off x="4175323" y="5882251"/>
            <a:ext cx="579005" cy="369332"/>
          </a:xfrm>
          <a:prstGeom prst="rect">
            <a:avLst/>
          </a:prstGeom>
          <a:noFill/>
        </p:spPr>
        <p:txBody>
          <a:bodyPr wrap="none" rtlCol="0">
            <a:spAutoFit/>
          </a:bodyPr>
          <a:lstStyle/>
          <a:p>
            <a:r>
              <a:rPr kumimoji="1" lang="en-US" altLang="zh-CN" b="1">
                <a:solidFill>
                  <a:schemeClr val="bg1"/>
                </a:solidFill>
              </a:rPr>
              <a:t>was</a:t>
            </a:r>
            <a:endParaRPr kumimoji="1" lang="zh-CN" altLang="en-US" b="1" dirty="0">
              <a:solidFill>
                <a:schemeClr val="bg1"/>
              </a:solidFill>
            </a:endParaRPr>
          </a:p>
        </p:txBody>
      </p:sp>
      <p:sp>
        <p:nvSpPr>
          <p:cNvPr id="73" name="矩形 72"/>
          <p:cNvSpPr/>
          <p:nvPr/>
        </p:nvSpPr>
        <p:spPr>
          <a:xfrm>
            <a:off x="5204675" y="582064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p:cNvSpPr txBox="1"/>
          <p:nvPr/>
        </p:nvSpPr>
        <p:spPr>
          <a:xfrm>
            <a:off x="5295924" y="5898133"/>
            <a:ext cx="681597" cy="369332"/>
          </a:xfrm>
          <a:prstGeom prst="rect">
            <a:avLst/>
          </a:prstGeom>
          <a:noFill/>
        </p:spPr>
        <p:txBody>
          <a:bodyPr wrap="none" rtlCol="0">
            <a:spAutoFit/>
          </a:bodyPr>
          <a:lstStyle/>
          <a:p>
            <a:r>
              <a:rPr kumimoji="1" lang="en-US" altLang="zh-CN" b="1">
                <a:solidFill>
                  <a:schemeClr val="bg1"/>
                </a:solidFill>
              </a:rPr>
              <a:t>born</a:t>
            </a:r>
            <a:endParaRPr kumimoji="1" lang="zh-CN" altLang="en-US" b="1" dirty="0">
              <a:solidFill>
                <a:schemeClr val="bg1"/>
              </a:solidFill>
            </a:endParaRPr>
          </a:p>
        </p:txBody>
      </p:sp>
      <p:sp>
        <p:nvSpPr>
          <p:cNvPr id="75" name="矩形 74"/>
          <p:cNvSpPr/>
          <p:nvPr/>
        </p:nvSpPr>
        <p:spPr>
          <a:xfrm>
            <a:off x="6371299" y="582064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文本框 75"/>
          <p:cNvSpPr txBox="1"/>
          <p:nvPr/>
        </p:nvSpPr>
        <p:spPr>
          <a:xfrm>
            <a:off x="6613231" y="5898133"/>
            <a:ext cx="380232" cy="369332"/>
          </a:xfrm>
          <a:prstGeom prst="rect">
            <a:avLst/>
          </a:prstGeom>
          <a:noFill/>
        </p:spPr>
        <p:txBody>
          <a:bodyPr wrap="none" rtlCol="0">
            <a:spAutoFit/>
          </a:bodyPr>
          <a:lstStyle/>
          <a:p>
            <a:r>
              <a:rPr kumimoji="1" lang="en-US" altLang="zh-CN" b="1">
                <a:solidFill>
                  <a:schemeClr val="bg1"/>
                </a:solidFill>
              </a:rPr>
              <a:t>in</a:t>
            </a:r>
            <a:endParaRPr kumimoji="1" lang="zh-CN" altLang="en-US" b="1" dirty="0">
              <a:solidFill>
                <a:schemeClr val="bg1"/>
              </a:solidFill>
            </a:endParaRPr>
          </a:p>
        </p:txBody>
      </p:sp>
      <p:sp>
        <p:nvSpPr>
          <p:cNvPr id="77" name="矩形 76"/>
          <p:cNvSpPr/>
          <p:nvPr/>
        </p:nvSpPr>
        <p:spPr>
          <a:xfrm>
            <a:off x="155351" y="5820646"/>
            <a:ext cx="816249" cy="461665"/>
          </a:xfrm>
          <a:prstGeom prst="rect">
            <a:avLst/>
          </a:prstGeom>
        </p:spPr>
        <p:txBody>
          <a:bodyPr wrap="none">
            <a:spAutoFit/>
          </a:bodyPr>
          <a:lstStyle/>
          <a:p>
            <a:r>
              <a:rPr lang="en-US" altLang="zh-CN" sz="2400" dirty="0">
                <a:latin typeface="Times New Roman" charset="0"/>
                <a:ea typeface="Times New Roman" charset="0"/>
                <a:cs typeface="Times New Roman" charset="0"/>
              </a:rPr>
              <a:t>input</a:t>
            </a:r>
            <a:endParaRPr lang="zh-CN" altLang="en-US" sz="2400" dirty="0">
              <a:latin typeface="Times New Roman" charset="0"/>
              <a:ea typeface="Times New Roman" charset="0"/>
              <a:cs typeface="Times New Roman" charset="0"/>
            </a:endParaRPr>
          </a:p>
        </p:txBody>
      </p:sp>
      <p:sp>
        <p:nvSpPr>
          <p:cNvPr id="78" name="矩形 77"/>
          <p:cNvSpPr/>
          <p:nvPr/>
        </p:nvSpPr>
        <p:spPr>
          <a:xfrm>
            <a:off x="89959" y="4406109"/>
            <a:ext cx="1601721" cy="461665"/>
          </a:xfrm>
          <a:prstGeom prst="rect">
            <a:avLst/>
          </a:prstGeom>
        </p:spPr>
        <p:txBody>
          <a:bodyPr wrap="none">
            <a:spAutoFit/>
          </a:bodyPr>
          <a:lstStyle/>
          <a:p>
            <a:r>
              <a:rPr lang="en-US" altLang="zh-CN" sz="2400" dirty="0" err="1">
                <a:latin typeface="Times New Roman" charset="0"/>
                <a:ea typeface="Times New Roman" charset="0"/>
                <a:cs typeface="Times New Roman" charset="0"/>
              </a:rPr>
              <a:t>dist</a:t>
            </a:r>
            <a:r>
              <a:rPr lang="en-US" altLang="zh-CN" sz="2400" dirty="0">
                <a:latin typeface="Times New Roman" charset="0"/>
                <a:ea typeface="Times New Roman" charset="0"/>
                <a:cs typeface="Times New Roman" charset="0"/>
              </a:rPr>
              <a:t> to head</a:t>
            </a:r>
            <a:endParaRPr lang="zh-CN" altLang="en-US" sz="2400" dirty="0">
              <a:latin typeface="Times New Roman" charset="0"/>
              <a:ea typeface="Times New Roman" charset="0"/>
              <a:cs typeface="Times New Roman" charset="0"/>
            </a:endParaRPr>
          </a:p>
        </p:txBody>
      </p:sp>
      <p:sp>
        <p:nvSpPr>
          <p:cNvPr id="79" name="矩形 78"/>
          <p:cNvSpPr/>
          <p:nvPr/>
        </p:nvSpPr>
        <p:spPr>
          <a:xfrm>
            <a:off x="7559654" y="582064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文本框 79"/>
          <p:cNvSpPr txBox="1"/>
          <p:nvPr/>
        </p:nvSpPr>
        <p:spPr>
          <a:xfrm>
            <a:off x="7559654" y="5889023"/>
            <a:ext cx="891591" cy="369332"/>
          </a:xfrm>
          <a:prstGeom prst="rect">
            <a:avLst/>
          </a:prstGeom>
          <a:noFill/>
        </p:spPr>
        <p:txBody>
          <a:bodyPr wrap="none" rtlCol="0">
            <a:spAutoFit/>
          </a:bodyPr>
          <a:lstStyle/>
          <a:p>
            <a:r>
              <a:rPr kumimoji="1" lang="en-US" altLang="zh-CN" b="1">
                <a:solidFill>
                  <a:schemeClr val="bg1"/>
                </a:solidFill>
              </a:rPr>
              <a:t>Hawaii</a:t>
            </a:r>
            <a:endParaRPr kumimoji="1" lang="zh-CN" altLang="en-US" b="1" dirty="0">
              <a:solidFill>
                <a:schemeClr val="bg1"/>
              </a:solidFill>
            </a:endParaRPr>
          </a:p>
        </p:txBody>
      </p:sp>
      <p:sp>
        <p:nvSpPr>
          <p:cNvPr id="81" name="矩形 80"/>
          <p:cNvSpPr/>
          <p:nvPr/>
        </p:nvSpPr>
        <p:spPr>
          <a:xfrm>
            <a:off x="1580388" y="5120126"/>
            <a:ext cx="6952052" cy="4411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文本框 81"/>
          <p:cNvSpPr txBox="1"/>
          <p:nvPr/>
        </p:nvSpPr>
        <p:spPr>
          <a:xfrm>
            <a:off x="4188386" y="5156056"/>
            <a:ext cx="2008883" cy="369332"/>
          </a:xfrm>
          <a:prstGeom prst="rect">
            <a:avLst/>
          </a:prstGeom>
          <a:noFill/>
        </p:spPr>
        <p:txBody>
          <a:bodyPr wrap="none" rtlCol="0">
            <a:spAutoFit/>
          </a:bodyPr>
          <a:lstStyle/>
          <a:p>
            <a:r>
              <a:rPr kumimoji="1" lang="en-US" altLang="zh-CN" b="1" dirty="0">
                <a:solidFill>
                  <a:schemeClr val="bg1"/>
                </a:solidFill>
              </a:rPr>
              <a:t>Embedding Layer</a:t>
            </a:r>
            <a:endParaRPr kumimoji="1" lang="zh-CN" altLang="en-US" b="1" dirty="0">
              <a:solidFill>
                <a:schemeClr val="bg1"/>
              </a:solidFill>
            </a:endParaRPr>
          </a:p>
        </p:txBody>
      </p:sp>
      <p:grpSp>
        <p:nvGrpSpPr>
          <p:cNvPr id="90" name="组 89"/>
          <p:cNvGrpSpPr/>
          <p:nvPr/>
        </p:nvGrpSpPr>
        <p:grpSpPr>
          <a:xfrm>
            <a:off x="2110689" y="4848620"/>
            <a:ext cx="5868470" cy="258747"/>
            <a:chOff x="1613952" y="3684563"/>
            <a:chExt cx="5868470" cy="441193"/>
          </a:xfrm>
        </p:grpSpPr>
        <p:cxnSp>
          <p:nvCxnSpPr>
            <p:cNvPr id="91" name="直线箭头连接符 90"/>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p:cNvCxnSpPr/>
            <p:nvPr/>
          </p:nvCxnSpPr>
          <p:spPr>
            <a:xfrm flipV="1">
              <a:off x="7482422"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97" name="矩形 96"/>
          <p:cNvSpPr/>
          <p:nvPr/>
        </p:nvSpPr>
        <p:spPr>
          <a:xfrm>
            <a:off x="1731180" y="436861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a:off x="2905333" y="436371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a:off x="4065704" y="436371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5232328" y="436371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p:cNvSpPr/>
          <p:nvPr/>
        </p:nvSpPr>
        <p:spPr>
          <a:xfrm>
            <a:off x="6398952" y="436371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2" name="文本框 101"/>
              <p:cNvSpPr txBox="1"/>
              <p:nvPr/>
            </p:nvSpPr>
            <p:spPr>
              <a:xfrm>
                <a:off x="3105984" y="4449186"/>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D</m:t>
                          </m:r>
                        </m:e>
                        <m:sub>
                          <m:r>
                            <a:rPr kumimoji="1" lang="en-US" altLang="zh-CN" b="0" i="1" smtClean="0">
                              <a:solidFill>
                                <a:schemeClr val="bg1"/>
                              </a:solidFill>
                              <a:latin typeface="Cambria Math" charset="0"/>
                            </a:rPr>
                            <m:t>0</m:t>
                          </m:r>
                        </m:sub>
                      </m:sSub>
                    </m:oMath>
                  </m:oMathPara>
                </a14:m>
                <a:endParaRPr kumimoji="1" lang="zh-CN" altLang="en-US" dirty="0">
                  <a:solidFill>
                    <a:schemeClr val="bg1"/>
                  </a:solidFill>
                </a:endParaRPr>
              </a:p>
            </p:txBody>
          </p:sp>
        </mc:Choice>
        <mc:Fallback xmlns="">
          <p:sp>
            <p:nvSpPr>
              <p:cNvPr id="102" name="文本框 101"/>
              <p:cNvSpPr txBox="1">
                <a:spLocks noRot="1" noChangeAspect="1" noMove="1" noResize="1" noEditPoints="1" noAdjustHandles="1" noChangeArrowheads="1" noChangeShapeType="1" noTextEdit="1"/>
              </p:cNvSpPr>
              <p:nvPr/>
            </p:nvSpPr>
            <p:spPr>
              <a:xfrm>
                <a:off x="3105984" y="4449186"/>
                <a:ext cx="506805" cy="369332"/>
              </a:xfrm>
              <a:prstGeom prst="rect">
                <a:avLst/>
              </a:prstGeom>
              <a:blipFill rotWithShape="0">
                <a:blip r:embed="rId2"/>
                <a:stretch>
                  <a:fillRect/>
                </a:stretch>
              </a:blipFill>
            </p:spPr>
            <p:txBody>
              <a:bodyPr/>
              <a:lstStyle/>
              <a:p>
                <a:r>
                  <a:rPr lang="zh-CN" altLang="en-US">
                    <a:noFill/>
                  </a:rPr>
                  <a:t> </a:t>
                </a:r>
              </a:p>
            </p:txBody>
          </p:sp>
        </mc:Fallback>
      </mc:AlternateContent>
      <p:sp>
        <p:nvSpPr>
          <p:cNvPr id="103" name="矩形 102"/>
          <p:cNvSpPr/>
          <p:nvPr/>
        </p:nvSpPr>
        <p:spPr>
          <a:xfrm>
            <a:off x="7584946" y="436371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4" name="组 103"/>
          <p:cNvGrpSpPr/>
          <p:nvPr/>
        </p:nvGrpSpPr>
        <p:grpSpPr>
          <a:xfrm>
            <a:off x="2112451" y="5550314"/>
            <a:ext cx="5868470" cy="258747"/>
            <a:chOff x="1613952" y="3684563"/>
            <a:chExt cx="5868470" cy="441193"/>
          </a:xfrm>
        </p:grpSpPr>
        <p:cxnSp>
          <p:nvCxnSpPr>
            <p:cNvPr id="105" name="直线箭头连接符 104"/>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6" name="直线箭头连接符 105"/>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8" name="直线箭头连接符 107"/>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p:cNvCxnSpPr/>
            <p:nvPr/>
          </p:nvCxnSpPr>
          <p:spPr>
            <a:xfrm flipV="1">
              <a:off x="7482422"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11" name="矩形 110"/>
          <p:cNvSpPr/>
          <p:nvPr/>
        </p:nvSpPr>
        <p:spPr>
          <a:xfrm>
            <a:off x="1731180" y="307385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矩形 111"/>
          <p:cNvSpPr/>
          <p:nvPr/>
        </p:nvSpPr>
        <p:spPr>
          <a:xfrm>
            <a:off x="2905333" y="306896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矩形 112"/>
          <p:cNvSpPr/>
          <p:nvPr/>
        </p:nvSpPr>
        <p:spPr>
          <a:xfrm>
            <a:off x="4065704" y="306896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5232328" y="306896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矩形 114"/>
          <p:cNvSpPr/>
          <p:nvPr/>
        </p:nvSpPr>
        <p:spPr>
          <a:xfrm>
            <a:off x="6398952" y="306896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6" name="文本框 115"/>
              <p:cNvSpPr txBox="1"/>
              <p:nvPr/>
            </p:nvSpPr>
            <p:spPr>
              <a:xfrm>
                <a:off x="1866289" y="3138194"/>
                <a:ext cx="5623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1</m:t>
                          </m:r>
                        </m:sub>
                      </m:sSub>
                    </m:oMath>
                  </m:oMathPara>
                </a14:m>
                <a:endParaRPr kumimoji="1" lang="zh-CN" altLang="en-US" b="1" dirty="0">
                  <a:solidFill>
                    <a:schemeClr val="bg1"/>
                  </a:solidFill>
                </a:endParaRPr>
              </a:p>
            </p:txBody>
          </p:sp>
        </mc:Choice>
        <mc:Fallback xmlns="">
          <p:sp>
            <p:nvSpPr>
              <p:cNvPr id="116" name="文本框 115"/>
              <p:cNvSpPr txBox="1">
                <a:spLocks noRot="1" noChangeAspect="1" noMove="1" noResize="1" noEditPoints="1" noAdjustHandles="1" noChangeArrowheads="1" noChangeShapeType="1" noTextEdit="1"/>
              </p:cNvSpPr>
              <p:nvPr/>
            </p:nvSpPr>
            <p:spPr>
              <a:xfrm>
                <a:off x="1866289" y="3138194"/>
                <a:ext cx="562398"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p:cNvSpPr txBox="1"/>
              <p:nvPr/>
            </p:nvSpPr>
            <p:spPr>
              <a:xfrm>
                <a:off x="3052331" y="3142095"/>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2</m:t>
                          </m:r>
                        </m:sub>
                      </m:sSub>
                    </m:oMath>
                  </m:oMathPara>
                </a14:m>
                <a:endParaRPr kumimoji="1" lang="zh-CN" altLang="en-US" b="1" dirty="0">
                  <a:solidFill>
                    <a:schemeClr val="bg1"/>
                  </a:solidFill>
                </a:endParaRPr>
              </a:p>
            </p:txBody>
          </p:sp>
        </mc:Choice>
        <mc:Fallback xmlns="">
          <p:sp>
            <p:nvSpPr>
              <p:cNvPr id="117" name="文本框 116"/>
              <p:cNvSpPr txBox="1">
                <a:spLocks noRot="1" noChangeAspect="1" noMove="1" noResize="1" noEditPoints="1" noAdjustHandles="1" noChangeArrowheads="1" noChangeShapeType="1" noTextEdit="1"/>
              </p:cNvSpPr>
              <p:nvPr/>
            </p:nvSpPr>
            <p:spPr>
              <a:xfrm>
                <a:off x="3052331" y="3142095"/>
                <a:ext cx="567720"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p:cNvSpPr txBox="1"/>
              <p:nvPr/>
            </p:nvSpPr>
            <p:spPr>
              <a:xfrm>
                <a:off x="4210138" y="3140208"/>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3</m:t>
                          </m:r>
                        </m:sub>
                      </m:sSub>
                    </m:oMath>
                  </m:oMathPara>
                </a14:m>
                <a:endParaRPr kumimoji="1" lang="zh-CN" altLang="en-US" b="1" dirty="0">
                  <a:solidFill>
                    <a:schemeClr val="bg1"/>
                  </a:solidFill>
                </a:endParaRPr>
              </a:p>
            </p:txBody>
          </p:sp>
        </mc:Choice>
        <mc:Fallback xmlns="">
          <p:sp>
            <p:nvSpPr>
              <p:cNvPr id="118" name="文本框 117"/>
              <p:cNvSpPr txBox="1">
                <a:spLocks noRot="1" noChangeAspect="1" noMove="1" noResize="1" noEditPoints="1" noAdjustHandles="1" noChangeArrowheads="1" noChangeShapeType="1" noTextEdit="1"/>
              </p:cNvSpPr>
              <p:nvPr/>
            </p:nvSpPr>
            <p:spPr>
              <a:xfrm>
                <a:off x="4210138" y="3140208"/>
                <a:ext cx="567720"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5384691" y="3140968"/>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4</m:t>
                          </m:r>
                        </m:sub>
                      </m:sSub>
                    </m:oMath>
                  </m:oMathPara>
                </a14:m>
                <a:endParaRPr kumimoji="1" lang="zh-CN" altLang="en-US" b="1" dirty="0">
                  <a:solidFill>
                    <a:schemeClr val="bg1"/>
                  </a:solidFill>
                </a:endParaRPr>
              </a:p>
            </p:txBody>
          </p:sp>
        </mc:Choice>
        <mc:Fallback xmlns="">
          <p:sp>
            <p:nvSpPr>
              <p:cNvPr id="119" name="文本框 118"/>
              <p:cNvSpPr txBox="1">
                <a:spLocks noRot="1" noChangeAspect="1" noMove="1" noResize="1" noEditPoints="1" noAdjustHandles="1" noChangeArrowheads="1" noChangeShapeType="1" noTextEdit="1"/>
              </p:cNvSpPr>
              <p:nvPr/>
            </p:nvSpPr>
            <p:spPr>
              <a:xfrm>
                <a:off x="5384691" y="3140968"/>
                <a:ext cx="567720"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p:cNvSpPr txBox="1"/>
              <p:nvPr/>
            </p:nvSpPr>
            <p:spPr>
              <a:xfrm>
                <a:off x="6550351" y="3133845"/>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120" name="文本框 119"/>
              <p:cNvSpPr txBox="1">
                <a:spLocks noRot="1" noChangeAspect="1" noMove="1" noResize="1" noEditPoints="1" noAdjustHandles="1" noChangeArrowheads="1" noChangeShapeType="1" noTextEdit="1"/>
              </p:cNvSpPr>
              <p:nvPr/>
            </p:nvSpPr>
            <p:spPr>
              <a:xfrm>
                <a:off x="6550351" y="3133845"/>
                <a:ext cx="567720" cy="369332"/>
              </a:xfrm>
              <a:prstGeom prst="rect">
                <a:avLst/>
              </a:prstGeom>
              <a:blipFill rotWithShape="0">
                <a:blip r:embed="rId7"/>
                <a:stretch>
                  <a:fillRect b="-1639"/>
                </a:stretch>
              </a:blipFill>
            </p:spPr>
            <p:txBody>
              <a:bodyPr/>
              <a:lstStyle/>
              <a:p>
                <a:r>
                  <a:rPr lang="zh-CN" altLang="en-US">
                    <a:noFill/>
                  </a:rPr>
                  <a:t> </a:t>
                </a:r>
              </a:p>
            </p:txBody>
          </p:sp>
        </mc:Fallback>
      </mc:AlternateContent>
      <p:sp>
        <p:nvSpPr>
          <p:cNvPr id="121" name="矩形 120"/>
          <p:cNvSpPr/>
          <p:nvPr/>
        </p:nvSpPr>
        <p:spPr>
          <a:xfrm>
            <a:off x="7584946" y="3068960"/>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2" name="文本框 121"/>
              <p:cNvSpPr txBox="1"/>
              <p:nvPr/>
            </p:nvSpPr>
            <p:spPr>
              <a:xfrm>
                <a:off x="7732904" y="3133845"/>
                <a:ext cx="567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bg1"/>
                              </a:solidFill>
                              <a:latin typeface="Cambria Math" panose="02040503050406030204" pitchFamily="18" charset="0"/>
                            </a:rPr>
                          </m:ctrlPr>
                        </m:sSubPr>
                        <m:e>
                          <m:r>
                            <m:rPr>
                              <m:sty m:val="p"/>
                            </m:rPr>
                            <a:rPr lang="en-US" altLang="zh-CN" b="0" i="0" smtClean="0">
                              <a:solidFill>
                                <a:schemeClr val="bg1"/>
                              </a:solidFill>
                              <a:latin typeface="Cambria Math" charset="0"/>
                            </a:rPr>
                            <m:t>W</m:t>
                          </m:r>
                        </m:e>
                        <m:sub>
                          <m:r>
                            <a:rPr lang="en-US" altLang="zh-CN" b="0" i="0" smtClean="0">
                              <a:solidFill>
                                <a:schemeClr val="bg1"/>
                              </a:solidFill>
                              <a:latin typeface="Cambria Math" charset="0"/>
                            </a:rPr>
                            <m:t>6</m:t>
                          </m:r>
                        </m:sub>
                      </m:sSub>
                    </m:oMath>
                  </m:oMathPara>
                </a14:m>
                <a:endParaRPr kumimoji="1" lang="zh-CN" altLang="en-US" b="1" dirty="0">
                  <a:solidFill>
                    <a:schemeClr val="bg1"/>
                  </a:solidFill>
                </a:endParaRPr>
              </a:p>
            </p:txBody>
          </p:sp>
        </mc:Choice>
        <mc:Fallback xmlns="">
          <p:sp>
            <p:nvSpPr>
              <p:cNvPr id="122" name="文本框 121"/>
              <p:cNvSpPr txBox="1">
                <a:spLocks noRot="1" noChangeAspect="1" noMove="1" noResize="1" noEditPoints="1" noAdjustHandles="1" noChangeArrowheads="1" noChangeShapeType="1" noTextEdit="1"/>
              </p:cNvSpPr>
              <p:nvPr/>
            </p:nvSpPr>
            <p:spPr>
              <a:xfrm>
                <a:off x="7732904" y="3133845"/>
                <a:ext cx="567720"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p:cNvSpPr txBox="1"/>
              <p:nvPr/>
            </p:nvSpPr>
            <p:spPr>
              <a:xfrm>
                <a:off x="4290256" y="4449186"/>
                <a:ext cx="501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D</m:t>
                          </m:r>
                        </m:e>
                        <m:sub>
                          <m:r>
                            <a:rPr kumimoji="1" lang="en-US" altLang="zh-CN" b="0" i="0" smtClean="0">
                              <a:solidFill>
                                <a:schemeClr val="bg1"/>
                              </a:solidFill>
                              <a:latin typeface="Cambria Math" charset="0"/>
                            </a:rPr>
                            <m:t>1</m:t>
                          </m:r>
                        </m:sub>
                      </m:sSub>
                    </m:oMath>
                  </m:oMathPara>
                </a14:m>
                <a:endParaRPr kumimoji="1" lang="zh-CN" altLang="en-US" dirty="0">
                  <a:solidFill>
                    <a:schemeClr val="bg1"/>
                  </a:solidFill>
                </a:endParaRPr>
              </a:p>
            </p:txBody>
          </p:sp>
        </mc:Choice>
        <mc:Fallback xmlns="">
          <p:sp>
            <p:nvSpPr>
              <p:cNvPr id="125" name="文本框 124"/>
              <p:cNvSpPr txBox="1">
                <a:spLocks noRot="1" noChangeAspect="1" noMove="1" noResize="1" noEditPoints="1" noAdjustHandles="1" noChangeArrowheads="1" noChangeShapeType="1" noTextEdit="1"/>
              </p:cNvSpPr>
              <p:nvPr/>
            </p:nvSpPr>
            <p:spPr>
              <a:xfrm>
                <a:off x="4290256" y="4449186"/>
                <a:ext cx="501484"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p:cNvSpPr txBox="1"/>
              <p:nvPr/>
            </p:nvSpPr>
            <p:spPr>
              <a:xfrm>
                <a:off x="5448209" y="4452275"/>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D</m:t>
                          </m:r>
                        </m:e>
                        <m:sub>
                          <m:r>
                            <a:rPr kumimoji="1" lang="en-US" altLang="zh-CN" b="0" i="0" smtClean="0">
                              <a:solidFill>
                                <a:schemeClr val="bg1"/>
                              </a:solidFill>
                              <a:latin typeface="Cambria Math" charset="0"/>
                            </a:rPr>
                            <m:t>2</m:t>
                          </m:r>
                        </m:sub>
                      </m:sSub>
                    </m:oMath>
                  </m:oMathPara>
                </a14:m>
                <a:endParaRPr kumimoji="1" lang="en-US" altLang="zh-CN" b="0" dirty="0">
                  <a:solidFill>
                    <a:schemeClr val="bg1"/>
                  </a:solidFill>
                </a:endParaRPr>
              </a:p>
            </p:txBody>
          </p:sp>
        </mc:Choice>
        <mc:Fallback xmlns="">
          <p:sp>
            <p:nvSpPr>
              <p:cNvPr id="126" name="文本框 125"/>
              <p:cNvSpPr txBox="1">
                <a:spLocks noRot="1" noChangeAspect="1" noMove="1" noResize="1" noEditPoints="1" noAdjustHandles="1" noChangeArrowheads="1" noChangeShapeType="1" noTextEdit="1"/>
              </p:cNvSpPr>
              <p:nvPr/>
            </p:nvSpPr>
            <p:spPr>
              <a:xfrm>
                <a:off x="5448209" y="4452275"/>
                <a:ext cx="506805"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文本框 126"/>
              <p:cNvSpPr txBox="1"/>
              <p:nvPr/>
            </p:nvSpPr>
            <p:spPr>
              <a:xfrm>
                <a:off x="6613231" y="4452275"/>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m:rPr>
                              <m:sty m:val="p"/>
                            </m:rPr>
                            <a:rPr kumimoji="1" lang="en-US" altLang="zh-CN">
                              <a:solidFill>
                                <a:schemeClr val="bg1"/>
                              </a:solidFill>
                              <a:latin typeface="Cambria Math" charset="0"/>
                            </a:rPr>
                            <m:t>D</m:t>
                          </m:r>
                        </m:e>
                        <m:sub>
                          <m:r>
                            <a:rPr kumimoji="1" lang="en-US" altLang="zh-CN" b="0" i="0" smtClean="0">
                              <a:solidFill>
                                <a:schemeClr val="bg1"/>
                              </a:solidFill>
                              <a:latin typeface="Cambria Math" charset="0"/>
                            </a:rPr>
                            <m:t>3</m:t>
                          </m:r>
                        </m:sub>
                      </m:sSub>
                    </m:oMath>
                  </m:oMathPara>
                </a14:m>
                <a:endParaRPr kumimoji="1" lang="zh-CN" altLang="en-US" dirty="0">
                  <a:solidFill>
                    <a:schemeClr val="bg1"/>
                  </a:solidFill>
                </a:endParaRPr>
              </a:p>
            </p:txBody>
          </p:sp>
        </mc:Choice>
        <mc:Fallback xmlns="">
          <p:sp>
            <p:nvSpPr>
              <p:cNvPr id="127" name="文本框 126"/>
              <p:cNvSpPr txBox="1">
                <a:spLocks noRot="1" noChangeAspect="1" noMove="1" noResize="1" noEditPoints="1" noAdjustHandles="1" noChangeArrowheads="1" noChangeShapeType="1" noTextEdit="1"/>
              </p:cNvSpPr>
              <p:nvPr/>
            </p:nvSpPr>
            <p:spPr>
              <a:xfrm>
                <a:off x="6613231" y="4452275"/>
                <a:ext cx="506805" cy="369332"/>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文本框 127"/>
              <p:cNvSpPr txBox="1"/>
              <p:nvPr/>
            </p:nvSpPr>
            <p:spPr>
              <a:xfrm>
                <a:off x="7803189" y="4459826"/>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m:rPr>
                              <m:sty m:val="p"/>
                            </m:rPr>
                            <a:rPr kumimoji="1" lang="en-US" altLang="zh-CN">
                              <a:solidFill>
                                <a:schemeClr val="bg1"/>
                              </a:solidFill>
                              <a:latin typeface="Cambria Math" charset="0"/>
                            </a:rPr>
                            <m:t>D</m:t>
                          </m:r>
                        </m:e>
                        <m:sub>
                          <m:r>
                            <a:rPr kumimoji="1" lang="en-US" altLang="zh-CN" b="0" i="0" smtClean="0">
                              <a:solidFill>
                                <a:schemeClr val="bg1"/>
                              </a:solidFill>
                              <a:latin typeface="Cambria Math" charset="0"/>
                            </a:rPr>
                            <m:t>4</m:t>
                          </m:r>
                        </m:sub>
                      </m:sSub>
                    </m:oMath>
                  </m:oMathPara>
                </a14:m>
                <a:endParaRPr kumimoji="1" lang="zh-CN" altLang="en-US" dirty="0">
                  <a:solidFill>
                    <a:schemeClr val="bg1"/>
                  </a:solidFill>
                </a:endParaRPr>
              </a:p>
            </p:txBody>
          </p:sp>
        </mc:Choice>
        <mc:Fallback xmlns="">
          <p:sp>
            <p:nvSpPr>
              <p:cNvPr id="128" name="文本框 127"/>
              <p:cNvSpPr txBox="1">
                <a:spLocks noRot="1" noChangeAspect="1" noMove="1" noResize="1" noEditPoints="1" noAdjustHandles="1" noChangeArrowheads="1" noChangeShapeType="1" noTextEdit="1"/>
              </p:cNvSpPr>
              <p:nvPr/>
            </p:nvSpPr>
            <p:spPr>
              <a:xfrm>
                <a:off x="7803189" y="4459826"/>
                <a:ext cx="506805" cy="369332"/>
              </a:xfrm>
              <a:prstGeom prst="rect">
                <a:avLst/>
              </a:prstGeom>
              <a:blipFill rotWithShape="0">
                <a:blip r:embed="rId12"/>
                <a:stretch>
                  <a:fillRect/>
                </a:stretch>
              </a:blipFill>
            </p:spPr>
            <p:txBody>
              <a:bodyPr/>
              <a:lstStyle/>
              <a:p>
                <a:r>
                  <a:rPr lang="zh-CN" altLang="en-US">
                    <a:noFill/>
                  </a:rPr>
                  <a:t> </a:t>
                </a:r>
              </a:p>
            </p:txBody>
          </p:sp>
        </mc:Fallback>
      </mc:AlternateContent>
      <p:grpSp>
        <p:nvGrpSpPr>
          <p:cNvPr id="129" name="组 128"/>
          <p:cNvGrpSpPr/>
          <p:nvPr/>
        </p:nvGrpSpPr>
        <p:grpSpPr>
          <a:xfrm>
            <a:off x="2110689" y="4135942"/>
            <a:ext cx="5868470" cy="295677"/>
            <a:chOff x="1613952" y="3684563"/>
            <a:chExt cx="5868470" cy="441193"/>
          </a:xfrm>
        </p:grpSpPr>
        <p:cxnSp>
          <p:nvCxnSpPr>
            <p:cNvPr id="130" name="直线箭头连接符 129"/>
            <p:cNvCxnSpPr/>
            <p:nvPr/>
          </p:nvCxnSpPr>
          <p:spPr>
            <a:xfrm flipV="1">
              <a:off x="1613952"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p:nvPr/>
          </p:nvCxnSpPr>
          <p:spPr>
            <a:xfrm flipV="1">
              <a:off x="2800447"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132" name="直线箭头连接符 131"/>
            <p:cNvCxnSpPr/>
            <p:nvPr/>
          </p:nvCxnSpPr>
          <p:spPr>
            <a:xfrm flipV="1">
              <a:off x="3969635"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p:nvPr/>
          </p:nvCxnSpPr>
          <p:spPr>
            <a:xfrm flipV="1">
              <a:off x="5127443" y="3693708"/>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134" name="直线箭头连接符 133"/>
            <p:cNvCxnSpPr/>
            <p:nvPr/>
          </p:nvCxnSpPr>
          <p:spPr>
            <a:xfrm flipV="1">
              <a:off x="6294067"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p:nvPr/>
          </p:nvCxnSpPr>
          <p:spPr>
            <a:xfrm flipV="1">
              <a:off x="7482422" y="3684563"/>
              <a:ext cx="0" cy="43204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148" name="矩形 147"/>
          <p:cNvSpPr/>
          <p:nvPr/>
        </p:nvSpPr>
        <p:spPr>
          <a:xfrm>
            <a:off x="113179" y="3733113"/>
            <a:ext cx="1412566" cy="461665"/>
          </a:xfrm>
          <a:prstGeom prst="rect">
            <a:avLst/>
          </a:prstGeom>
        </p:spPr>
        <p:txBody>
          <a:bodyPr wrap="none">
            <a:spAutoFit/>
          </a:bodyPr>
          <a:lstStyle/>
          <a:p>
            <a:r>
              <a:rPr lang="en-US" altLang="zh-CN" sz="2400" dirty="0" err="1">
                <a:latin typeface="Times New Roman" charset="0"/>
                <a:ea typeface="Times New Roman" charset="0"/>
                <a:cs typeface="Times New Roman" charset="0"/>
              </a:rPr>
              <a:t>dist</a:t>
            </a:r>
            <a:r>
              <a:rPr lang="en-US" altLang="zh-CN" sz="2400" dirty="0">
                <a:latin typeface="Times New Roman" charset="0"/>
                <a:ea typeface="Times New Roman" charset="0"/>
                <a:cs typeface="Times New Roman" charset="0"/>
              </a:rPr>
              <a:t> to tail</a:t>
            </a:r>
            <a:endParaRPr lang="zh-CN" altLang="en-US" sz="2400" dirty="0">
              <a:latin typeface="Times New Roman" charset="0"/>
              <a:ea typeface="Times New Roman" charset="0"/>
              <a:cs typeface="Times New Roman" charset="0"/>
            </a:endParaRPr>
          </a:p>
        </p:txBody>
      </p:sp>
      <p:sp>
        <p:nvSpPr>
          <p:cNvPr id="150" name="矩形 149"/>
          <p:cNvSpPr/>
          <p:nvPr/>
        </p:nvSpPr>
        <p:spPr>
          <a:xfrm>
            <a:off x="1731180" y="372589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矩形 150"/>
          <p:cNvSpPr/>
          <p:nvPr/>
        </p:nvSpPr>
        <p:spPr>
          <a:xfrm>
            <a:off x="2905333" y="372100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4065704" y="372100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矩形 152"/>
          <p:cNvSpPr/>
          <p:nvPr/>
        </p:nvSpPr>
        <p:spPr>
          <a:xfrm>
            <a:off x="5232328" y="372100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矩形 153"/>
          <p:cNvSpPr/>
          <p:nvPr/>
        </p:nvSpPr>
        <p:spPr>
          <a:xfrm>
            <a:off x="6398952" y="372100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55" name="文本框 154"/>
              <p:cNvSpPr txBox="1"/>
              <p:nvPr/>
            </p:nvSpPr>
            <p:spPr>
              <a:xfrm>
                <a:off x="3021905" y="3800351"/>
                <a:ext cx="6231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m:rPr>
                              <m:sty m:val="p"/>
                            </m:rPr>
                            <a:rPr kumimoji="1" lang="en-US" altLang="zh-CN" i="0">
                              <a:solidFill>
                                <a:schemeClr val="bg1"/>
                              </a:solidFill>
                              <a:latin typeface="Cambria Math" charset="0"/>
                            </a:rPr>
                            <m:t>D</m:t>
                          </m:r>
                        </m:e>
                        <m:sub>
                          <m:r>
                            <a:rPr kumimoji="1" lang="en-US" altLang="zh-CN" i="0">
                              <a:solidFill>
                                <a:schemeClr val="bg1"/>
                              </a:solidFill>
                              <a:latin typeface="Cambria Math" charset="0"/>
                            </a:rPr>
                            <m:t>−</m:t>
                          </m:r>
                          <m:r>
                            <a:rPr kumimoji="1" lang="en-US" altLang="zh-CN" b="0" i="0" smtClean="0">
                              <a:solidFill>
                                <a:schemeClr val="bg1"/>
                              </a:solidFill>
                              <a:latin typeface="Cambria Math" charset="0"/>
                            </a:rPr>
                            <m:t>4</m:t>
                          </m:r>
                        </m:sub>
                      </m:sSub>
                    </m:oMath>
                  </m:oMathPara>
                </a14:m>
                <a:endParaRPr kumimoji="1" lang="zh-CN" altLang="en-US" dirty="0">
                  <a:solidFill>
                    <a:schemeClr val="bg1"/>
                  </a:solidFill>
                </a:endParaRPr>
              </a:p>
            </p:txBody>
          </p:sp>
        </mc:Choice>
        <mc:Fallback xmlns="">
          <p:sp>
            <p:nvSpPr>
              <p:cNvPr id="155" name="文本框 154"/>
              <p:cNvSpPr txBox="1">
                <a:spLocks noRot="1" noChangeAspect="1" noMove="1" noResize="1" noEditPoints="1" noAdjustHandles="1" noChangeArrowheads="1" noChangeShapeType="1" noTextEdit="1"/>
              </p:cNvSpPr>
              <p:nvPr/>
            </p:nvSpPr>
            <p:spPr>
              <a:xfrm>
                <a:off x="3021905" y="3800351"/>
                <a:ext cx="623119" cy="369332"/>
              </a:xfrm>
              <a:prstGeom prst="rect">
                <a:avLst/>
              </a:prstGeom>
              <a:blipFill rotWithShape="0">
                <a:blip r:embed="rId13"/>
                <a:stretch>
                  <a:fillRect/>
                </a:stretch>
              </a:blipFill>
            </p:spPr>
            <p:txBody>
              <a:bodyPr/>
              <a:lstStyle/>
              <a:p>
                <a:r>
                  <a:rPr lang="zh-CN" altLang="en-US">
                    <a:noFill/>
                  </a:rPr>
                  <a:t> </a:t>
                </a:r>
              </a:p>
            </p:txBody>
          </p:sp>
        </mc:Fallback>
      </mc:AlternateContent>
      <p:sp>
        <p:nvSpPr>
          <p:cNvPr id="156" name="矩形 155"/>
          <p:cNvSpPr/>
          <p:nvPr/>
        </p:nvSpPr>
        <p:spPr>
          <a:xfrm>
            <a:off x="7584946" y="372100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57" name="文本框 156"/>
              <p:cNvSpPr txBox="1"/>
              <p:nvPr/>
            </p:nvSpPr>
            <p:spPr>
              <a:xfrm>
                <a:off x="1840187" y="3803928"/>
                <a:ext cx="6247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m:rPr>
                              <m:sty m:val="p"/>
                            </m:rPr>
                            <a:rPr kumimoji="1" lang="en-US" altLang="zh-CN" i="0">
                              <a:solidFill>
                                <a:schemeClr val="bg1"/>
                              </a:solidFill>
                              <a:latin typeface="Cambria Math" charset="0"/>
                            </a:rPr>
                            <m:t>D</m:t>
                          </m:r>
                        </m:e>
                        <m:sub>
                          <m:r>
                            <a:rPr kumimoji="1" lang="en-US" altLang="zh-CN" i="0">
                              <a:solidFill>
                                <a:schemeClr val="bg1"/>
                              </a:solidFill>
                              <a:latin typeface="Cambria Math" charset="0"/>
                            </a:rPr>
                            <m:t>−</m:t>
                          </m:r>
                          <m:r>
                            <a:rPr kumimoji="1" lang="en-US" altLang="zh-CN" b="0" i="0" smtClean="0">
                              <a:solidFill>
                                <a:schemeClr val="bg1"/>
                              </a:solidFill>
                              <a:latin typeface="Cambria Math" charset="0"/>
                            </a:rPr>
                            <m:t>5</m:t>
                          </m:r>
                        </m:sub>
                      </m:sSub>
                    </m:oMath>
                  </m:oMathPara>
                </a14:m>
                <a:endParaRPr kumimoji="1" lang="zh-CN" altLang="en-US" b="1" dirty="0">
                  <a:solidFill>
                    <a:schemeClr val="bg1"/>
                  </a:solidFill>
                </a:endParaRPr>
              </a:p>
            </p:txBody>
          </p:sp>
        </mc:Choice>
        <mc:Fallback xmlns="">
          <p:sp>
            <p:nvSpPr>
              <p:cNvPr id="157" name="文本框 156"/>
              <p:cNvSpPr txBox="1">
                <a:spLocks noRot="1" noChangeAspect="1" noMove="1" noResize="1" noEditPoints="1" noAdjustHandles="1" noChangeArrowheads="1" noChangeShapeType="1" noTextEdit="1"/>
              </p:cNvSpPr>
              <p:nvPr/>
            </p:nvSpPr>
            <p:spPr>
              <a:xfrm>
                <a:off x="1840187" y="3803928"/>
                <a:ext cx="624723" cy="369332"/>
              </a:xfrm>
              <a:prstGeom prst="rect">
                <a:avLst/>
              </a:prstGeom>
              <a:blipFill rotWithShape="0">
                <a:blip r:embed="rId14"/>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文本框 157"/>
              <p:cNvSpPr txBox="1"/>
              <p:nvPr/>
            </p:nvSpPr>
            <p:spPr>
              <a:xfrm>
                <a:off x="4188528" y="3813198"/>
                <a:ext cx="6231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m:rPr>
                              <m:sty m:val="p"/>
                            </m:rPr>
                            <a:rPr kumimoji="1" lang="en-US" altLang="zh-CN" i="0">
                              <a:solidFill>
                                <a:schemeClr val="bg1"/>
                              </a:solidFill>
                              <a:latin typeface="Cambria Math" charset="0"/>
                            </a:rPr>
                            <m:t>D</m:t>
                          </m:r>
                        </m:e>
                        <m:sub>
                          <m:r>
                            <a:rPr kumimoji="1" lang="en-US" altLang="zh-CN" i="1">
                              <a:solidFill>
                                <a:schemeClr val="bg1"/>
                              </a:solidFill>
                              <a:latin typeface="Cambria Math" charset="0"/>
                            </a:rPr>
                            <m:t>−</m:t>
                          </m:r>
                          <m:r>
                            <a:rPr kumimoji="1" lang="en-US" altLang="zh-CN" b="0" i="1" smtClean="0">
                              <a:solidFill>
                                <a:schemeClr val="bg1"/>
                              </a:solidFill>
                              <a:latin typeface="Cambria Math" charset="0"/>
                            </a:rPr>
                            <m:t>3</m:t>
                          </m:r>
                        </m:sub>
                      </m:sSub>
                    </m:oMath>
                  </m:oMathPara>
                </a14:m>
                <a:endParaRPr kumimoji="1" lang="zh-CN" altLang="en-US" dirty="0">
                  <a:solidFill>
                    <a:schemeClr val="bg1"/>
                  </a:solidFill>
                </a:endParaRPr>
              </a:p>
            </p:txBody>
          </p:sp>
        </mc:Choice>
        <mc:Fallback xmlns="">
          <p:sp>
            <p:nvSpPr>
              <p:cNvPr id="158" name="文本框 157"/>
              <p:cNvSpPr txBox="1">
                <a:spLocks noRot="1" noChangeAspect="1" noMove="1" noResize="1" noEditPoints="1" noAdjustHandles="1" noChangeArrowheads="1" noChangeShapeType="1" noTextEdit="1"/>
              </p:cNvSpPr>
              <p:nvPr/>
            </p:nvSpPr>
            <p:spPr>
              <a:xfrm>
                <a:off x="4188528" y="3813198"/>
                <a:ext cx="623119" cy="369332"/>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文本框 158"/>
              <p:cNvSpPr txBox="1"/>
              <p:nvPr/>
            </p:nvSpPr>
            <p:spPr>
              <a:xfrm>
                <a:off x="5350399" y="3803928"/>
                <a:ext cx="6231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m:rPr>
                              <m:sty m:val="p"/>
                            </m:rPr>
                            <a:rPr kumimoji="1" lang="en-US" altLang="zh-CN" i="0">
                              <a:solidFill>
                                <a:schemeClr val="bg1"/>
                              </a:solidFill>
                              <a:latin typeface="Cambria Math" charset="0"/>
                            </a:rPr>
                            <m:t>D</m:t>
                          </m:r>
                        </m:e>
                        <m:sub>
                          <m:r>
                            <a:rPr kumimoji="1" lang="en-US" altLang="zh-CN" i="0">
                              <a:solidFill>
                                <a:schemeClr val="bg1"/>
                              </a:solidFill>
                              <a:latin typeface="Cambria Math" charset="0"/>
                            </a:rPr>
                            <m:t>−</m:t>
                          </m:r>
                          <m:r>
                            <a:rPr kumimoji="1" lang="en-US" altLang="zh-CN" b="0" i="0" smtClean="0">
                              <a:solidFill>
                                <a:schemeClr val="bg1"/>
                              </a:solidFill>
                              <a:latin typeface="Cambria Math" charset="0"/>
                            </a:rPr>
                            <m:t>2</m:t>
                          </m:r>
                        </m:sub>
                      </m:sSub>
                    </m:oMath>
                  </m:oMathPara>
                </a14:m>
                <a:endParaRPr kumimoji="1" lang="en-US" altLang="zh-CN" b="0" dirty="0">
                  <a:solidFill>
                    <a:schemeClr val="bg1"/>
                  </a:solidFill>
                </a:endParaRPr>
              </a:p>
            </p:txBody>
          </p:sp>
        </mc:Choice>
        <mc:Fallback xmlns="">
          <p:sp>
            <p:nvSpPr>
              <p:cNvPr id="159" name="文本框 158"/>
              <p:cNvSpPr txBox="1">
                <a:spLocks noRot="1" noChangeAspect="1" noMove="1" noResize="1" noEditPoints="1" noAdjustHandles="1" noChangeArrowheads="1" noChangeShapeType="1" noTextEdit="1"/>
              </p:cNvSpPr>
              <p:nvPr/>
            </p:nvSpPr>
            <p:spPr>
              <a:xfrm>
                <a:off x="5350399" y="3803928"/>
                <a:ext cx="623119" cy="369332"/>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文本框 159"/>
              <p:cNvSpPr txBox="1"/>
              <p:nvPr/>
            </p:nvSpPr>
            <p:spPr>
              <a:xfrm>
                <a:off x="6538753" y="3797822"/>
                <a:ext cx="6231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i="0" smtClean="0">
                              <a:solidFill>
                                <a:schemeClr val="bg1"/>
                              </a:solidFill>
                              <a:latin typeface="Cambria Math" charset="0"/>
                            </a:rPr>
                            <m:t>D</m:t>
                          </m:r>
                        </m:e>
                        <m:sub>
                          <m:r>
                            <a:rPr kumimoji="1" lang="en-US" altLang="zh-CN" b="0" i="1" smtClean="0">
                              <a:solidFill>
                                <a:schemeClr val="bg1"/>
                              </a:solidFill>
                              <a:latin typeface="Cambria Math" charset="0"/>
                            </a:rPr>
                            <m:t>−1</m:t>
                          </m:r>
                        </m:sub>
                      </m:sSub>
                    </m:oMath>
                  </m:oMathPara>
                </a14:m>
                <a:endParaRPr kumimoji="1" lang="zh-CN" altLang="en-US" dirty="0">
                  <a:solidFill>
                    <a:schemeClr val="bg1"/>
                  </a:solidFill>
                </a:endParaRPr>
              </a:p>
            </p:txBody>
          </p:sp>
        </mc:Choice>
        <mc:Fallback xmlns="">
          <p:sp>
            <p:nvSpPr>
              <p:cNvPr id="160" name="文本框 159"/>
              <p:cNvSpPr txBox="1">
                <a:spLocks noRot="1" noChangeAspect="1" noMove="1" noResize="1" noEditPoints="1" noAdjustHandles="1" noChangeArrowheads="1" noChangeShapeType="1" noTextEdit="1"/>
              </p:cNvSpPr>
              <p:nvPr/>
            </p:nvSpPr>
            <p:spPr>
              <a:xfrm>
                <a:off x="6538753" y="3797822"/>
                <a:ext cx="623119" cy="369332"/>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9" name="文本框 168"/>
              <p:cNvSpPr txBox="1"/>
              <p:nvPr/>
            </p:nvSpPr>
            <p:spPr>
              <a:xfrm>
                <a:off x="1857286" y="4444378"/>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D</m:t>
                          </m:r>
                        </m:e>
                        <m:sub>
                          <m:r>
                            <a:rPr kumimoji="1" lang="en-US" altLang="zh-CN" b="0" i="1" smtClean="0">
                              <a:solidFill>
                                <a:schemeClr val="bg1"/>
                              </a:solidFill>
                              <a:latin typeface="Cambria Math" charset="0"/>
                            </a:rPr>
                            <m:t>0</m:t>
                          </m:r>
                        </m:sub>
                      </m:sSub>
                    </m:oMath>
                  </m:oMathPara>
                </a14:m>
                <a:endParaRPr kumimoji="1" lang="zh-CN" altLang="en-US" dirty="0">
                  <a:solidFill>
                    <a:schemeClr val="bg1"/>
                  </a:solidFill>
                </a:endParaRPr>
              </a:p>
            </p:txBody>
          </p:sp>
        </mc:Choice>
        <mc:Fallback xmlns="">
          <p:sp>
            <p:nvSpPr>
              <p:cNvPr id="169" name="文本框 168"/>
              <p:cNvSpPr txBox="1">
                <a:spLocks noRot="1" noChangeAspect="1" noMove="1" noResize="1" noEditPoints="1" noAdjustHandles="1" noChangeArrowheads="1" noChangeShapeType="1" noTextEdit="1"/>
              </p:cNvSpPr>
              <p:nvPr/>
            </p:nvSpPr>
            <p:spPr>
              <a:xfrm>
                <a:off x="1857286" y="4444378"/>
                <a:ext cx="506805" cy="369332"/>
              </a:xfrm>
              <a:prstGeom prst="rect">
                <a:avLst/>
              </a:prstGeom>
              <a:blipFill rotWithShape="0">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文本框 169"/>
              <p:cNvSpPr txBox="1"/>
              <p:nvPr/>
            </p:nvSpPr>
            <p:spPr>
              <a:xfrm>
                <a:off x="7752046" y="3795482"/>
                <a:ext cx="506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D</m:t>
                          </m:r>
                        </m:e>
                        <m:sub>
                          <m:r>
                            <a:rPr kumimoji="1" lang="en-US" altLang="zh-CN" b="0" i="1" smtClean="0">
                              <a:solidFill>
                                <a:schemeClr val="bg1"/>
                              </a:solidFill>
                              <a:latin typeface="Cambria Math" charset="0"/>
                            </a:rPr>
                            <m:t>0</m:t>
                          </m:r>
                        </m:sub>
                      </m:sSub>
                    </m:oMath>
                  </m:oMathPara>
                </a14:m>
                <a:endParaRPr kumimoji="1" lang="zh-CN" altLang="en-US" dirty="0">
                  <a:solidFill>
                    <a:schemeClr val="bg1"/>
                  </a:solidFill>
                </a:endParaRPr>
              </a:p>
            </p:txBody>
          </p:sp>
        </mc:Choice>
        <mc:Fallback xmlns="">
          <p:sp>
            <p:nvSpPr>
              <p:cNvPr id="170" name="文本框 169"/>
              <p:cNvSpPr txBox="1">
                <a:spLocks noRot="1" noChangeAspect="1" noMove="1" noResize="1" noEditPoints="1" noAdjustHandles="1" noChangeArrowheads="1" noChangeShapeType="1" noTextEdit="1"/>
              </p:cNvSpPr>
              <p:nvPr/>
            </p:nvSpPr>
            <p:spPr>
              <a:xfrm>
                <a:off x="7752046" y="3795482"/>
                <a:ext cx="506805" cy="369332"/>
              </a:xfrm>
              <a:prstGeom prst="rect">
                <a:avLst/>
              </a:prstGeom>
              <a:blipFill rotWithShape="0">
                <a:blip r:embed="rId2"/>
                <a:stretch>
                  <a:fillRect/>
                </a:stretch>
              </a:blipFill>
            </p:spPr>
            <p:txBody>
              <a:bodyPr/>
              <a:lstStyle/>
              <a:p>
                <a:r>
                  <a:rPr lang="zh-CN" altLang="en-US">
                    <a:noFill/>
                  </a:rPr>
                  <a:t> </a:t>
                </a:r>
              </a:p>
            </p:txBody>
          </p:sp>
        </mc:Fallback>
      </mc:AlternateContent>
      <p:sp>
        <p:nvSpPr>
          <p:cNvPr id="171" name="矩形 170"/>
          <p:cNvSpPr/>
          <p:nvPr/>
        </p:nvSpPr>
        <p:spPr>
          <a:xfrm>
            <a:off x="157124" y="3111351"/>
            <a:ext cx="817853" cy="461665"/>
          </a:xfrm>
          <a:prstGeom prst="rect">
            <a:avLst/>
          </a:prstGeom>
        </p:spPr>
        <p:txBody>
          <a:bodyPr wrap="none">
            <a:spAutoFit/>
          </a:bodyPr>
          <a:lstStyle/>
          <a:p>
            <a:r>
              <a:rPr lang="en-US" altLang="zh-CN" sz="2400" dirty="0">
                <a:latin typeface="Times New Roman" charset="0"/>
                <a:ea typeface="Times New Roman" charset="0"/>
                <a:cs typeface="Times New Roman" charset="0"/>
              </a:rPr>
              <a:t>word</a:t>
            </a:r>
            <a:endParaRPr lang="zh-CN" altLang="en-US" sz="24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4213061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Supervised Relation Extraction</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en-US" altLang="zh-CN" dirty="0"/>
                  <a:t>RNN/CNN</a:t>
                </a:r>
              </a:p>
              <a:p>
                <a:pPr lvl="1"/>
                <a:r>
                  <a:rPr kumimoji="1" lang="en-US" altLang="zh-CN" dirty="0"/>
                  <a:t>Encode semantic information with respect to target entity pairs into sentence representation</a:t>
                </a:r>
              </a:p>
              <a:p>
                <a:r>
                  <a:rPr kumimoji="1" lang="en-US" altLang="zh-CN" dirty="0" err="1"/>
                  <a:t>Softmax</a:t>
                </a:r>
                <a:r>
                  <a:rPr kumimoji="1" lang="en-US" altLang="zh-CN" dirty="0"/>
                  <a:t> Layer</a:t>
                </a:r>
              </a:p>
              <a:p>
                <a:pPr lvl="1"/>
                <a:r>
                  <a:rPr kumimoji="1" lang="en-US" altLang="zh-CN" dirty="0"/>
                  <a:t>Transform sentence representation into probability distribution over predefined relation categories </a:t>
                </a:r>
                <a14:m>
                  <m:oMath xmlns:m="http://schemas.openxmlformats.org/officeDocument/2006/math">
                    <m:r>
                      <a:rPr kumimoji="1" lang="en-US" altLang="zh-CN" b="0" i="1" smtClean="0">
                        <a:latin typeface="Cambria Math" charset="0"/>
                      </a:rPr>
                      <m:t>𝑅</m:t>
                    </m:r>
                  </m:oMath>
                </a14:m>
                <a:endParaRPr kumimoji="1" lang="en-US" altLang="zh-CN" dirty="0"/>
              </a:p>
              <a:p>
                <a:pPr lvl="1"/>
                <a:r>
                  <a:rPr kumimoji="1" lang="en-US" altLang="zh-CN" dirty="0"/>
                  <a:t>Note that </a:t>
                </a:r>
                <a14:m>
                  <m:oMath xmlns:m="http://schemas.openxmlformats.org/officeDocument/2006/math">
                    <m:r>
                      <a:rPr kumimoji="1" lang="en-US" altLang="zh-CN" b="0" i="1" smtClean="0">
                        <a:latin typeface="Cambria Math" charset="0"/>
                      </a:rPr>
                      <m:t>𝑅</m:t>
                    </m:r>
                  </m:oMath>
                </a14:m>
                <a:r>
                  <a:rPr kumimoji="1" lang="en-US" altLang="zh-CN" dirty="0"/>
                  <a:t> includes a special category-</a:t>
                </a:r>
                <a:r>
                  <a:rPr kumimoji="1" lang="en-US" altLang="zh-CN" i="1" dirty="0"/>
                  <a:t>NA</a:t>
                </a:r>
              </a:p>
              <a:p>
                <a:pPr lvl="2"/>
                <a:r>
                  <a:rPr kumimoji="1" lang="en-US" altLang="zh-CN" i="1" dirty="0"/>
                  <a:t>NA </a:t>
                </a:r>
                <a:r>
                  <a:rPr kumimoji="1" lang="en-US" altLang="zh-CN" dirty="0"/>
                  <a:t>indicates no relation between the target entity pair in the sentence</a:t>
                </a:r>
              </a:p>
              <a:p>
                <a:pPr lvl="2"/>
                <a:r>
                  <a:rPr kumimoji="1" lang="en-US" altLang="zh-CN" dirty="0"/>
                  <a:t>Or there is some kind of relation </a:t>
                </a:r>
                <a14:m>
                  <m:oMath xmlns:m="http://schemas.openxmlformats.org/officeDocument/2006/math">
                    <m:r>
                      <a:rPr kumimoji="1" lang="en-US" altLang="zh-CN" b="0" i="1" smtClean="0">
                        <a:latin typeface="Cambria Math" charset="0"/>
                      </a:rPr>
                      <m:t>𝑟</m:t>
                    </m:r>
                  </m:oMath>
                </a14:m>
                <a:r>
                  <a:rPr kumimoji="1" lang="en-US" altLang="zh-CN" dirty="0"/>
                  <a:t> between the target pair, but we are not interested, i.e. </a:t>
                </a:r>
                <a14:m>
                  <m:oMath xmlns:m="http://schemas.openxmlformats.org/officeDocument/2006/math">
                    <m:r>
                      <a:rPr kumimoji="1" lang="en-US" altLang="zh-CN" i="1">
                        <a:latin typeface="Cambria Math" charset="0"/>
                      </a:rPr>
                      <m:t>𝑟</m:t>
                    </m:r>
                    <m:r>
                      <a:rPr kumimoji="1" lang="en-US" altLang="zh-CN" b="0" i="1" smtClean="0">
                        <a:latin typeface="Cambria Math" charset="0"/>
                      </a:rPr>
                      <m:t>∉</m:t>
                    </m:r>
                    <m:r>
                      <a:rPr kumimoji="1" lang="en-US" altLang="zh-CN" b="0" i="1" smtClean="0">
                        <a:latin typeface="Cambria Math" charset="0"/>
                      </a:rPr>
                      <m:t>𝑅</m:t>
                    </m:r>
                  </m:oMath>
                </a14:m>
                <a:r>
                  <a:rPr kumimoji="1" lang="en-US" altLang="zh-CN" dirty="0"/>
                  <a:t> </a:t>
                </a:r>
              </a:p>
              <a:p>
                <a:pPr lvl="2"/>
                <a:endParaRPr kumimoji="1" lang="en-US" altLang="zh-CN" dirty="0"/>
              </a:p>
              <a:p>
                <a:pPr lvl="1"/>
                <a:endParaRPr kumimoji="1" lang="en-US" altLang="zh-CN" dirty="0"/>
              </a:p>
              <a:p>
                <a:pPr lvl="1"/>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571" t="-1448" r="-273"/>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145</a:t>
            </a:fld>
            <a:endParaRPr lang="zh-CN" altLang="en-US" dirty="0">
              <a:solidFill>
                <a:prstClr val="black">
                  <a:tint val="75000"/>
                </a:prstClr>
              </a:solidFill>
            </a:endParaRPr>
          </a:p>
        </p:txBody>
      </p:sp>
    </p:spTree>
    <p:extLst>
      <p:ext uri="{BB962C8B-B14F-4D97-AF65-F5344CB8AC3E}">
        <p14:creationId xmlns:p14="http://schemas.microsoft.com/office/powerpoint/2010/main" val="40028132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Piecewise </a:t>
            </a:r>
            <a:r>
              <a:rPr lang="en-US" altLang="zh-CN" dirty="0"/>
              <a:t>CNN</a:t>
            </a:r>
            <a:endParaRPr kumimoji="1" lang="zh-CN" altLang="en-US" dirty="0"/>
          </a:p>
        </p:txBody>
      </p:sp>
      <p:sp>
        <p:nvSpPr>
          <p:cNvPr id="3" name="内容占位符 2"/>
          <p:cNvSpPr>
            <a:spLocks noGrp="1"/>
          </p:cNvSpPr>
          <p:nvPr>
            <p:ph idx="1"/>
          </p:nvPr>
        </p:nvSpPr>
        <p:spPr/>
        <p:txBody>
          <a:bodyPr/>
          <a:lstStyle/>
          <a:p>
            <a:r>
              <a:rPr lang="en-US" altLang="zh-CN" dirty="0"/>
              <a:t>Convolutional Neural Networks </a:t>
            </a:r>
          </a:p>
          <a:p>
            <a:pPr lvl="1"/>
            <a:r>
              <a:rPr lang="en-US" altLang="zh-CN" dirty="0"/>
              <a:t>Single max pooling operation is utilized to determine the most significant features </a:t>
            </a:r>
          </a:p>
          <a:p>
            <a:pPr lvl="1"/>
            <a:r>
              <a:rPr lang="en-US" altLang="zh-CN" dirty="0"/>
              <a:t>Cannot capture the structural information between two entities </a:t>
            </a:r>
          </a:p>
          <a:p>
            <a:pPr lvl="1"/>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146</a:t>
            </a:fld>
            <a:endParaRPr lang="zh-CN" altLang="en-US">
              <a:solidFill>
                <a:prstClr val="black">
                  <a:tint val="75000"/>
                </a:prstClr>
              </a:solidFill>
            </a:endParaRPr>
          </a:p>
        </p:txBody>
      </p:sp>
      <p:grpSp>
        <p:nvGrpSpPr>
          <p:cNvPr id="6" name="组 5"/>
          <p:cNvGrpSpPr/>
          <p:nvPr/>
        </p:nvGrpSpPr>
        <p:grpSpPr>
          <a:xfrm>
            <a:off x="1913181" y="4166871"/>
            <a:ext cx="1440000" cy="360000"/>
            <a:chOff x="2627784" y="3645024"/>
            <a:chExt cx="1440000" cy="360000"/>
          </a:xfrm>
          <a:solidFill>
            <a:schemeClr val="bg1"/>
          </a:solidFill>
        </p:grpSpPr>
        <p:sp>
          <p:nvSpPr>
            <p:cNvPr id="7" name="矩形 6"/>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1" name="组 10"/>
          <p:cNvGrpSpPr/>
          <p:nvPr/>
        </p:nvGrpSpPr>
        <p:grpSpPr>
          <a:xfrm>
            <a:off x="1913181" y="5580334"/>
            <a:ext cx="1440000" cy="360000"/>
            <a:chOff x="2627784" y="3645024"/>
            <a:chExt cx="1440000" cy="360000"/>
          </a:xfrm>
          <a:solidFill>
            <a:schemeClr val="bg1"/>
          </a:solidFill>
        </p:grpSpPr>
        <p:sp>
          <p:nvSpPr>
            <p:cNvPr id="12" name="矩形 11"/>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1913181" y="5939092"/>
            <a:ext cx="1440000" cy="360000"/>
            <a:chOff x="2627784" y="3645024"/>
            <a:chExt cx="1440000" cy="360000"/>
          </a:xfrm>
          <a:solidFill>
            <a:schemeClr val="bg1"/>
          </a:solidFill>
        </p:grpSpPr>
        <p:sp>
          <p:nvSpPr>
            <p:cNvPr id="17" name="矩形 16"/>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文本框 20"/>
          <p:cNvSpPr txBox="1"/>
          <p:nvPr/>
        </p:nvSpPr>
        <p:spPr>
          <a:xfrm>
            <a:off x="683569" y="4469043"/>
            <a:ext cx="1112532" cy="369332"/>
          </a:xfrm>
          <a:prstGeom prst="rect">
            <a:avLst/>
          </a:prstGeom>
          <a:noFill/>
        </p:spPr>
        <p:txBody>
          <a:bodyPr wrap="square" rtlCol="0">
            <a:spAutoFit/>
          </a:bodyPr>
          <a:lstStyle/>
          <a:p>
            <a:r>
              <a:rPr kumimoji="1" lang="en-US" altLang="zh-CN" b="1" i="1" dirty="0"/>
              <a:t>Obama</a:t>
            </a:r>
            <a:endParaRPr kumimoji="1" lang="zh-CN" altLang="en-US" b="1" i="1" dirty="0"/>
          </a:p>
        </p:txBody>
      </p:sp>
      <p:sp>
        <p:nvSpPr>
          <p:cNvPr id="22" name="文本框 21"/>
          <p:cNvSpPr txBox="1"/>
          <p:nvPr/>
        </p:nvSpPr>
        <p:spPr>
          <a:xfrm>
            <a:off x="683568" y="4102345"/>
            <a:ext cx="1187837" cy="369332"/>
          </a:xfrm>
          <a:prstGeom prst="rect">
            <a:avLst/>
          </a:prstGeom>
          <a:noFill/>
        </p:spPr>
        <p:txBody>
          <a:bodyPr wrap="square" rtlCol="0">
            <a:spAutoFit/>
          </a:bodyPr>
          <a:lstStyle/>
          <a:p>
            <a:r>
              <a:rPr kumimoji="1" lang="en-US" altLang="zh-CN" dirty="0"/>
              <a:t>President</a:t>
            </a:r>
            <a:endParaRPr kumimoji="1" lang="zh-CN" altLang="en-US" dirty="0"/>
          </a:p>
        </p:txBody>
      </p:sp>
      <p:sp>
        <p:nvSpPr>
          <p:cNvPr id="23" name="文本框 22"/>
          <p:cNvSpPr txBox="1"/>
          <p:nvPr/>
        </p:nvSpPr>
        <p:spPr>
          <a:xfrm>
            <a:off x="683569" y="4835741"/>
            <a:ext cx="1046100" cy="369332"/>
          </a:xfrm>
          <a:prstGeom prst="rect">
            <a:avLst/>
          </a:prstGeom>
          <a:noFill/>
        </p:spPr>
        <p:txBody>
          <a:bodyPr wrap="square" rtlCol="0">
            <a:spAutoFit/>
          </a:bodyPr>
          <a:lstStyle/>
          <a:p>
            <a:r>
              <a:rPr kumimoji="1" lang="en-US" altLang="zh-CN" dirty="0"/>
              <a:t>married</a:t>
            </a:r>
            <a:endParaRPr kumimoji="1" lang="zh-CN" altLang="en-US" dirty="0"/>
          </a:p>
        </p:txBody>
      </p:sp>
      <p:sp>
        <p:nvSpPr>
          <p:cNvPr id="24" name="文本框 23"/>
          <p:cNvSpPr txBox="1"/>
          <p:nvPr/>
        </p:nvSpPr>
        <p:spPr>
          <a:xfrm>
            <a:off x="683569" y="5202439"/>
            <a:ext cx="1119524" cy="369332"/>
          </a:xfrm>
          <a:prstGeom prst="rect">
            <a:avLst/>
          </a:prstGeom>
          <a:noFill/>
        </p:spPr>
        <p:txBody>
          <a:bodyPr wrap="square" rtlCol="0">
            <a:spAutoFit/>
          </a:bodyPr>
          <a:lstStyle/>
          <a:p>
            <a:r>
              <a:rPr lang="en-US" altLang="zh-CN" b="1" i="1" dirty="0"/>
              <a:t>Michelle</a:t>
            </a:r>
            <a:endParaRPr kumimoji="1" lang="zh-CN" altLang="en-US" b="1" dirty="0"/>
          </a:p>
        </p:txBody>
      </p:sp>
      <p:sp>
        <p:nvSpPr>
          <p:cNvPr id="25" name="文本框 24"/>
          <p:cNvSpPr txBox="1"/>
          <p:nvPr/>
        </p:nvSpPr>
        <p:spPr>
          <a:xfrm>
            <a:off x="683569" y="5569137"/>
            <a:ext cx="936104" cy="369332"/>
          </a:xfrm>
          <a:prstGeom prst="rect">
            <a:avLst/>
          </a:prstGeom>
          <a:noFill/>
        </p:spPr>
        <p:txBody>
          <a:bodyPr wrap="square" rtlCol="0">
            <a:spAutoFit/>
          </a:bodyPr>
          <a:lstStyle/>
          <a:p>
            <a:r>
              <a:rPr kumimoji="1" lang="en-US" altLang="zh-CN" dirty="0"/>
              <a:t>in</a:t>
            </a:r>
            <a:endParaRPr kumimoji="1" lang="zh-CN" altLang="en-US" dirty="0"/>
          </a:p>
        </p:txBody>
      </p:sp>
      <p:sp>
        <p:nvSpPr>
          <p:cNvPr id="26" name="文本框 25"/>
          <p:cNvSpPr txBox="1"/>
          <p:nvPr/>
        </p:nvSpPr>
        <p:spPr>
          <a:xfrm>
            <a:off x="683569" y="5935835"/>
            <a:ext cx="936104" cy="369332"/>
          </a:xfrm>
          <a:prstGeom prst="rect">
            <a:avLst/>
          </a:prstGeom>
          <a:noFill/>
        </p:spPr>
        <p:txBody>
          <a:bodyPr wrap="square" rtlCol="0">
            <a:spAutoFit/>
          </a:bodyPr>
          <a:lstStyle/>
          <a:p>
            <a:r>
              <a:rPr kumimoji="1" lang="en-US" altLang="zh-CN" dirty="0"/>
              <a:t>1992</a:t>
            </a:r>
            <a:endParaRPr kumimoji="1" lang="zh-CN" altLang="en-US" dirty="0"/>
          </a:p>
        </p:txBody>
      </p:sp>
      <p:grpSp>
        <p:nvGrpSpPr>
          <p:cNvPr id="27" name="组 26"/>
          <p:cNvGrpSpPr/>
          <p:nvPr/>
        </p:nvGrpSpPr>
        <p:grpSpPr>
          <a:xfrm>
            <a:off x="3824985" y="4510499"/>
            <a:ext cx="1440000" cy="360000"/>
            <a:chOff x="2627784" y="3645024"/>
            <a:chExt cx="1440000" cy="360000"/>
          </a:xfrm>
          <a:solidFill>
            <a:schemeClr val="bg1"/>
          </a:solidFill>
        </p:grpSpPr>
        <p:sp>
          <p:nvSpPr>
            <p:cNvPr id="28" name="矩形 27"/>
            <p:cNvSpPr/>
            <p:nvPr/>
          </p:nvSpPr>
          <p:spPr>
            <a:xfrm>
              <a:off x="262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98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334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370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2" name="组 31"/>
          <p:cNvGrpSpPr/>
          <p:nvPr/>
        </p:nvGrpSpPr>
        <p:grpSpPr>
          <a:xfrm>
            <a:off x="3824985" y="4865087"/>
            <a:ext cx="1440000" cy="360000"/>
            <a:chOff x="2627784" y="3645024"/>
            <a:chExt cx="1440000" cy="360000"/>
          </a:xfrm>
          <a:solidFill>
            <a:schemeClr val="bg1"/>
          </a:solidFill>
        </p:grpSpPr>
        <p:sp>
          <p:nvSpPr>
            <p:cNvPr id="33" name="矩形 32"/>
            <p:cNvSpPr/>
            <p:nvPr/>
          </p:nvSpPr>
          <p:spPr>
            <a:xfrm>
              <a:off x="262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298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p:cNvSpPr/>
            <p:nvPr/>
          </p:nvSpPr>
          <p:spPr>
            <a:xfrm>
              <a:off x="334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370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7" name="组 36"/>
          <p:cNvGrpSpPr/>
          <p:nvPr/>
        </p:nvGrpSpPr>
        <p:grpSpPr>
          <a:xfrm>
            <a:off x="3824985" y="5225087"/>
            <a:ext cx="1440000" cy="360000"/>
            <a:chOff x="2627784" y="3645024"/>
            <a:chExt cx="1440000" cy="360000"/>
          </a:xfrm>
          <a:solidFill>
            <a:schemeClr val="bg1"/>
          </a:solidFill>
        </p:grpSpPr>
        <p:sp>
          <p:nvSpPr>
            <p:cNvPr id="38" name="矩形 37"/>
            <p:cNvSpPr/>
            <p:nvPr/>
          </p:nvSpPr>
          <p:spPr>
            <a:xfrm>
              <a:off x="262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p:cNvSpPr/>
            <p:nvPr/>
          </p:nvSpPr>
          <p:spPr>
            <a:xfrm>
              <a:off x="298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p:cNvSpPr/>
            <p:nvPr/>
          </p:nvSpPr>
          <p:spPr>
            <a:xfrm>
              <a:off x="334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p:cNvSpPr/>
            <p:nvPr/>
          </p:nvSpPr>
          <p:spPr>
            <a:xfrm>
              <a:off x="370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42" name="矩形 41"/>
              <p:cNvSpPr/>
              <p:nvPr/>
            </p:nvSpPr>
            <p:spPr>
              <a:xfrm>
                <a:off x="4041009" y="3997151"/>
                <a:ext cx="906017" cy="369332"/>
              </a:xfrm>
              <a:prstGeom prst="rect">
                <a:avLst/>
              </a:prstGeom>
            </p:spPr>
            <p:txBody>
              <a:bodyPr wrap="none">
                <a:spAutoFit/>
              </a:bodyPr>
              <a:lstStyle/>
              <a:p>
                <a:r>
                  <a:rPr kumimoji="1" lang="en-US" altLang="zh-CN" dirty="0"/>
                  <a:t>Filter</a:t>
                </a:r>
                <a14:m>
                  <m:oMath xmlns:m="http://schemas.openxmlformats.org/officeDocument/2006/math">
                    <m:r>
                      <a:rPr kumimoji="1" lang="en-US" altLang="zh-CN" b="1" i="0" smtClean="0">
                        <a:latin typeface="Cambria Math" charset="0"/>
                      </a:rPr>
                      <m:t> </m:t>
                    </m:r>
                    <m:r>
                      <a:rPr kumimoji="1" lang="en-US" altLang="zh-CN" b="1">
                        <a:latin typeface="Cambria Math" charset="0"/>
                      </a:rPr>
                      <m:t>𝐰</m:t>
                    </m:r>
                  </m:oMath>
                </a14:m>
                <a:endParaRPr lang="zh-CN" altLang="en-US" dirty="0"/>
              </a:p>
            </p:txBody>
          </p:sp>
        </mc:Choice>
        <mc:Fallback xmlns="">
          <p:sp>
            <p:nvSpPr>
              <p:cNvPr id="42" name="矩形 41"/>
              <p:cNvSpPr>
                <a:spLocks noRot="1" noChangeAspect="1" noMove="1" noResize="1" noEditPoints="1" noAdjustHandles="1" noChangeArrowheads="1" noChangeShapeType="1" noTextEdit="1"/>
              </p:cNvSpPr>
              <p:nvPr/>
            </p:nvSpPr>
            <p:spPr>
              <a:xfrm>
                <a:off x="4041009" y="3997151"/>
                <a:ext cx="906017" cy="369332"/>
              </a:xfrm>
              <a:prstGeom prst="rect">
                <a:avLst/>
              </a:prstGeom>
              <a:blipFill rotWithShape="0">
                <a:blip r:embed="rId3"/>
                <a:stretch>
                  <a:fillRect l="-6040" t="-98333" b="-123333"/>
                </a:stretch>
              </a:blipFill>
            </p:spPr>
            <p:txBody>
              <a:bodyPr/>
              <a:lstStyle/>
              <a:p>
                <a:r>
                  <a:rPr lang="zh-CN" altLang="en-US">
                    <a:noFill/>
                  </a:rPr>
                  <a:t> </a:t>
                </a:r>
              </a:p>
            </p:txBody>
          </p:sp>
        </mc:Fallback>
      </mc:AlternateContent>
      <p:grpSp>
        <p:nvGrpSpPr>
          <p:cNvPr id="43" name="组 42"/>
          <p:cNvGrpSpPr/>
          <p:nvPr/>
        </p:nvGrpSpPr>
        <p:grpSpPr>
          <a:xfrm>
            <a:off x="1913181" y="3809946"/>
            <a:ext cx="1440000" cy="360000"/>
            <a:chOff x="2627784" y="3645024"/>
            <a:chExt cx="1440000" cy="360000"/>
          </a:xfrm>
          <a:solidFill>
            <a:schemeClr val="bg1">
              <a:lumMod val="50000"/>
              <a:alpha val="20000"/>
            </a:schemeClr>
          </a:solidFill>
        </p:grpSpPr>
        <p:sp>
          <p:nvSpPr>
            <p:cNvPr id="44" name="矩形 43"/>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文本框 47"/>
          <p:cNvSpPr txBox="1"/>
          <p:nvPr/>
        </p:nvSpPr>
        <p:spPr>
          <a:xfrm>
            <a:off x="683569" y="3717032"/>
            <a:ext cx="1049612" cy="369332"/>
          </a:xfrm>
          <a:prstGeom prst="rect">
            <a:avLst/>
          </a:prstGeom>
          <a:noFill/>
        </p:spPr>
        <p:txBody>
          <a:bodyPr wrap="square" rtlCol="0">
            <a:spAutoFit/>
          </a:bodyPr>
          <a:lstStyle/>
          <a:p>
            <a:r>
              <a:rPr kumimoji="1" lang="en-US" altLang="zh-CN" i="1" dirty="0"/>
              <a:t>padding</a:t>
            </a:r>
            <a:endParaRPr kumimoji="1" lang="zh-CN" altLang="en-US" i="1" dirty="0"/>
          </a:p>
        </p:txBody>
      </p:sp>
      <p:sp>
        <p:nvSpPr>
          <p:cNvPr id="49" name="文本框 48"/>
          <p:cNvSpPr txBox="1"/>
          <p:nvPr/>
        </p:nvSpPr>
        <p:spPr>
          <a:xfrm>
            <a:off x="683569" y="6279353"/>
            <a:ext cx="1049612" cy="369332"/>
          </a:xfrm>
          <a:prstGeom prst="rect">
            <a:avLst/>
          </a:prstGeom>
          <a:noFill/>
        </p:spPr>
        <p:txBody>
          <a:bodyPr wrap="square" rtlCol="0">
            <a:spAutoFit/>
          </a:bodyPr>
          <a:lstStyle/>
          <a:p>
            <a:r>
              <a:rPr kumimoji="1" lang="en-US" altLang="zh-CN" i="1" dirty="0"/>
              <a:t>padding</a:t>
            </a:r>
            <a:endParaRPr kumimoji="1" lang="zh-CN" altLang="en-US" i="1" dirty="0"/>
          </a:p>
        </p:txBody>
      </p:sp>
      <p:grpSp>
        <p:nvGrpSpPr>
          <p:cNvPr id="50" name="组 49"/>
          <p:cNvGrpSpPr/>
          <p:nvPr/>
        </p:nvGrpSpPr>
        <p:grpSpPr>
          <a:xfrm>
            <a:off x="1913181" y="6298471"/>
            <a:ext cx="1440000" cy="360000"/>
            <a:chOff x="2627784" y="3645024"/>
            <a:chExt cx="1440000" cy="360000"/>
          </a:xfrm>
          <a:solidFill>
            <a:schemeClr val="bg1">
              <a:lumMod val="50000"/>
              <a:alpha val="20000"/>
            </a:schemeClr>
          </a:solidFill>
        </p:grpSpPr>
        <p:sp>
          <p:nvSpPr>
            <p:cNvPr id="51" name="矩形 50"/>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60" name="直线箭头连接符 59"/>
          <p:cNvCxnSpPr/>
          <p:nvPr/>
        </p:nvCxnSpPr>
        <p:spPr>
          <a:xfrm>
            <a:off x="5625185" y="5071728"/>
            <a:ext cx="71478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5625185" y="4653136"/>
            <a:ext cx="936104" cy="369332"/>
          </a:xfrm>
          <a:prstGeom prst="rect">
            <a:avLst/>
          </a:prstGeom>
          <a:noFill/>
        </p:spPr>
        <p:txBody>
          <a:bodyPr wrap="square" rtlCol="0">
            <a:spAutoFit/>
          </a:bodyPr>
          <a:lstStyle/>
          <a:p>
            <a:r>
              <a:rPr kumimoji="1" lang="en-US" altLang="zh-CN" dirty="0"/>
              <a:t>Conv</a:t>
            </a:r>
            <a:endParaRPr kumimoji="1" lang="zh-CN" altLang="en-US" dirty="0"/>
          </a:p>
        </p:txBody>
      </p:sp>
      <mc:AlternateContent xmlns:mc="http://schemas.openxmlformats.org/markup-compatibility/2006" xmlns:a14="http://schemas.microsoft.com/office/drawing/2010/main">
        <mc:Choice Requires="a14">
          <p:sp>
            <p:nvSpPr>
              <p:cNvPr id="80" name="矩形 79"/>
              <p:cNvSpPr/>
              <p:nvPr/>
            </p:nvSpPr>
            <p:spPr>
              <a:xfrm>
                <a:off x="6228184" y="3568515"/>
                <a:ext cx="1122743" cy="646331"/>
              </a:xfrm>
              <a:prstGeom prst="rect">
                <a:avLst/>
              </a:prstGeom>
            </p:spPr>
            <p:txBody>
              <a:bodyPr wrap="none">
                <a:spAutoFit/>
              </a:bodyPr>
              <a:lstStyle/>
              <a:p>
                <a:r>
                  <a:rPr kumimoji="1" lang="en-US" altLang="zh-CN" dirty="0"/>
                  <a:t>Feature</a:t>
                </a:r>
                <a:r>
                  <a:rPr kumimoji="1" lang="zh-CN" altLang="en-US" dirty="0"/>
                  <a:t> </a:t>
                </a:r>
                <a14:m>
                  <m:oMath xmlns:m="http://schemas.openxmlformats.org/officeDocument/2006/math">
                    <m:r>
                      <a:rPr kumimoji="1" lang="en-US" altLang="zh-CN" b="1" i="0" smtClean="0">
                        <a:latin typeface="Cambria Math" charset="0"/>
                      </a:rPr>
                      <m:t>𝐟</m:t>
                    </m:r>
                  </m:oMath>
                </a14:m>
                <a:endParaRPr lang="zh-CN" altLang="en-US" b="1" dirty="0"/>
              </a:p>
              <a:p>
                <a:r>
                  <a:rPr kumimoji="1" lang="zh-CN" altLang="en-US" dirty="0"/>
                  <a:t> </a:t>
                </a:r>
                <a:endParaRPr lang="zh-CN" altLang="en-US" dirty="0"/>
              </a:p>
            </p:txBody>
          </p:sp>
        </mc:Choice>
        <mc:Fallback xmlns="">
          <p:sp>
            <p:nvSpPr>
              <p:cNvPr id="80" name="矩形 79"/>
              <p:cNvSpPr>
                <a:spLocks noRot="1" noChangeAspect="1" noMove="1" noResize="1" noEditPoints="1" noAdjustHandles="1" noChangeArrowheads="1" noChangeShapeType="1" noTextEdit="1"/>
              </p:cNvSpPr>
              <p:nvPr/>
            </p:nvSpPr>
            <p:spPr>
              <a:xfrm>
                <a:off x="6228184" y="3568515"/>
                <a:ext cx="1122743" cy="646331"/>
              </a:xfrm>
              <a:prstGeom prst="rect">
                <a:avLst/>
              </a:prstGeom>
              <a:blipFill rotWithShape="0">
                <a:blip r:embed="rId4"/>
                <a:stretch>
                  <a:fillRect l="-4891" t="-4717"/>
                </a:stretch>
              </a:blipFill>
            </p:spPr>
            <p:txBody>
              <a:bodyPr/>
              <a:lstStyle/>
              <a:p>
                <a:r>
                  <a:rPr lang="zh-CN" altLang="en-US">
                    <a:noFill/>
                  </a:rPr>
                  <a:t> </a:t>
                </a:r>
              </a:p>
            </p:txBody>
          </p:sp>
        </mc:Fallback>
      </mc:AlternateContent>
      <p:sp>
        <p:nvSpPr>
          <p:cNvPr id="81" name="矩形 80"/>
          <p:cNvSpPr/>
          <p:nvPr/>
        </p:nvSpPr>
        <p:spPr>
          <a:xfrm>
            <a:off x="6572943" y="4523718"/>
            <a:ext cx="360000" cy="36000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p:cNvSpPr/>
          <p:nvPr/>
        </p:nvSpPr>
        <p:spPr>
          <a:xfrm>
            <a:off x="6572943" y="5236519"/>
            <a:ext cx="360000" cy="36000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p:cNvSpPr/>
          <p:nvPr/>
        </p:nvSpPr>
        <p:spPr>
          <a:xfrm>
            <a:off x="6572943" y="5596519"/>
            <a:ext cx="360000" cy="36000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矩形 83"/>
          <p:cNvSpPr/>
          <p:nvPr/>
        </p:nvSpPr>
        <p:spPr>
          <a:xfrm>
            <a:off x="6572943" y="4876519"/>
            <a:ext cx="360000" cy="36000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6" name="直线连接符 85"/>
          <p:cNvCxnSpPr/>
          <p:nvPr/>
        </p:nvCxnSpPr>
        <p:spPr>
          <a:xfrm>
            <a:off x="6932943" y="4523718"/>
            <a:ext cx="1002900" cy="53280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7" name="直线连接符 86"/>
          <p:cNvCxnSpPr/>
          <p:nvPr/>
        </p:nvCxnSpPr>
        <p:spPr>
          <a:xfrm flipV="1">
            <a:off x="6932943" y="5416519"/>
            <a:ext cx="1047828" cy="54000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6974718" y="5013726"/>
            <a:ext cx="1045409" cy="369332"/>
          </a:xfrm>
          <a:prstGeom prst="rect">
            <a:avLst/>
          </a:prstGeom>
          <a:noFill/>
        </p:spPr>
        <p:txBody>
          <a:bodyPr wrap="square" rtlCol="0">
            <a:spAutoFit/>
          </a:bodyPr>
          <a:lstStyle/>
          <a:p>
            <a:r>
              <a:rPr kumimoji="1" lang="en-US" altLang="zh-CN" dirty="0"/>
              <a:t>Pooling</a:t>
            </a:r>
            <a:endParaRPr kumimoji="1" lang="zh-CN" altLang="en-US" dirty="0"/>
          </a:p>
        </p:txBody>
      </p:sp>
      <mc:AlternateContent xmlns:mc="http://schemas.openxmlformats.org/markup-compatibility/2006" xmlns:a14="http://schemas.microsoft.com/office/drawing/2010/main">
        <mc:Choice Requires="a14">
          <p:sp>
            <p:nvSpPr>
              <p:cNvPr id="89" name="矩形 88"/>
              <p:cNvSpPr/>
              <p:nvPr/>
            </p:nvSpPr>
            <p:spPr>
              <a:xfrm>
                <a:off x="7854431" y="4528201"/>
                <a:ext cx="46198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a:latin typeface="Cambria Math" charset="0"/>
                        </a:rPr>
                        <m:t>q</m:t>
                      </m:r>
                    </m:oMath>
                  </m:oMathPara>
                </a14:m>
                <a:endParaRPr lang="zh-CN" altLang="en-US" b="1" dirty="0"/>
              </a:p>
              <a:p>
                <a:r>
                  <a:rPr kumimoji="1" lang="zh-CN" altLang="en-US" dirty="0"/>
                  <a:t> </a:t>
                </a:r>
                <a:endParaRPr lang="zh-CN" altLang="en-US" dirty="0"/>
              </a:p>
            </p:txBody>
          </p:sp>
        </mc:Choice>
        <mc:Fallback xmlns="">
          <p:sp>
            <p:nvSpPr>
              <p:cNvPr id="89" name="矩形 88"/>
              <p:cNvSpPr>
                <a:spLocks noRot="1" noChangeAspect="1" noMove="1" noResize="1" noEditPoints="1" noAdjustHandles="1" noChangeArrowheads="1" noChangeShapeType="1" noTextEdit="1"/>
              </p:cNvSpPr>
              <p:nvPr/>
            </p:nvSpPr>
            <p:spPr>
              <a:xfrm>
                <a:off x="7854431" y="4528201"/>
                <a:ext cx="461986" cy="646331"/>
              </a:xfrm>
              <a:prstGeom prst="rect">
                <a:avLst/>
              </a:prstGeom>
              <a:blipFill rotWithShape="0">
                <a:blip r:embed="rId5"/>
                <a:stretch>
                  <a:fillRect/>
                </a:stretch>
              </a:blipFill>
            </p:spPr>
            <p:txBody>
              <a:bodyPr/>
              <a:lstStyle/>
              <a:p>
                <a:r>
                  <a:rPr lang="zh-CN" altLang="en-US">
                    <a:noFill/>
                  </a:rPr>
                  <a:t> </a:t>
                </a:r>
              </a:p>
            </p:txBody>
          </p:sp>
        </mc:Fallback>
      </mc:AlternateContent>
      <p:sp>
        <p:nvSpPr>
          <p:cNvPr id="90" name="矩形 89"/>
          <p:cNvSpPr/>
          <p:nvPr/>
        </p:nvSpPr>
        <p:spPr>
          <a:xfrm>
            <a:off x="7934044" y="5056519"/>
            <a:ext cx="360000" cy="360000"/>
          </a:xfrm>
          <a:prstGeom prst="rect">
            <a:avLst/>
          </a:prstGeom>
          <a:solidFill>
            <a:srgbClr val="FF0000">
              <a:alpha val="6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1" name="组 120"/>
          <p:cNvGrpSpPr/>
          <p:nvPr/>
        </p:nvGrpSpPr>
        <p:grpSpPr>
          <a:xfrm>
            <a:off x="1913181" y="4529267"/>
            <a:ext cx="1440000" cy="360000"/>
            <a:chOff x="2627784" y="3645024"/>
            <a:chExt cx="1440000" cy="360000"/>
          </a:xfrm>
          <a:solidFill>
            <a:schemeClr val="bg1"/>
          </a:solidFill>
        </p:grpSpPr>
        <p:sp>
          <p:nvSpPr>
            <p:cNvPr id="122" name="矩形 121"/>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矩形 123"/>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矩形 124"/>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26" name="组 125"/>
          <p:cNvGrpSpPr/>
          <p:nvPr/>
        </p:nvGrpSpPr>
        <p:grpSpPr>
          <a:xfrm>
            <a:off x="1913181" y="5232812"/>
            <a:ext cx="1440000" cy="360000"/>
            <a:chOff x="2627784" y="3645024"/>
            <a:chExt cx="1440000" cy="360000"/>
          </a:xfrm>
          <a:solidFill>
            <a:schemeClr val="bg1"/>
          </a:solidFill>
        </p:grpSpPr>
        <p:sp>
          <p:nvSpPr>
            <p:cNvPr id="127" name="矩形 126"/>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矩形 127"/>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128"/>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31" name="组 130"/>
          <p:cNvGrpSpPr/>
          <p:nvPr/>
        </p:nvGrpSpPr>
        <p:grpSpPr>
          <a:xfrm>
            <a:off x="1914039" y="4891663"/>
            <a:ext cx="1440000" cy="360000"/>
            <a:chOff x="2627784" y="3645024"/>
            <a:chExt cx="1440000" cy="360000"/>
          </a:xfrm>
          <a:solidFill>
            <a:schemeClr val="bg1"/>
          </a:solidFill>
        </p:grpSpPr>
        <p:sp>
          <p:nvSpPr>
            <p:cNvPr id="132" name="矩形 131"/>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矩形 132"/>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矩形 133"/>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矩形 134"/>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6" name="矩形 135"/>
          <p:cNvSpPr/>
          <p:nvPr/>
        </p:nvSpPr>
        <p:spPr>
          <a:xfrm>
            <a:off x="6572943" y="4163718"/>
            <a:ext cx="360000" cy="36000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矩形 136"/>
          <p:cNvSpPr/>
          <p:nvPr/>
        </p:nvSpPr>
        <p:spPr>
          <a:xfrm>
            <a:off x="6572943" y="5949320"/>
            <a:ext cx="360000" cy="36000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143329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Piecewise </a:t>
            </a:r>
            <a:r>
              <a:rPr lang="en-US" altLang="zh-CN" dirty="0"/>
              <a:t>CNN</a:t>
            </a:r>
            <a:endParaRPr kumimoji="1" lang="zh-CN" altLang="en-US" dirty="0"/>
          </a:p>
        </p:txBody>
      </p:sp>
      <p:sp>
        <p:nvSpPr>
          <p:cNvPr id="3" name="内容占位符 2"/>
          <p:cNvSpPr>
            <a:spLocks noGrp="1"/>
          </p:cNvSpPr>
          <p:nvPr>
            <p:ph idx="1"/>
          </p:nvPr>
        </p:nvSpPr>
        <p:spPr/>
        <p:txBody>
          <a:bodyPr/>
          <a:lstStyle/>
          <a:p>
            <a:r>
              <a:rPr lang="en-US" altLang="zh-CN" dirty="0"/>
              <a:t>A sentence is inherently divided into three segments according to the two given entities</a:t>
            </a:r>
          </a:p>
          <a:p>
            <a:pPr lvl="1"/>
            <a:r>
              <a:rPr lang="en-US" altLang="zh-CN" dirty="0"/>
              <a:t>Internal context </a:t>
            </a:r>
          </a:p>
          <a:p>
            <a:pPr lvl="2"/>
            <a:r>
              <a:rPr lang="en-US" altLang="zh-CN" dirty="0"/>
              <a:t>characters inside the two entities</a:t>
            </a:r>
          </a:p>
          <a:p>
            <a:pPr lvl="1"/>
            <a:r>
              <a:rPr lang="en-US" altLang="zh-CN" dirty="0"/>
              <a:t>External context </a:t>
            </a:r>
          </a:p>
          <a:p>
            <a:pPr lvl="2"/>
            <a:r>
              <a:rPr lang="en-US" altLang="zh-CN" dirty="0"/>
              <a:t>characters around the two entities </a:t>
            </a:r>
          </a:p>
          <a:p>
            <a:pPr lvl="1"/>
            <a:r>
              <a:rPr lang="en-US" altLang="zh-CN" dirty="0"/>
              <a:t>Single max pooling is not sufficient to capture such structural information </a:t>
            </a:r>
          </a:p>
          <a:p>
            <a:pPr lvl="1"/>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147</a:t>
            </a:fld>
            <a:endParaRPr lang="zh-CN" altLang="en-US">
              <a:solidFill>
                <a:prstClr val="black">
                  <a:tint val="75000"/>
                </a:prstClr>
              </a:solidFill>
            </a:endParaRPr>
          </a:p>
        </p:txBody>
      </p:sp>
      <p:sp>
        <p:nvSpPr>
          <p:cNvPr id="6" name="文本框 5"/>
          <p:cNvSpPr txBox="1"/>
          <p:nvPr/>
        </p:nvSpPr>
        <p:spPr>
          <a:xfrm>
            <a:off x="1025606" y="5385180"/>
            <a:ext cx="7092788" cy="800219"/>
          </a:xfrm>
          <a:prstGeom prst="rect">
            <a:avLst/>
          </a:prstGeom>
          <a:noFill/>
        </p:spPr>
        <p:txBody>
          <a:bodyPr wrap="square" rtlCol="0">
            <a:spAutoFit/>
          </a:bodyPr>
          <a:lstStyle/>
          <a:p>
            <a:r>
              <a:rPr kumimoji="1" lang="en-US" altLang="zh-CN" sz="2800" dirty="0"/>
              <a:t>President </a:t>
            </a:r>
            <a:r>
              <a:rPr kumimoji="1" lang="en-US" altLang="zh-CN" sz="2800" b="1" i="1" dirty="0"/>
              <a:t>Obama </a:t>
            </a:r>
            <a:r>
              <a:rPr kumimoji="1" lang="en-US" altLang="zh-CN" sz="2800" dirty="0"/>
              <a:t>married</a:t>
            </a:r>
            <a:r>
              <a:rPr kumimoji="1" lang="en-US" altLang="zh-CN" sz="2800" b="1" i="1" dirty="0"/>
              <a:t> Michelle </a:t>
            </a:r>
            <a:r>
              <a:rPr kumimoji="1" lang="en-US" altLang="zh-CN" sz="2800" dirty="0"/>
              <a:t>in 1992</a:t>
            </a:r>
            <a:endParaRPr kumimoji="1" lang="zh-CN" altLang="en-US" sz="2800" dirty="0"/>
          </a:p>
          <a:p>
            <a:endParaRPr kumimoji="1" lang="zh-CN" altLang="en-US" dirty="0"/>
          </a:p>
        </p:txBody>
      </p:sp>
    </p:spTree>
    <p:extLst>
      <p:ext uri="{BB962C8B-B14F-4D97-AF65-F5344CB8AC3E}">
        <p14:creationId xmlns:p14="http://schemas.microsoft.com/office/powerpoint/2010/main" val="36134939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a:t>Piecewise </a:t>
            </a:r>
            <a:r>
              <a:rPr lang="en-US" altLang="zh-CN" dirty="0"/>
              <a:t>CNN</a:t>
            </a:r>
            <a:endParaRPr kumimoji="1" lang="zh-CN" altLang="en-US" dirty="0"/>
          </a:p>
        </p:txBody>
      </p:sp>
      <p:sp>
        <p:nvSpPr>
          <p:cNvPr id="3" name="内容占位符 2"/>
          <p:cNvSpPr>
            <a:spLocks noGrp="1"/>
          </p:cNvSpPr>
          <p:nvPr>
            <p:ph idx="1"/>
          </p:nvPr>
        </p:nvSpPr>
        <p:spPr/>
        <p:txBody>
          <a:bodyPr/>
          <a:lstStyle/>
          <a:p>
            <a:r>
              <a:rPr kumimoji="1" lang="en-US" altLang="zh-CN" dirty="0"/>
              <a:t>Piecewise </a:t>
            </a:r>
            <a:r>
              <a:rPr lang="en-US" altLang="zh-CN" dirty="0"/>
              <a:t>Convolutional Neural Networks </a:t>
            </a:r>
          </a:p>
          <a:p>
            <a:pPr lvl="1"/>
            <a:r>
              <a:rPr lang="en-US" altLang="zh-CN" dirty="0"/>
              <a:t>Piecewise max pooling layer</a:t>
            </a:r>
          </a:p>
          <a:p>
            <a:pPr lvl="2"/>
            <a:r>
              <a:rPr lang="en-US" altLang="zh-CN" dirty="0"/>
              <a:t>Divide the convolution results into three segments based on the positions of the two entities </a:t>
            </a:r>
          </a:p>
          <a:p>
            <a:pPr lvl="2"/>
            <a:r>
              <a:rPr lang="en-US" altLang="zh-CN" dirty="0"/>
              <a:t>Return the maximum value in each segment </a:t>
            </a:r>
          </a:p>
          <a:p>
            <a:pPr lvl="2"/>
            <a:endParaRPr lang="en-US" altLang="zh-CN"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148</a:t>
            </a:fld>
            <a:endParaRPr lang="zh-CN" altLang="en-US">
              <a:solidFill>
                <a:prstClr val="black">
                  <a:tint val="75000"/>
                </a:prstClr>
              </a:solidFill>
            </a:endParaRPr>
          </a:p>
        </p:txBody>
      </p:sp>
      <p:grpSp>
        <p:nvGrpSpPr>
          <p:cNvPr id="81" name="组 80"/>
          <p:cNvGrpSpPr/>
          <p:nvPr/>
        </p:nvGrpSpPr>
        <p:grpSpPr>
          <a:xfrm>
            <a:off x="1913181" y="4166871"/>
            <a:ext cx="1440000" cy="360000"/>
            <a:chOff x="2627784" y="3645024"/>
            <a:chExt cx="1440000" cy="360000"/>
          </a:xfrm>
          <a:solidFill>
            <a:schemeClr val="bg1"/>
          </a:solidFill>
        </p:grpSpPr>
        <p:sp>
          <p:nvSpPr>
            <p:cNvPr id="82" name="矩形 81"/>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矩形 83"/>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6" name="组 85"/>
          <p:cNvGrpSpPr/>
          <p:nvPr/>
        </p:nvGrpSpPr>
        <p:grpSpPr>
          <a:xfrm>
            <a:off x="1913181" y="5580334"/>
            <a:ext cx="1440000" cy="360000"/>
            <a:chOff x="2627784" y="3645024"/>
            <a:chExt cx="1440000" cy="360000"/>
          </a:xfrm>
          <a:solidFill>
            <a:schemeClr val="bg1"/>
          </a:solidFill>
        </p:grpSpPr>
        <p:sp>
          <p:nvSpPr>
            <p:cNvPr id="87" name="矩形 86"/>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1" name="组 90"/>
          <p:cNvGrpSpPr/>
          <p:nvPr/>
        </p:nvGrpSpPr>
        <p:grpSpPr>
          <a:xfrm>
            <a:off x="1913181" y="5939092"/>
            <a:ext cx="1440000" cy="360000"/>
            <a:chOff x="2627784" y="3645024"/>
            <a:chExt cx="1440000" cy="360000"/>
          </a:xfrm>
          <a:solidFill>
            <a:schemeClr val="bg1"/>
          </a:solidFill>
        </p:grpSpPr>
        <p:sp>
          <p:nvSpPr>
            <p:cNvPr id="92" name="矩形 91"/>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6" name="文本框 95"/>
          <p:cNvSpPr txBox="1"/>
          <p:nvPr/>
        </p:nvSpPr>
        <p:spPr>
          <a:xfrm>
            <a:off x="683569" y="4469043"/>
            <a:ext cx="1112532" cy="369332"/>
          </a:xfrm>
          <a:prstGeom prst="rect">
            <a:avLst/>
          </a:prstGeom>
          <a:noFill/>
        </p:spPr>
        <p:txBody>
          <a:bodyPr wrap="square" rtlCol="0">
            <a:spAutoFit/>
          </a:bodyPr>
          <a:lstStyle/>
          <a:p>
            <a:r>
              <a:rPr kumimoji="1" lang="en-US" altLang="zh-CN" b="1" i="1" dirty="0"/>
              <a:t>Obama</a:t>
            </a:r>
            <a:endParaRPr kumimoji="1" lang="zh-CN" altLang="en-US" b="1" i="1" dirty="0"/>
          </a:p>
        </p:txBody>
      </p:sp>
      <p:sp>
        <p:nvSpPr>
          <p:cNvPr id="97" name="文本框 96"/>
          <p:cNvSpPr txBox="1"/>
          <p:nvPr/>
        </p:nvSpPr>
        <p:spPr>
          <a:xfrm>
            <a:off x="683568" y="4102345"/>
            <a:ext cx="1187837" cy="369332"/>
          </a:xfrm>
          <a:prstGeom prst="rect">
            <a:avLst/>
          </a:prstGeom>
          <a:noFill/>
        </p:spPr>
        <p:txBody>
          <a:bodyPr wrap="square" rtlCol="0">
            <a:spAutoFit/>
          </a:bodyPr>
          <a:lstStyle/>
          <a:p>
            <a:r>
              <a:rPr kumimoji="1" lang="en-US" altLang="zh-CN" dirty="0"/>
              <a:t>President</a:t>
            </a:r>
            <a:endParaRPr kumimoji="1" lang="zh-CN" altLang="en-US" dirty="0"/>
          </a:p>
        </p:txBody>
      </p:sp>
      <p:sp>
        <p:nvSpPr>
          <p:cNvPr id="98" name="文本框 97"/>
          <p:cNvSpPr txBox="1"/>
          <p:nvPr/>
        </p:nvSpPr>
        <p:spPr>
          <a:xfrm>
            <a:off x="683569" y="4835741"/>
            <a:ext cx="1046100" cy="369332"/>
          </a:xfrm>
          <a:prstGeom prst="rect">
            <a:avLst/>
          </a:prstGeom>
          <a:noFill/>
        </p:spPr>
        <p:txBody>
          <a:bodyPr wrap="square" rtlCol="0">
            <a:spAutoFit/>
          </a:bodyPr>
          <a:lstStyle/>
          <a:p>
            <a:r>
              <a:rPr kumimoji="1" lang="en-US" altLang="zh-CN" dirty="0"/>
              <a:t>married</a:t>
            </a:r>
            <a:endParaRPr kumimoji="1" lang="zh-CN" altLang="en-US" dirty="0"/>
          </a:p>
        </p:txBody>
      </p:sp>
      <p:sp>
        <p:nvSpPr>
          <p:cNvPr id="99" name="文本框 98"/>
          <p:cNvSpPr txBox="1"/>
          <p:nvPr/>
        </p:nvSpPr>
        <p:spPr>
          <a:xfrm>
            <a:off x="683569" y="5202439"/>
            <a:ext cx="1119524" cy="369332"/>
          </a:xfrm>
          <a:prstGeom prst="rect">
            <a:avLst/>
          </a:prstGeom>
          <a:noFill/>
        </p:spPr>
        <p:txBody>
          <a:bodyPr wrap="square" rtlCol="0">
            <a:spAutoFit/>
          </a:bodyPr>
          <a:lstStyle/>
          <a:p>
            <a:r>
              <a:rPr lang="en-US" altLang="zh-CN" b="1" i="1" dirty="0"/>
              <a:t>Michelle</a:t>
            </a:r>
            <a:endParaRPr kumimoji="1" lang="zh-CN" altLang="en-US" b="1" dirty="0"/>
          </a:p>
        </p:txBody>
      </p:sp>
      <p:sp>
        <p:nvSpPr>
          <p:cNvPr id="100" name="文本框 99"/>
          <p:cNvSpPr txBox="1"/>
          <p:nvPr/>
        </p:nvSpPr>
        <p:spPr>
          <a:xfrm>
            <a:off x="683569" y="5569137"/>
            <a:ext cx="936104" cy="369332"/>
          </a:xfrm>
          <a:prstGeom prst="rect">
            <a:avLst/>
          </a:prstGeom>
          <a:noFill/>
        </p:spPr>
        <p:txBody>
          <a:bodyPr wrap="square" rtlCol="0">
            <a:spAutoFit/>
          </a:bodyPr>
          <a:lstStyle/>
          <a:p>
            <a:r>
              <a:rPr kumimoji="1" lang="en-US" altLang="zh-CN" dirty="0"/>
              <a:t>in</a:t>
            </a:r>
            <a:endParaRPr kumimoji="1" lang="zh-CN" altLang="en-US" dirty="0"/>
          </a:p>
        </p:txBody>
      </p:sp>
      <p:sp>
        <p:nvSpPr>
          <p:cNvPr id="101" name="文本框 100"/>
          <p:cNvSpPr txBox="1"/>
          <p:nvPr/>
        </p:nvSpPr>
        <p:spPr>
          <a:xfrm>
            <a:off x="683569" y="5935835"/>
            <a:ext cx="936104" cy="369332"/>
          </a:xfrm>
          <a:prstGeom prst="rect">
            <a:avLst/>
          </a:prstGeom>
          <a:noFill/>
        </p:spPr>
        <p:txBody>
          <a:bodyPr wrap="square" rtlCol="0">
            <a:spAutoFit/>
          </a:bodyPr>
          <a:lstStyle/>
          <a:p>
            <a:r>
              <a:rPr kumimoji="1" lang="en-US" altLang="zh-CN" dirty="0"/>
              <a:t>1992</a:t>
            </a:r>
            <a:endParaRPr kumimoji="1" lang="zh-CN" altLang="en-US" dirty="0"/>
          </a:p>
        </p:txBody>
      </p:sp>
      <p:grpSp>
        <p:nvGrpSpPr>
          <p:cNvPr id="102" name="组 101"/>
          <p:cNvGrpSpPr/>
          <p:nvPr/>
        </p:nvGrpSpPr>
        <p:grpSpPr>
          <a:xfrm>
            <a:off x="3824985" y="4510499"/>
            <a:ext cx="1440000" cy="360000"/>
            <a:chOff x="2627784" y="3645024"/>
            <a:chExt cx="1440000" cy="360000"/>
          </a:xfrm>
          <a:solidFill>
            <a:schemeClr val="bg1"/>
          </a:solidFill>
        </p:grpSpPr>
        <p:sp>
          <p:nvSpPr>
            <p:cNvPr id="103" name="矩形 102"/>
            <p:cNvSpPr/>
            <p:nvPr/>
          </p:nvSpPr>
          <p:spPr>
            <a:xfrm>
              <a:off x="262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矩形 103"/>
            <p:cNvSpPr/>
            <p:nvPr/>
          </p:nvSpPr>
          <p:spPr>
            <a:xfrm>
              <a:off x="298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矩形 104"/>
            <p:cNvSpPr/>
            <p:nvPr/>
          </p:nvSpPr>
          <p:spPr>
            <a:xfrm>
              <a:off x="334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70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7" name="组 106"/>
          <p:cNvGrpSpPr/>
          <p:nvPr/>
        </p:nvGrpSpPr>
        <p:grpSpPr>
          <a:xfrm>
            <a:off x="3824985" y="4865087"/>
            <a:ext cx="1440000" cy="360000"/>
            <a:chOff x="2627784" y="3645024"/>
            <a:chExt cx="1440000" cy="360000"/>
          </a:xfrm>
          <a:solidFill>
            <a:schemeClr val="bg1"/>
          </a:solidFill>
        </p:grpSpPr>
        <p:sp>
          <p:nvSpPr>
            <p:cNvPr id="108" name="矩形 107"/>
            <p:cNvSpPr/>
            <p:nvPr/>
          </p:nvSpPr>
          <p:spPr>
            <a:xfrm>
              <a:off x="262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矩形 108"/>
            <p:cNvSpPr/>
            <p:nvPr/>
          </p:nvSpPr>
          <p:spPr>
            <a:xfrm>
              <a:off x="298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矩形 109"/>
            <p:cNvSpPr/>
            <p:nvPr/>
          </p:nvSpPr>
          <p:spPr>
            <a:xfrm>
              <a:off x="334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矩形 110"/>
            <p:cNvSpPr/>
            <p:nvPr/>
          </p:nvSpPr>
          <p:spPr>
            <a:xfrm>
              <a:off x="370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12" name="组 111"/>
          <p:cNvGrpSpPr/>
          <p:nvPr/>
        </p:nvGrpSpPr>
        <p:grpSpPr>
          <a:xfrm>
            <a:off x="3824985" y="5225087"/>
            <a:ext cx="1440000" cy="360000"/>
            <a:chOff x="2627784" y="3645024"/>
            <a:chExt cx="1440000" cy="360000"/>
          </a:xfrm>
          <a:solidFill>
            <a:schemeClr val="bg1"/>
          </a:solidFill>
        </p:grpSpPr>
        <p:sp>
          <p:nvSpPr>
            <p:cNvPr id="113" name="矩形 112"/>
            <p:cNvSpPr/>
            <p:nvPr/>
          </p:nvSpPr>
          <p:spPr>
            <a:xfrm>
              <a:off x="262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298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矩形 114"/>
            <p:cNvSpPr/>
            <p:nvPr/>
          </p:nvSpPr>
          <p:spPr>
            <a:xfrm>
              <a:off x="334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矩形 115"/>
            <p:cNvSpPr/>
            <p:nvPr/>
          </p:nvSpPr>
          <p:spPr>
            <a:xfrm>
              <a:off x="3707784" y="3645024"/>
              <a:ext cx="360000" cy="360000"/>
            </a:xfrm>
            <a:prstGeom prst="rect">
              <a:avLst/>
            </a:prstGeom>
            <a:grp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117" name="矩形 116"/>
              <p:cNvSpPr/>
              <p:nvPr/>
            </p:nvSpPr>
            <p:spPr>
              <a:xfrm>
                <a:off x="4041009" y="3997151"/>
                <a:ext cx="906017" cy="369332"/>
              </a:xfrm>
              <a:prstGeom prst="rect">
                <a:avLst/>
              </a:prstGeom>
            </p:spPr>
            <p:txBody>
              <a:bodyPr wrap="none">
                <a:spAutoFit/>
              </a:bodyPr>
              <a:lstStyle/>
              <a:p>
                <a:r>
                  <a:rPr kumimoji="1" lang="en-US" altLang="zh-CN" dirty="0"/>
                  <a:t>Filter</a:t>
                </a:r>
                <a14:m>
                  <m:oMath xmlns:m="http://schemas.openxmlformats.org/officeDocument/2006/math">
                    <m:r>
                      <a:rPr kumimoji="1" lang="en-US" altLang="zh-CN" b="1" i="0" smtClean="0">
                        <a:latin typeface="Cambria Math" charset="0"/>
                      </a:rPr>
                      <m:t> </m:t>
                    </m:r>
                    <m:r>
                      <a:rPr kumimoji="1" lang="en-US" altLang="zh-CN" b="1">
                        <a:latin typeface="Cambria Math" charset="0"/>
                      </a:rPr>
                      <m:t>𝐰</m:t>
                    </m:r>
                  </m:oMath>
                </a14:m>
                <a:endParaRPr lang="zh-CN" altLang="en-US" dirty="0"/>
              </a:p>
            </p:txBody>
          </p:sp>
        </mc:Choice>
        <mc:Fallback xmlns="">
          <p:sp>
            <p:nvSpPr>
              <p:cNvPr id="117" name="矩形 116"/>
              <p:cNvSpPr>
                <a:spLocks noRot="1" noChangeAspect="1" noMove="1" noResize="1" noEditPoints="1" noAdjustHandles="1" noChangeArrowheads="1" noChangeShapeType="1" noTextEdit="1"/>
              </p:cNvSpPr>
              <p:nvPr/>
            </p:nvSpPr>
            <p:spPr>
              <a:xfrm>
                <a:off x="4041009" y="3997151"/>
                <a:ext cx="906017" cy="369332"/>
              </a:xfrm>
              <a:prstGeom prst="rect">
                <a:avLst/>
              </a:prstGeom>
              <a:blipFill rotWithShape="0">
                <a:blip r:embed="rId2"/>
                <a:stretch>
                  <a:fillRect l="-6040" t="-98333" b="-123333"/>
                </a:stretch>
              </a:blipFill>
            </p:spPr>
            <p:txBody>
              <a:bodyPr/>
              <a:lstStyle/>
              <a:p>
                <a:r>
                  <a:rPr lang="zh-CN" altLang="en-US">
                    <a:noFill/>
                  </a:rPr>
                  <a:t> </a:t>
                </a:r>
              </a:p>
            </p:txBody>
          </p:sp>
        </mc:Fallback>
      </mc:AlternateContent>
      <p:grpSp>
        <p:nvGrpSpPr>
          <p:cNvPr id="118" name="组 117"/>
          <p:cNvGrpSpPr/>
          <p:nvPr/>
        </p:nvGrpSpPr>
        <p:grpSpPr>
          <a:xfrm>
            <a:off x="1913181" y="3809946"/>
            <a:ext cx="1440000" cy="360000"/>
            <a:chOff x="2627784" y="3645024"/>
            <a:chExt cx="1440000" cy="360000"/>
          </a:xfrm>
          <a:solidFill>
            <a:schemeClr val="bg1">
              <a:lumMod val="50000"/>
              <a:alpha val="20000"/>
            </a:schemeClr>
          </a:solidFill>
        </p:grpSpPr>
        <p:sp>
          <p:nvSpPr>
            <p:cNvPr id="119" name="矩形 118"/>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120"/>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矩形 121"/>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3" name="文本框 122"/>
          <p:cNvSpPr txBox="1"/>
          <p:nvPr/>
        </p:nvSpPr>
        <p:spPr>
          <a:xfrm>
            <a:off x="683569" y="3717032"/>
            <a:ext cx="1049612" cy="369332"/>
          </a:xfrm>
          <a:prstGeom prst="rect">
            <a:avLst/>
          </a:prstGeom>
          <a:noFill/>
        </p:spPr>
        <p:txBody>
          <a:bodyPr wrap="square" rtlCol="0">
            <a:spAutoFit/>
          </a:bodyPr>
          <a:lstStyle/>
          <a:p>
            <a:r>
              <a:rPr kumimoji="1" lang="en-US" altLang="zh-CN" i="1" dirty="0"/>
              <a:t>padding</a:t>
            </a:r>
            <a:endParaRPr kumimoji="1" lang="zh-CN" altLang="en-US" i="1" dirty="0"/>
          </a:p>
        </p:txBody>
      </p:sp>
      <p:sp>
        <p:nvSpPr>
          <p:cNvPr id="124" name="文本框 123"/>
          <p:cNvSpPr txBox="1"/>
          <p:nvPr/>
        </p:nvSpPr>
        <p:spPr>
          <a:xfrm>
            <a:off x="683569" y="6279353"/>
            <a:ext cx="1049612" cy="369332"/>
          </a:xfrm>
          <a:prstGeom prst="rect">
            <a:avLst/>
          </a:prstGeom>
          <a:noFill/>
        </p:spPr>
        <p:txBody>
          <a:bodyPr wrap="square" rtlCol="0">
            <a:spAutoFit/>
          </a:bodyPr>
          <a:lstStyle/>
          <a:p>
            <a:r>
              <a:rPr kumimoji="1" lang="en-US" altLang="zh-CN" i="1" dirty="0"/>
              <a:t>padding</a:t>
            </a:r>
            <a:endParaRPr kumimoji="1" lang="zh-CN" altLang="en-US" i="1" dirty="0"/>
          </a:p>
        </p:txBody>
      </p:sp>
      <p:grpSp>
        <p:nvGrpSpPr>
          <p:cNvPr id="125" name="组 124"/>
          <p:cNvGrpSpPr/>
          <p:nvPr/>
        </p:nvGrpSpPr>
        <p:grpSpPr>
          <a:xfrm>
            <a:off x="1913181" y="6298471"/>
            <a:ext cx="1440000" cy="360000"/>
            <a:chOff x="2627784" y="3645024"/>
            <a:chExt cx="1440000" cy="360000"/>
          </a:xfrm>
          <a:solidFill>
            <a:schemeClr val="bg1">
              <a:lumMod val="50000"/>
              <a:alpha val="20000"/>
            </a:schemeClr>
          </a:solidFill>
        </p:grpSpPr>
        <p:sp>
          <p:nvSpPr>
            <p:cNvPr id="126" name="矩形 125"/>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矩形 126"/>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矩形 127"/>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128"/>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30" name="直线箭头连接符 129"/>
          <p:cNvCxnSpPr/>
          <p:nvPr/>
        </p:nvCxnSpPr>
        <p:spPr>
          <a:xfrm>
            <a:off x="5625185" y="5085184"/>
            <a:ext cx="71478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文本框 130"/>
          <p:cNvSpPr txBox="1"/>
          <p:nvPr/>
        </p:nvSpPr>
        <p:spPr>
          <a:xfrm>
            <a:off x="5625185" y="4666592"/>
            <a:ext cx="936104" cy="369332"/>
          </a:xfrm>
          <a:prstGeom prst="rect">
            <a:avLst/>
          </a:prstGeom>
          <a:noFill/>
        </p:spPr>
        <p:txBody>
          <a:bodyPr wrap="square" rtlCol="0">
            <a:spAutoFit/>
          </a:bodyPr>
          <a:lstStyle/>
          <a:p>
            <a:r>
              <a:rPr kumimoji="1" lang="en-US" altLang="zh-CN" dirty="0"/>
              <a:t>Conv</a:t>
            </a:r>
            <a:endParaRPr kumimoji="1" lang="zh-CN" altLang="en-US" dirty="0"/>
          </a:p>
        </p:txBody>
      </p:sp>
      <mc:AlternateContent xmlns:mc="http://schemas.openxmlformats.org/markup-compatibility/2006" xmlns:a14="http://schemas.microsoft.com/office/drawing/2010/main">
        <mc:Choice Requires="a14">
          <p:sp>
            <p:nvSpPr>
              <p:cNvPr id="132" name="矩形 131"/>
              <p:cNvSpPr/>
              <p:nvPr/>
            </p:nvSpPr>
            <p:spPr>
              <a:xfrm>
                <a:off x="6228184" y="3568515"/>
                <a:ext cx="1122743" cy="646331"/>
              </a:xfrm>
              <a:prstGeom prst="rect">
                <a:avLst/>
              </a:prstGeom>
            </p:spPr>
            <p:txBody>
              <a:bodyPr wrap="none">
                <a:spAutoFit/>
              </a:bodyPr>
              <a:lstStyle/>
              <a:p>
                <a:r>
                  <a:rPr kumimoji="1" lang="en-US" altLang="zh-CN" dirty="0"/>
                  <a:t>Feature</a:t>
                </a:r>
                <a:r>
                  <a:rPr kumimoji="1" lang="zh-CN" altLang="en-US" dirty="0"/>
                  <a:t> </a:t>
                </a:r>
                <a14:m>
                  <m:oMath xmlns:m="http://schemas.openxmlformats.org/officeDocument/2006/math">
                    <m:r>
                      <a:rPr kumimoji="1" lang="en-US" altLang="zh-CN" b="1" i="0" smtClean="0">
                        <a:latin typeface="Cambria Math" charset="0"/>
                      </a:rPr>
                      <m:t>𝐟</m:t>
                    </m:r>
                  </m:oMath>
                </a14:m>
                <a:endParaRPr lang="zh-CN" altLang="en-US" b="1" dirty="0"/>
              </a:p>
              <a:p>
                <a:r>
                  <a:rPr kumimoji="1" lang="zh-CN" altLang="en-US" dirty="0"/>
                  <a:t> </a:t>
                </a:r>
                <a:endParaRPr lang="zh-CN" altLang="en-US" dirty="0"/>
              </a:p>
            </p:txBody>
          </p:sp>
        </mc:Choice>
        <mc:Fallback xmlns="">
          <p:sp>
            <p:nvSpPr>
              <p:cNvPr id="132" name="矩形 131"/>
              <p:cNvSpPr>
                <a:spLocks noRot="1" noChangeAspect="1" noMove="1" noResize="1" noEditPoints="1" noAdjustHandles="1" noChangeArrowheads="1" noChangeShapeType="1" noTextEdit="1"/>
              </p:cNvSpPr>
              <p:nvPr/>
            </p:nvSpPr>
            <p:spPr>
              <a:xfrm>
                <a:off x="6228184" y="3568515"/>
                <a:ext cx="1122743" cy="646331"/>
              </a:xfrm>
              <a:prstGeom prst="rect">
                <a:avLst/>
              </a:prstGeom>
              <a:blipFill rotWithShape="0">
                <a:blip r:embed="rId3"/>
                <a:stretch>
                  <a:fillRect l="-4891" t="-4717"/>
                </a:stretch>
              </a:blipFill>
            </p:spPr>
            <p:txBody>
              <a:bodyPr/>
              <a:lstStyle/>
              <a:p>
                <a:r>
                  <a:rPr lang="zh-CN" altLang="en-US">
                    <a:noFill/>
                  </a:rPr>
                  <a:t> </a:t>
                </a:r>
              </a:p>
            </p:txBody>
          </p:sp>
        </mc:Fallback>
      </mc:AlternateContent>
      <p:sp>
        <p:nvSpPr>
          <p:cNvPr id="133" name="矩形 132"/>
          <p:cNvSpPr/>
          <p:nvPr/>
        </p:nvSpPr>
        <p:spPr>
          <a:xfrm>
            <a:off x="6572943" y="4523718"/>
            <a:ext cx="360000" cy="360000"/>
          </a:xfrm>
          <a:prstGeom prst="rect">
            <a:avLst/>
          </a:prstGeom>
          <a:solidFill>
            <a:schemeClr val="accent5">
              <a:lumMod val="20000"/>
              <a:lumOff val="80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矩形 133"/>
          <p:cNvSpPr/>
          <p:nvPr/>
        </p:nvSpPr>
        <p:spPr>
          <a:xfrm>
            <a:off x="6572943" y="5236519"/>
            <a:ext cx="360000" cy="360000"/>
          </a:xfrm>
          <a:prstGeom prst="rect">
            <a:avLst/>
          </a:prstGeom>
          <a:solidFill>
            <a:schemeClr val="accent5">
              <a:lumMod val="20000"/>
              <a:lumOff val="80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矩形 134"/>
          <p:cNvSpPr/>
          <p:nvPr/>
        </p:nvSpPr>
        <p:spPr>
          <a:xfrm>
            <a:off x="6572943" y="5596519"/>
            <a:ext cx="360000" cy="36000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6572943" y="4876519"/>
            <a:ext cx="360000" cy="36000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7" name="直线连接符 136"/>
          <p:cNvCxnSpPr/>
          <p:nvPr/>
        </p:nvCxnSpPr>
        <p:spPr>
          <a:xfrm>
            <a:off x="6932943" y="4162007"/>
            <a:ext cx="1516710" cy="41283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8" name="直线连接符 137"/>
          <p:cNvCxnSpPr/>
          <p:nvPr/>
        </p:nvCxnSpPr>
        <p:spPr>
          <a:xfrm>
            <a:off x="6932943" y="4876519"/>
            <a:ext cx="1551804" cy="5112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7339287" y="3802331"/>
            <a:ext cx="1045409" cy="369332"/>
          </a:xfrm>
          <a:prstGeom prst="rect">
            <a:avLst/>
          </a:prstGeom>
          <a:noFill/>
        </p:spPr>
        <p:txBody>
          <a:bodyPr wrap="square" rtlCol="0">
            <a:spAutoFit/>
          </a:bodyPr>
          <a:lstStyle/>
          <a:p>
            <a:r>
              <a:rPr kumimoji="1" lang="en-US" altLang="zh-CN" dirty="0"/>
              <a:t>Pooling</a:t>
            </a:r>
            <a:endParaRPr kumimoji="1" lang="zh-CN" altLang="en-US" dirty="0"/>
          </a:p>
        </p:txBody>
      </p:sp>
      <mc:AlternateContent xmlns:mc="http://schemas.openxmlformats.org/markup-compatibility/2006" xmlns:a14="http://schemas.microsoft.com/office/drawing/2010/main">
        <mc:Choice Requires="a14">
          <p:sp>
            <p:nvSpPr>
              <p:cNvPr id="140" name="矩形 139"/>
              <p:cNvSpPr/>
              <p:nvPr/>
            </p:nvSpPr>
            <p:spPr>
              <a:xfrm>
                <a:off x="8336113" y="3981378"/>
                <a:ext cx="46198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a:latin typeface="Cambria Math" charset="0"/>
                        </a:rPr>
                        <m:t>q</m:t>
                      </m:r>
                    </m:oMath>
                  </m:oMathPara>
                </a14:m>
                <a:endParaRPr lang="zh-CN" altLang="en-US" b="1" dirty="0"/>
              </a:p>
              <a:p>
                <a:r>
                  <a:rPr kumimoji="1" lang="zh-CN" altLang="en-US" dirty="0"/>
                  <a:t> </a:t>
                </a:r>
                <a:endParaRPr lang="zh-CN" altLang="en-US" dirty="0"/>
              </a:p>
            </p:txBody>
          </p:sp>
        </mc:Choice>
        <mc:Fallback xmlns="">
          <p:sp>
            <p:nvSpPr>
              <p:cNvPr id="140" name="矩形 139"/>
              <p:cNvSpPr>
                <a:spLocks noRot="1" noChangeAspect="1" noMove="1" noResize="1" noEditPoints="1" noAdjustHandles="1" noChangeArrowheads="1" noChangeShapeType="1" noTextEdit="1"/>
              </p:cNvSpPr>
              <p:nvPr/>
            </p:nvSpPr>
            <p:spPr>
              <a:xfrm>
                <a:off x="8336113" y="3981378"/>
                <a:ext cx="461986" cy="646331"/>
              </a:xfrm>
              <a:prstGeom prst="rect">
                <a:avLst/>
              </a:prstGeom>
              <a:blipFill rotWithShape="0">
                <a:blip r:embed="rId4"/>
                <a:stretch>
                  <a:fillRect/>
                </a:stretch>
              </a:blipFill>
            </p:spPr>
            <p:txBody>
              <a:bodyPr/>
              <a:lstStyle/>
              <a:p>
                <a:r>
                  <a:rPr lang="zh-CN" altLang="en-US">
                    <a:noFill/>
                  </a:rPr>
                  <a:t> </a:t>
                </a:r>
              </a:p>
            </p:txBody>
          </p:sp>
        </mc:Fallback>
      </mc:AlternateContent>
      <p:sp>
        <p:nvSpPr>
          <p:cNvPr id="141" name="矩形 140"/>
          <p:cNvSpPr/>
          <p:nvPr/>
        </p:nvSpPr>
        <p:spPr>
          <a:xfrm>
            <a:off x="8438099" y="4941128"/>
            <a:ext cx="360000" cy="360000"/>
          </a:xfrm>
          <a:prstGeom prst="rect">
            <a:avLst/>
          </a:prstGeom>
          <a:solidFill>
            <a:srgbClr val="FF0000">
              <a:alpha val="6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42" name="组 141"/>
          <p:cNvGrpSpPr/>
          <p:nvPr/>
        </p:nvGrpSpPr>
        <p:grpSpPr>
          <a:xfrm>
            <a:off x="1913181" y="4529267"/>
            <a:ext cx="1440000" cy="360000"/>
            <a:chOff x="2627784" y="3645024"/>
            <a:chExt cx="1440000" cy="360000"/>
          </a:xfrm>
          <a:solidFill>
            <a:schemeClr val="accent5">
              <a:lumMod val="20000"/>
              <a:lumOff val="80000"/>
            </a:schemeClr>
          </a:solidFill>
        </p:grpSpPr>
        <p:sp>
          <p:nvSpPr>
            <p:cNvPr id="143" name="矩形 142"/>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矩形 143"/>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矩形 144"/>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矩形 145"/>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47" name="组 146"/>
          <p:cNvGrpSpPr/>
          <p:nvPr/>
        </p:nvGrpSpPr>
        <p:grpSpPr>
          <a:xfrm>
            <a:off x="1913181" y="5232812"/>
            <a:ext cx="1440000" cy="360000"/>
            <a:chOff x="2627784" y="3645024"/>
            <a:chExt cx="1440000" cy="360000"/>
          </a:xfrm>
          <a:solidFill>
            <a:schemeClr val="accent5">
              <a:lumMod val="20000"/>
              <a:lumOff val="80000"/>
            </a:schemeClr>
          </a:solidFill>
        </p:grpSpPr>
        <p:sp>
          <p:nvSpPr>
            <p:cNvPr id="148" name="矩形 147"/>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矩形 148"/>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矩形 149"/>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矩形 150"/>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2" name="组 151"/>
          <p:cNvGrpSpPr/>
          <p:nvPr/>
        </p:nvGrpSpPr>
        <p:grpSpPr>
          <a:xfrm>
            <a:off x="1914039" y="4891663"/>
            <a:ext cx="1440000" cy="360000"/>
            <a:chOff x="2627784" y="3645024"/>
            <a:chExt cx="1440000" cy="360000"/>
          </a:xfrm>
          <a:solidFill>
            <a:schemeClr val="bg1"/>
          </a:solidFill>
        </p:grpSpPr>
        <p:sp>
          <p:nvSpPr>
            <p:cNvPr id="153" name="矩形 152"/>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矩形 153"/>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154"/>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7" name="矩形 156"/>
          <p:cNvSpPr/>
          <p:nvPr/>
        </p:nvSpPr>
        <p:spPr>
          <a:xfrm>
            <a:off x="6572943" y="4163718"/>
            <a:ext cx="360000" cy="36000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p:cNvSpPr/>
          <p:nvPr/>
        </p:nvSpPr>
        <p:spPr>
          <a:xfrm>
            <a:off x="6572943" y="5949320"/>
            <a:ext cx="360000" cy="360000"/>
          </a:xfrm>
          <a:prstGeom prst="rect">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矩形 161"/>
          <p:cNvSpPr/>
          <p:nvPr/>
        </p:nvSpPr>
        <p:spPr>
          <a:xfrm>
            <a:off x="8438099" y="4581128"/>
            <a:ext cx="360000" cy="360000"/>
          </a:xfrm>
          <a:prstGeom prst="rect">
            <a:avLst/>
          </a:prstGeom>
          <a:solidFill>
            <a:srgbClr val="FF0000">
              <a:alpha val="6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矩形 162"/>
          <p:cNvSpPr/>
          <p:nvPr/>
        </p:nvSpPr>
        <p:spPr>
          <a:xfrm>
            <a:off x="8438099" y="5301128"/>
            <a:ext cx="360000" cy="360000"/>
          </a:xfrm>
          <a:prstGeom prst="rect">
            <a:avLst/>
          </a:prstGeom>
          <a:solidFill>
            <a:srgbClr val="FF0000">
              <a:alpha val="6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7" name="直线连接符 166"/>
          <p:cNvCxnSpPr/>
          <p:nvPr/>
        </p:nvCxnSpPr>
        <p:spPr>
          <a:xfrm flipV="1">
            <a:off x="6932943" y="5303445"/>
            <a:ext cx="1505156" cy="30263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1" name="直线连接符 170"/>
          <p:cNvCxnSpPr/>
          <p:nvPr/>
        </p:nvCxnSpPr>
        <p:spPr>
          <a:xfrm flipV="1">
            <a:off x="6909619" y="5661128"/>
            <a:ext cx="1498586" cy="64403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4060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Relation Extraction</a:t>
            </a:r>
            <a:endParaRPr kumimoji="1" lang="zh-CN" altLang="en-US" dirty="0"/>
          </a:p>
        </p:txBody>
      </p:sp>
      <p:sp>
        <p:nvSpPr>
          <p:cNvPr id="3" name="内容占位符 2"/>
          <p:cNvSpPr>
            <a:spLocks noGrp="1"/>
          </p:cNvSpPr>
          <p:nvPr>
            <p:ph idx="1"/>
          </p:nvPr>
        </p:nvSpPr>
        <p:spPr/>
        <p:txBody>
          <a:bodyPr/>
          <a:lstStyle/>
          <a:p>
            <a:r>
              <a:rPr lang="en-US" altLang="zh-CN" dirty="0"/>
              <a:t>How to build relation extraction systems?</a:t>
            </a:r>
          </a:p>
          <a:p>
            <a:pPr lvl="1"/>
            <a:r>
              <a:rPr lang="en-US" altLang="zh-CN" dirty="0"/>
              <a:t>Hand-written patterns </a:t>
            </a:r>
          </a:p>
          <a:p>
            <a:pPr lvl="1"/>
            <a:r>
              <a:rPr lang="en-US" altLang="zh-CN" dirty="0"/>
              <a:t>Supervised </a:t>
            </a:r>
            <a:r>
              <a:rPr kumimoji="1" lang="en-US" altLang="zh-CN" dirty="0"/>
              <a:t>relation extraction</a:t>
            </a:r>
            <a:endParaRPr lang="en-US" altLang="zh-CN" dirty="0"/>
          </a:p>
          <a:p>
            <a:pPr lvl="1"/>
            <a:r>
              <a:rPr lang="en-US" altLang="zh-CN" dirty="0">
                <a:solidFill>
                  <a:srgbClr val="FF0000"/>
                </a:solidFill>
              </a:rPr>
              <a:t>Semi-supervised</a:t>
            </a:r>
          </a:p>
          <a:p>
            <a:pPr lvl="2"/>
            <a:r>
              <a:rPr lang="en-US" altLang="zh-CN" sz="2800" dirty="0"/>
              <a:t>Bootstrapping (using seeds) </a:t>
            </a:r>
          </a:p>
          <a:p>
            <a:pPr lvl="2"/>
            <a:r>
              <a:rPr lang="en-US" altLang="zh-CN" sz="2800" dirty="0"/>
              <a:t>Distant supervision</a:t>
            </a:r>
          </a:p>
          <a:p>
            <a:pPr lvl="2"/>
            <a:endParaRPr lang="en-US" altLang="zh-CN" sz="2800" dirty="0"/>
          </a:p>
          <a:p>
            <a:pPr lvl="2"/>
            <a:endParaRPr lang="en-US" altLang="zh-CN" dirty="0"/>
          </a:p>
          <a:p>
            <a:pPr lvl="2"/>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149</a:t>
            </a:fld>
            <a:endParaRPr lang="zh-CN" altLang="en-US">
              <a:solidFill>
                <a:prstClr val="black">
                  <a:tint val="75000"/>
                </a:prstClr>
              </a:solidFill>
            </a:endParaRPr>
          </a:p>
        </p:txBody>
      </p:sp>
    </p:spTree>
    <p:extLst>
      <p:ext uri="{BB962C8B-B14F-4D97-AF65-F5344CB8AC3E}">
        <p14:creationId xmlns:p14="http://schemas.microsoft.com/office/powerpoint/2010/main" val="2519598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Main Ideas of RL</a:t>
            </a:r>
            <a:endParaRPr lang="zh-CN" altLang="en-US" dirty="0"/>
          </a:p>
        </p:txBody>
      </p:sp>
      <p:sp>
        <p:nvSpPr>
          <p:cNvPr id="3" name="内容占位符 2"/>
          <p:cNvSpPr>
            <a:spLocks noGrp="1"/>
          </p:cNvSpPr>
          <p:nvPr>
            <p:ph idx="1"/>
          </p:nvPr>
        </p:nvSpPr>
        <p:spPr>
          <a:xfrm>
            <a:off x="107503" y="980728"/>
            <a:ext cx="5985497" cy="5472608"/>
          </a:xfrm>
        </p:spPr>
        <p:txBody>
          <a:bodyPr>
            <a:normAutofit/>
          </a:bodyPr>
          <a:lstStyle/>
          <a:p>
            <a:r>
              <a:rPr lang="en-US" altLang="zh-CN" dirty="0">
                <a:solidFill>
                  <a:srgbClr val="FF0000"/>
                </a:solidFill>
              </a:rPr>
              <a:t>Distributed</a:t>
            </a:r>
            <a:r>
              <a:rPr lang="en-US" altLang="zh-CN" dirty="0"/>
              <a:t> Representation</a:t>
            </a:r>
          </a:p>
          <a:p>
            <a:pPr lvl="1"/>
            <a:r>
              <a:rPr lang="en-US" altLang="zh-CN" dirty="0"/>
              <a:t>Embeddings</a:t>
            </a:r>
          </a:p>
          <a:p>
            <a:pPr lvl="1"/>
            <a:r>
              <a:rPr lang="en-US" altLang="zh-CN" dirty="0"/>
              <a:t>Dense, real-valued, and low-dimensional vectors</a:t>
            </a:r>
            <a:endParaRPr lang="zh-CN" altLang="en-US" dirty="0"/>
          </a:p>
          <a:p>
            <a:pPr marL="0" indent="0">
              <a:buNone/>
            </a:pPr>
            <a:endParaRPr lang="en-US" altLang="zh-CN" dirty="0">
              <a:solidFill>
                <a:srgbClr val="FF0000"/>
              </a:solidFill>
            </a:endParaRPr>
          </a:p>
          <a:p>
            <a:r>
              <a:rPr lang="en-US" altLang="zh-CN" dirty="0">
                <a:solidFill>
                  <a:srgbClr val="FF0000"/>
                </a:solidFill>
              </a:rPr>
              <a:t>Hierarchical</a:t>
            </a:r>
            <a:r>
              <a:rPr lang="en-US" altLang="zh-CN" dirty="0"/>
              <a:t> Network Structure</a:t>
            </a:r>
          </a:p>
          <a:p>
            <a:pPr lvl="1"/>
            <a:r>
              <a:rPr lang="en-US" altLang="zh-CN" dirty="0"/>
              <a:t>Corresponding to hierarchical real world</a:t>
            </a:r>
          </a:p>
          <a:p>
            <a:pPr lvl="1"/>
            <a:r>
              <a:rPr lang="en-US" altLang="zh-CN" dirty="0"/>
              <a:t>Abstraction and generalization</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a:t>
            </a:fld>
            <a:endParaRPr lang="zh-CN" altLang="en-US">
              <a:solidFill>
                <a:prstClr val="black">
                  <a:tint val="75000"/>
                </a:prstClr>
              </a:solidFill>
            </a:endParaRPr>
          </a:p>
        </p:txBody>
      </p:sp>
      <p:grpSp>
        <p:nvGrpSpPr>
          <p:cNvPr id="5" name="组合 4"/>
          <p:cNvGrpSpPr/>
          <p:nvPr/>
        </p:nvGrpSpPr>
        <p:grpSpPr>
          <a:xfrm>
            <a:off x="6001283" y="980728"/>
            <a:ext cx="2592288" cy="2167809"/>
            <a:chOff x="3267133" y="3195779"/>
            <a:chExt cx="2623082" cy="2543190"/>
          </a:xfrm>
        </p:grpSpPr>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67133" y="3195779"/>
              <a:ext cx="2623082" cy="2543190"/>
            </a:xfrm>
            <a:prstGeom prst="rect">
              <a:avLst/>
            </a:prstGeom>
          </p:spPr>
        </p:pic>
        <p:pic>
          <p:nvPicPr>
            <p:cNvPr id="7" name="Picture 4" descr="http://colah.github.io/posts/2014-07-NLP-RNNs-Representations/img/Socher-ImageClass-tSNE.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400096" y="3222004"/>
              <a:ext cx="2449964" cy="219003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8184" y="3429000"/>
            <a:ext cx="2376264" cy="3181306"/>
          </a:xfrm>
          <a:prstGeom prst="rect">
            <a:avLst/>
          </a:prstGeom>
          <a:ln>
            <a:noFill/>
          </a:ln>
          <a:effectLst/>
        </p:spPr>
      </p:pic>
    </p:spTree>
    <p:extLst>
      <p:ext uri="{BB962C8B-B14F-4D97-AF65-F5344CB8AC3E}">
        <p14:creationId xmlns:p14="http://schemas.microsoft.com/office/powerpoint/2010/main" val="6999725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Semi-Supervised Relation Extraction</a:t>
            </a:r>
            <a:endParaRPr kumimoji="1" lang="zh-CN" altLang="en-US" dirty="0"/>
          </a:p>
        </p:txBody>
      </p:sp>
      <p:sp>
        <p:nvSpPr>
          <p:cNvPr id="3" name="内容占位符 2"/>
          <p:cNvSpPr>
            <a:spLocks noGrp="1"/>
          </p:cNvSpPr>
          <p:nvPr>
            <p:ph idx="1"/>
          </p:nvPr>
        </p:nvSpPr>
        <p:spPr/>
        <p:txBody>
          <a:bodyPr/>
          <a:lstStyle/>
          <a:p>
            <a:r>
              <a:rPr lang="en-US" altLang="zh-CN" dirty="0"/>
              <a:t>Supervised approaches</a:t>
            </a:r>
          </a:p>
          <a:p>
            <a:pPr lvl="1"/>
            <a:r>
              <a:rPr lang="en-US" altLang="zh-CN" dirty="0"/>
              <a:t>sentences in a corpus are hand-labeled for the presence of entities and the relations between them </a:t>
            </a:r>
          </a:p>
          <a:p>
            <a:pPr lvl="1"/>
            <a:r>
              <a:rPr lang="en-US" altLang="zh-CN" dirty="0"/>
              <a:t>Limitations</a:t>
            </a:r>
          </a:p>
          <a:p>
            <a:pPr lvl="2"/>
            <a:r>
              <a:rPr lang="en-US" altLang="zh-CN" dirty="0"/>
              <a:t>Labeling training data is labor-intensive</a:t>
            </a:r>
          </a:p>
          <a:p>
            <a:pPr lvl="2"/>
            <a:r>
              <a:rPr lang="en-US" altLang="zh-CN" dirty="0"/>
              <a:t>The scale of dataset is small, which limits the performance of relation extraction systems </a:t>
            </a:r>
          </a:p>
          <a:p>
            <a:pPr lvl="2"/>
            <a:r>
              <a:rPr lang="en-US" altLang="zh-CN" dirty="0"/>
              <a:t>Relations are labeled on a particular corpus, the resulting classifiers tend to be biased toward that text domain</a:t>
            </a:r>
          </a:p>
          <a:p>
            <a:pPr lvl="2"/>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150</a:t>
            </a:fld>
            <a:endParaRPr lang="zh-CN" altLang="en-US">
              <a:solidFill>
                <a:prstClr val="black">
                  <a:tint val="75000"/>
                </a:prstClr>
              </a:solidFill>
            </a:endParaRPr>
          </a:p>
        </p:txBody>
      </p:sp>
    </p:spTree>
    <p:extLst>
      <p:ext uri="{BB962C8B-B14F-4D97-AF65-F5344CB8AC3E}">
        <p14:creationId xmlns:p14="http://schemas.microsoft.com/office/powerpoint/2010/main" val="312958477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Relation Bootstrapping</a:t>
            </a:r>
            <a:endParaRPr kumimoji="1" lang="zh-CN" altLang="en-US" dirty="0"/>
          </a:p>
        </p:txBody>
      </p:sp>
      <p:sp>
        <p:nvSpPr>
          <p:cNvPr id="3" name="内容占位符 2"/>
          <p:cNvSpPr>
            <a:spLocks noGrp="1"/>
          </p:cNvSpPr>
          <p:nvPr>
            <p:ph idx="1"/>
          </p:nvPr>
        </p:nvSpPr>
        <p:spPr/>
        <p:txBody>
          <a:bodyPr/>
          <a:lstStyle/>
          <a:p>
            <a:r>
              <a:rPr lang="en-US" altLang="zh-CN" dirty="0"/>
              <a:t>No training set? Maybe you have </a:t>
            </a:r>
          </a:p>
          <a:p>
            <a:pPr lvl="1"/>
            <a:r>
              <a:rPr lang="en-US" altLang="zh-CN" dirty="0"/>
              <a:t>A few seed tuples</a:t>
            </a:r>
          </a:p>
          <a:p>
            <a:pPr lvl="1"/>
            <a:r>
              <a:rPr lang="en-US" altLang="zh-CN" dirty="0"/>
              <a:t>A few high-precision patterns </a:t>
            </a:r>
          </a:p>
          <a:p>
            <a:pPr lvl="1"/>
            <a:r>
              <a:rPr lang="en-US" altLang="zh-CN" dirty="0"/>
              <a:t>Large-scale unsupervised text data</a:t>
            </a:r>
          </a:p>
          <a:p>
            <a:pPr lvl="1"/>
            <a:endParaRPr lang="en-US" altLang="zh-CN" dirty="0"/>
          </a:p>
          <a:p>
            <a:r>
              <a:rPr lang="en-US" altLang="zh-CN" dirty="0"/>
              <a:t>Can you use those seeds to do something useful?</a:t>
            </a:r>
          </a:p>
          <a:p>
            <a:pPr lvl="1"/>
            <a:r>
              <a:rPr lang="en-US" altLang="zh-CN" dirty="0"/>
              <a:t>Bootstrapping: Use the seeds to directly learn to populate a relation from unsupervised text data</a:t>
            </a:r>
          </a:p>
          <a:p>
            <a:pPr lvl="1"/>
            <a:endParaRPr lang="en-US" altLang="zh-CN" dirty="0"/>
          </a:p>
          <a:p>
            <a:endParaRPr lang="en-US" altLang="zh-CN" dirty="0"/>
          </a:p>
          <a:p>
            <a:pPr lvl="1"/>
            <a:endParaRPr lang="en-US" altLang="zh-CN" dirty="0"/>
          </a:p>
          <a:p>
            <a:endParaRPr lang="en-US" altLang="zh-CN" dirty="0"/>
          </a:p>
          <a:p>
            <a:pPr lvl="2"/>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151</a:t>
            </a:fld>
            <a:endParaRPr lang="zh-CN" altLang="en-US">
              <a:solidFill>
                <a:prstClr val="black">
                  <a:tint val="75000"/>
                </a:prstClr>
              </a:solidFill>
            </a:endParaRPr>
          </a:p>
        </p:txBody>
      </p:sp>
    </p:spTree>
    <p:extLst>
      <p:ext uri="{BB962C8B-B14F-4D97-AF65-F5344CB8AC3E}">
        <p14:creationId xmlns:p14="http://schemas.microsoft.com/office/powerpoint/2010/main" val="10131283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Relation Bootstrapping</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980728"/>
                <a:ext cx="8928992" cy="6264696"/>
              </a:xfrm>
            </p:spPr>
            <p:txBody>
              <a:bodyPr>
                <a:normAutofit/>
              </a:bodyPr>
              <a:lstStyle/>
              <a:p>
                <a:r>
                  <a:rPr lang="en-US" altLang="zh-CN" dirty="0"/>
                  <a:t>Framework</a:t>
                </a:r>
              </a:p>
              <a:p>
                <a:pPr lvl="1"/>
                <a:r>
                  <a:rPr lang="en-US" altLang="zh-CN" dirty="0"/>
                  <a:t>Gather a set of seed entity pairs that have relation </a:t>
                </a:r>
                <a14:m>
                  <m:oMath xmlns:m="http://schemas.openxmlformats.org/officeDocument/2006/math">
                    <m:r>
                      <a:rPr lang="en-US" altLang="zh-CN" b="0" i="1" smtClean="0">
                        <a:latin typeface="Cambria Math" charset="0"/>
                      </a:rPr>
                      <m:t>𝑟</m:t>
                    </m:r>
                  </m:oMath>
                </a14:m>
                <a:r>
                  <a:rPr lang="en-US" altLang="zh-CN" dirty="0"/>
                  <a:t> </a:t>
                </a:r>
              </a:p>
              <a:p>
                <a:pPr lvl="1"/>
                <a:r>
                  <a:rPr lang="en-US" altLang="zh-CN" dirty="0"/>
                  <a:t>Iterate: </a:t>
                </a:r>
              </a:p>
              <a:p>
                <a:pPr marL="1371600" lvl="2" indent="-457200">
                  <a:buFont typeface="+mj-lt"/>
                  <a:buAutoNum type="arabicPeriod"/>
                </a:pPr>
                <a:r>
                  <a:rPr lang="en-US" altLang="zh-CN" dirty="0"/>
                  <a:t>Find sentences with these entity pairs</a:t>
                </a:r>
              </a:p>
              <a:p>
                <a:pPr marL="1371600" lvl="2" indent="-457200">
                  <a:buFont typeface="+mj-lt"/>
                  <a:buAutoNum type="arabicPeriod"/>
                </a:pPr>
                <a:r>
                  <a:rPr lang="en-US" altLang="zh-CN" dirty="0"/>
                  <a:t>Look at the context between or around the entity pair, and generalize the context to create patterns </a:t>
                </a:r>
              </a:p>
              <a:p>
                <a:pPr marL="1371600" lvl="2" indent="-457200">
                  <a:buFont typeface="+mj-lt"/>
                  <a:buAutoNum type="arabicPeriod"/>
                </a:pPr>
                <a:r>
                  <a:rPr lang="en-US" altLang="zh-CN" dirty="0"/>
                  <a:t>Use the patterns to obtain more relation instances and entity pairs for relation </a:t>
                </a:r>
                <a14:m>
                  <m:oMath xmlns:m="http://schemas.openxmlformats.org/officeDocument/2006/math">
                    <m:r>
                      <a:rPr lang="en-US" altLang="zh-CN" i="1">
                        <a:latin typeface="Cambria Math" charset="0"/>
                      </a:rPr>
                      <m:t>𝑟</m:t>
                    </m:r>
                  </m:oMath>
                </a14:m>
                <a:r>
                  <a:rPr lang="en-US" altLang="zh-CN" dirty="0"/>
                  <a:t> from unsupervised text data</a:t>
                </a:r>
                <a:br>
                  <a:rPr lang="en-US" altLang="zh-CN" dirty="0"/>
                </a:br>
                <a:endParaRPr lang="en-US" altLang="zh-CN" dirty="0"/>
              </a:p>
              <a:p>
                <a:pPr lvl="1"/>
                <a:endParaRPr lang="en-US" altLang="zh-CN" dirty="0"/>
              </a:p>
              <a:p>
                <a:pPr lvl="1"/>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980728"/>
                <a:ext cx="8928992" cy="6264696"/>
              </a:xfrm>
              <a:blipFill rotWithShape="0">
                <a:blip r:embed="rId2"/>
                <a:stretch>
                  <a:fillRect l="-1571" t="-1265"/>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152</a:t>
            </a:fld>
            <a:endParaRPr lang="zh-CN" altLang="en-US">
              <a:solidFill>
                <a:prstClr val="black">
                  <a:tint val="75000"/>
                </a:prstClr>
              </a:solidFill>
            </a:endParaRPr>
          </a:p>
        </p:txBody>
      </p:sp>
      <p:sp>
        <p:nvSpPr>
          <p:cNvPr id="5" name="矩形 4"/>
          <p:cNvSpPr/>
          <p:nvPr/>
        </p:nvSpPr>
        <p:spPr>
          <a:xfrm>
            <a:off x="467544" y="6286588"/>
            <a:ext cx="7704856" cy="369332"/>
          </a:xfrm>
          <a:prstGeom prst="rect">
            <a:avLst/>
          </a:prstGeom>
        </p:spPr>
        <p:txBody>
          <a:bodyPr wrap="square">
            <a:spAutoFit/>
          </a:bodyPr>
          <a:lstStyle/>
          <a:p>
            <a:r>
              <a:rPr lang="en-US" altLang="zh-CN" dirty="0" err="1">
                <a:solidFill>
                  <a:srgbClr val="222222"/>
                </a:solidFill>
                <a:latin typeface="Arial" charset="0"/>
              </a:rPr>
              <a:t>Brin</a:t>
            </a:r>
            <a:r>
              <a:rPr lang="en-US" altLang="zh-CN" dirty="0">
                <a:solidFill>
                  <a:srgbClr val="222222"/>
                </a:solidFill>
                <a:latin typeface="Arial" charset="0"/>
              </a:rPr>
              <a:t> S. Extracting patterns and relations from the world wide web. 1998</a:t>
            </a:r>
            <a:endParaRPr lang="zh-CN" altLang="en-US" dirty="0"/>
          </a:p>
        </p:txBody>
      </p:sp>
    </p:spTree>
    <p:extLst>
      <p:ext uri="{BB962C8B-B14F-4D97-AF65-F5344CB8AC3E}">
        <p14:creationId xmlns:p14="http://schemas.microsoft.com/office/powerpoint/2010/main" val="320315749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Relation Bootstrapping</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Example </a:t>
            </a:r>
          </a:p>
          <a:p>
            <a:pPr lvl="1"/>
            <a:r>
              <a:rPr lang="en-US" altLang="zh-CN" dirty="0"/>
              <a:t>Seed tuple: (Mark Twain, place of birth, Elmira)</a:t>
            </a:r>
          </a:p>
          <a:p>
            <a:pPr lvl="2"/>
            <a:r>
              <a:rPr lang="en-US" altLang="zh-CN" dirty="0"/>
              <a:t>“</a:t>
            </a:r>
            <a:r>
              <a:rPr lang="en-US" altLang="zh-CN" i="1" dirty="0"/>
              <a:t>Mark Twain </a:t>
            </a:r>
            <a:r>
              <a:rPr lang="en-US" altLang="zh-CN" dirty="0"/>
              <a:t>was born in </a:t>
            </a:r>
            <a:r>
              <a:rPr lang="en-US" altLang="zh-CN" i="1" dirty="0"/>
              <a:t>Elmira</a:t>
            </a:r>
            <a:r>
              <a:rPr lang="en-US" altLang="zh-CN" dirty="0"/>
              <a:t>, NY. </a:t>
            </a:r>
            <a:r>
              <a:rPr lang="zh-CN" altLang="en-US" dirty="0"/>
              <a:t>”</a:t>
            </a:r>
            <a:endParaRPr lang="en-US" altLang="zh-CN" dirty="0"/>
          </a:p>
          <a:p>
            <a:pPr lvl="2"/>
            <a:r>
              <a:rPr lang="zh-CN" altLang="en-US" dirty="0"/>
              <a:t>“</a:t>
            </a:r>
            <a:r>
              <a:rPr lang="en-US" altLang="zh-CN" dirty="0"/>
              <a:t>The hometown of </a:t>
            </a:r>
            <a:r>
              <a:rPr lang="en-US" altLang="zh-CN" i="1" dirty="0"/>
              <a:t>Mark Twain </a:t>
            </a:r>
            <a:r>
              <a:rPr lang="en-US" altLang="zh-CN" dirty="0"/>
              <a:t>is in </a:t>
            </a:r>
            <a:r>
              <a:rPr lang="en-US" altLang="zh-CN" i="1" dirty="0"/>
              <a:t>Elmira</a:t>
            </a:r>
            <a:r>
              <a:rPr lang="en-US" altLang="zh-CN" dirty="0"/>
              <a:t>.</a:t>
            </a:r>
            <a:r>
              <a:rPr lang="zh-CN" altLang="en-US" dirty="0"/>
              <a:t>”</a:t>
            </a:r>
            <a:endParaRPr lang="en-US" altLang="zh-CN" dirty="0"/>
          </a:p>
          <a:p>
            <a:pPr lvl="2"/>
            <a:r>
              <a:rPr lang="zh-CN" altLang="en-US" dirty="0"/>
              <a:t>“</a:t>
            </a:r>
            <a:r>
              <a:rPr lang="en-US" altLang="zh-CN" i="1" dirty="0"/>
              <a:t>Elmira</a:t>
            </a:r>
            <a:r>
              <a:rPr lang="en-US" altLang="zh-CN" dirty="0"/>
              <a:t> is </a:t>
            </a:r>
            <a:r>
              <a:rPr lang="en-US" altLang="zh-CN" i="1" dirty="0"/>
              <a:t>Mark Twain’s </a:t>
            </a:r>
            <a:r>
              <a:rPr lang="en-US" altLang="zh-CN" dirty="0"/>
              <a:t>birthplace.</a:t>
            </a:r>
            <a:r>
              <a:rPr lang="zh-CN" altLang="en-US" dirty="0"/>
              <a:t> ”</a:t>
            </a:r>
            <a:endParaRPr lang="en-US" altLang="zh-CN" dirty="0"/>
          </a:p>
          <a:p>
            <a:pPr lvl="1"/>
            <a:r>
              <a:rPr lang="en-US" altLang="zh-CN" dirty="0"/>
              <a:t>Patterns</a:t>
            </a:r>
            <a:r>
              <a:rPr lang="zh-CN" altLang="en-US" dirty="0"/>
              <a:t> </a:t>
            </a:r>
            <a:r>
              <a:rPr lang="en-US" altLang="zh-CN" dirty="0"/>
              <a:t>for the relation:</a:t>
            </a:r>
          </a:p>
          <a:p>
            <a:pPr lvl="2"/>
            <a:r>
              <a:rPr lang="en-US" altLang="zh-CN" dirty="0"/>
              <a:t>X is born in Y </a:t>
            </a:r>
          </a:p>
          <a:p>
            <a:pPr lvl="2"/>
            <a:r>
              <a:rPr lang="en-US" altLang="zh-CN" dirty="0"/>
              <a:t>The hometown of X is in Y </a:t>
            </a:r>
          </a:p>
          <a:p>
            <a:pPr lvl="2"/>
            <a:r>
              <a:rPr lang="en-US" altLang="zh-CN" dirty="0"/>
              <a:t>Y is X’s birthplace</a:t>
            </a:r>
          </a:p>
          <a:p>
            <a:pPr lvl="1"/>
            <a:r>
              <a:rPr lang="en-US" altLang="zh-CN" dirty="0"/>
              <a:t>Use those patterns to obtain new tuples </a:t>
            </a:r>
          </a:p>
          <a:p>
            <a:pPr lvl="1"/>
            <a:r>
              <a:rPr lang="en-US" altLang="zh-CN" dirty="0"/>
              <a:t>Iterate</a:t>
            </a:r>
          </a:p>
          <a:p>
            <a:pPr lvl="1"/>
            <a:endParaRPr lang="en-US" altLang="zh-CN" dirty="0"/>
          </a:p>
          <a:p>
            <a:endParaRPr lang="en-US" altLang="zh-CN" dirty="0"/>
          </a:p>
          <a:p>
            <a:pPr lvl="1"/>
            <a:endParaRPr lang="en-US" altLang="zh-CN" dirty="0"/>
          </a:p>
          <a:p>
            <a:endParaRPr lang="en-US" altLang="zh-CN" dirty="0"/>
          </a:p>
          <a:p>
            <a:pPr lvl="1"/>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153</a:t>
            </a:fld>
            <a:endParaRPr lang="zh-CN" altLang="en-US">
              <a:solidFill>
                <a:prstClr val="black">
                  <a:tint val="75000"/>
                </a:prstClr>
              </a:solidFill>
            </a:endParaRPr>
          </a:p>
        </p:txBody>
      </p:sp>
    </p:spTree>
    <p:extLst>
      <p:ext uri="{BB962C8B-B14F-4D97-AF65-F5344CB8AC3E}">
        <p14:creationId xmlns:p14="http://schemas.microsoft.com/office/powerpoint/2010/main" val="11146818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Relation Bootstrapping</a:t>
            </a:r>
            <a:endParaRPr kumimoji="1" lang="zh-CN" altLang="en-US" dirty="0"/>
          </a:p>
        </p:txBody>
      </p:sp>
      <p:sp>
        <p:nvSpPr>
          <p:cNvPr id="3" name="内容占位符 2"/>
          <p:cNvSpPr>
            <a:spLocks noGrp="1"/>
          </p:cNvSpPr>
          <p:nvPr>
            <p:ph idx="1"/>
          </p:nvPr>
        </p:nvSpPr>
        <p:spPr/>
        <p:txBody>
          <a:bodyPr/>
          <a:lstStyle/>
          <a:p>
            <a:r>
              <a:rPr lang="en-US" altLang="zh-CN" dirty="0"/>
              <a:t>Advantages</a:t>
            </a:r>
          </a:p>
          <a:p>
            <a:pPr lvl="1"/>
            <a:r>
              <a:rPr lang="en-US" altLang="zh-CN" dirty="0"/>
              <a:t>Use the immense amount of unlabeled text on the Web to create large-scale relation instances</a:t>
            </a:r>
          </a:p>
          <a:p>
            <a:pPr lvl="1"/>
            <a:r>
              <a:rPr lang="en-US" altLang="zh-CN" dirty="0"/>
              <a:t>Save heavy work-load of manually annotating relation instances </a:t>
            </a:r>
          </a:p>
          <a:p>
            <a:endParaRPr lang="en-US" altLang="zh-CN" dirty="0"/>
          </a:p>
          <a:p>
            <a:r>
              <a:rPr lang="en-US" altLang="zh-CN" dirty="0"/>
              <a:t>Limitations</a:t>
            </a:r>
          </a:p>
          <a:p>
            <a:pPr lvl="1"/>
            <a:r>
              <a:rPr lang="en-US" altLang="zh-CN" dirty="0"/>
              <a:t>The resulting patterns often suffer from low precision and semantic drift </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154</a:t>
            </a:fld>
            <a:endParaRPr lang="zh-CN" altLang="en-US">
              <a:solidFill>
                <a:prstClr val="black">
                  <a:tint val="75000"/>
                </a:prstClr>
              </a:solidFill>
            </a:endParaRPr>
          </a:p>
        </p:txBody>
      </p:sp>
    </p:spTree>
    <p:extLst>
      <p:ext uri="{BB962C8B-B14F-4D97-AF65-F5344CB8AC3E}">
        <p14:creationId xmlns:p14="http://schemas.microsoft.com/office/powerpoint/2010/main" val="33998351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Relation Extraction</a:t>
            </a:r>
            <a:endParaRPr kumimoji="1" lang="zh-CN" altLang="en-US" dirty="0"/>
          </a:p>
        </p:txBody>
      </p:sp>
      <p:sp>
        <p:nvSpPr>
          <p:cNvPr id="3" name="内容占位符 2"/>
          <p:cNvSpPr>
            <a:spLocks noGrp="1"/>
          </p:cNvSpPr>
          <p:nvPr>
            <p:ph idx="1"/>
          </p:nvPr>
        </p:nvSpPr>
        <p:spPr/>
        <p:txBody>
          <a:bodyPr/>
          <a:lstStyle/>
          <a:p>
            <a:r>
              <a:rPr lang="en-US" altLang="zh-CN" dirty="0"/>
              <a:t>How to build relation extraction systems?</a:t>
            </a:r>
          </a:p>
          <a:p>
            <a:pPr lvl="1"/>
            <a:r>
              <a:rPr lang="en-US" altLang="zh-CN" dirty="0"/>
              <a:t>Hand-written patterns </a:t>
            </a:r>
          </a:p>
          <a:p>
            <a:pPr lvl="1"/>
            <a:r>
              <a:rPr lang="en-US" altLang="zh-CN" dirty="0"/>
              <a:t>Supervised </a:t>
            </a:r>
            <a:r>
              <a:rPr kumimoji="1" lang="en-US" altLang="zh-CN" dirty="0"/>
              <a:t>relation extraction</a:t>
            </a:r>
            <a:endParaRPr lang="en-US" altLang="zh-CN" dirty="0"/>
          </a:p>
          <a:p>
            <a:pPr lvl="1"/>
            <a:r>
              <a:rPr lang="en-US" altLang="zh-CN" dirty="0">
                <a:solidFill>
                  <a:srgbClr val="000000"/>
                </a:solidFill>
              </a:rPr>
              <a:t>Semi-supervised</a:t>
            </a:r>
          </a:p>
          <a:p>
            <a:pPr lvl="2"/>
            <a:r>
              <a:rPr lang="en-US" altLang="zh-CN" sz="2800" dirty="0"/>
              <a:t>Bootstrapping (using seeds) </a:t>
            </a:r>
          </a:p>
          <a:p>
            <a:pPr lvl="2"/>
            <a:r>
              <a:rPr lang="en-US" altLang="zh-CN" sz="2800" dirty="0">
                <a:solidFill>
                  <a:srgbClr val="FF0000"/>
                </a:solidFill>
              </a:rPr>
              <a:t>Distant supervision</a:t>
            </a:r>
          </a:p>
          <a:p>
            <a:pPr lvl="2"/>
            <a:endParaRPr lang="en-US" altLang="zh-CN" sz="2800" dirty="0"/>
          </a:p>
          <a:p>
            <a:pPr lvl="2"/>
            <a:endParaRPr lang="en-US" altLang="zh-CN" dirty="0"/>
          </a:p>
          <a:p>
            <a:pPr lvl="2"/>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155</a:t>
            </a:fld>
            <a:endParaRPr lang="zh-CN" altLang="en-US">
              <a:solidFill>
                <a:prstClr val="black">
                  <a:tint val="75000"/>
                </a:prstClr>
              </a:solidFill>
            </a:endParaRPr>
          </a:p>
        </p:txBody>
      </p:sp>
    </p:spTree>
    <p:extLst>
      <p:ext uri="{BB962C8B-B14F-4D97-AF65-F5344CB8AC3E}">
        <p14:creationId xmlns:p14="http://schemas.microsoft.com/office/powerpoint/2010/main" val="4908713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p:sp>
        <p:nvSpPr>
          <p:cNvPr id="3" name="内容占位符 2"/>
          <p:cNvSpPr>
            <a:spLocks noGrp="1"/>
          </p:cNvSpPr>
          <p:nvPr>
            <p:ph idx="1"/>
          </p:nvPr>
        </p:nvSpPr>
        <p:spPr>
          <a:xfrm>
            <a:off x="107504" y="980728"/>
            <a:ext cx="8928992" cy="5904656"/>
          </a:xfrm>
        </p:spPr>
        <p:txBody>
          <a:bodyPr>
            <a:normAutofit/>
          </a:bodyPr>
          <a:lstStyle/>
          <a:p>
            <a:r>
              <a:rPr lang="en-US" altLang="zh-CN" dirty="0"/>
              <a:t>No training set? We have</a:t>
            </a:r>
          </a:p>
          <a:p>
            <a:pPr lvl="1"/>
            <a:r>
              <a:rPr lang="en-US" altLang="zh-CN" dirty="0"/>
              <a:t>Large-scale knowledge bases, such as </a:t>
            </a:r>
            <a:r>
              <a:rPr lang="en-US" altLang="zh-CN" dirty="0" err="1"/>
              <a:t>Wikidata</a:t>
            </a:r>
            <a:endParaRPr lang="en-US" altLang="zh-CN" dirty="0"/>
          </a:p>
          <a:p>
            <a:pPr lvl="1"/>
            <a:r>
              <a:rPr lang="en-US" altLang="zh-CN" dirty="0"/>
              <a:t>Immense amount of unlabeled text on the Web</a:t>
            </a:r>
          </a:p>
          <a:p>
            <a:r>
              <a:rPr lang="en-US" altLang="zh-CN" dirty="0"/>
              <a:t>Assumption of distant supervision</a:t>
            </a:r>
          </a:p>
          <a:p>
            <a:pPr lvl="1"/>
            <a:r>
              <a:rPr lang="en-US" altLang="zh-CN" dirty="0"/>
              <a:t>If two entities participate in a relation, any sentence that contain those two entities might express that relation</a:t>
            </a:r>
          </a:p>
          <a:p>
            <a:r>
              <a:rPr lang="en-US" altLang="zh-CN" dirty="0"/>
              <a:t>Combine KBs, unlabeled text and distant supervision assumption</a:t>
            </a:r>
          </a:p>
          <a:p>
            <a:pPr lvl="1"/>
            <a:r>
              <a:rPr lang="en-US" altLang="zh-CN" dirty="0"/>
              <a:t>We can automatically create large-scale training data</a:t>
            </a:r>
          </a:p>
          <a:p>
            <a:pPr lvl="1"/>
            <a:endParaRPr lang="en-US" altLang="zh-CN" dirty="0"/>
          </a:p>
          <a:p>
            <a:pPr lvl="1"/>
            <a:endParaRPr lang="en-US" altLang="zh-CN" dirty="0"/>
          </a:p>
          <a:p>
            <a:pPr lvl="1"/>
            <a:endParaRPr lang="en-US" altLang="zh-CN" dirty="0"/>
          </a:p>
          <a:p>
            <a:endParaRPr kumimoji="1" lang="en-US" altLang="zh-CN" dirty="0"/>
          </a:p>
          <a:p>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156</a:t>
            </a:fld>
            <a:endParaRPr lang="zh-CN" altLang="en-US">
              <a:solidFill>
                <a:prstClr val="black">
                  <a:tint val="75000"/>
                </a:prstClr>
              </a:solidFill>
            </a:endParaRPr>
          </a:p>
        </p:txBody>
      </p:sp>
    </p:spTree>
    <p:extLst>
      <p:ext uri="{BB962C8B-B14F-4D97-AF65-F5344CB8AC3E}">
        <p14:creationId xmlns:p14="http://schemas.microsoft.com/office/powerpoint/2010/main" val="26561194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p:sp>
        <p:nvSpPr>
          <p:cNvPr id="3" name="内容占位符 2"/>
          <p:cNvSpPr>
            <a:spLocks noGrp="1"/>
          </p:cNvSpPr>
          <p:nvPr>
            <p:ph idx="1"/>
          </p:nvPr>
        </p:nvSpPr>
        <p:spPr/>
        <p:txBody>
          <a:bodyPr>
            <a:normAutofit/>
          </a:bodyPr>
          <a:lstStyle/>
          <a:p>
            <a:r>
              <a:rPr lang="en-US" altLang="zh-CN" dirty="0"/>
              <a:t>Framework</a:t>
            </a:r>
          </a:p>
          <a:p>
            <a:pPr lvl="1"/>
            <a:r>
              <a:rPr lang="en-US" altLang="zh-CN" dirty="0"/>
              <a:t>Use triplets in large-scale knowledge bases to get a huge number of seed examples</a:t>
            </a:r>
          </a:p>
          <a:p>
            <a:pPr lvl="2"/>
            <a:r>
              <a:rPr lang="en-US" altLang="zh-CN" dirty="0"/>
              <a:t>Potentially noisy, we will discuss it later </a:t>
            </a:r>
          </a:p>
          <a:p>
            <a:pPr lvl="1"/>
            <a:r>
              <a:rPr lang="en-US" altLang="zh-CN" dirty="0"/>
              <a:t>Train a supervised classifier on the resulting data</a:t>
            </a:r>
          </a:p>
          <a:p>
            <a:r>
              <a:rPr lang="en-US" altLang="zh-CN" dirty="0"/>
              <a:t>Advantages</a:t>
            </a:r>
          </a:p>
          <a:p>
            <a:pPr lvl="1"/>
            <a:r>
              <a:rPr lang="en-US" altLang="zh-CN" dirty="0"/>
              <a:t>An effective method of automatically labeling training data </a:t>
            </a:r>
          </a:p>
          <a:p>
            <a:pPr lvl="1"/>
            <a:r>
              <a:rPr lang="en-US" altLang="zh-CN" dirty="0"/>
              <a:t>Can combine information from many different instances of the same relation </a:t>
            </a:r>
          </a:p>
          <a:p>
            <a:pPr lvl="1"/>
            <a:r>
              <a:rPr lang="en-US" altLang="zh-CN" dirty="0"/>
              <a:t>Do not require iteratively expanding patterns </a:t>
            </a:r>
          </a:p>
          <a:p>
            <a:endParaRPr lang="en-US" altLang="zh-CN" dirty="0"/>
          </a:p>
          <a:p>
            <a:pPr lvl="1"/>
            <a:endParaRPr lang="en-US" altLang="zh-CN" dirty="0"/>
          </a:p>
          <a:p>
            <a:pPr lvl="1"/>
            <a:endParaRPr lang="en-US" altLang="zh-CN" dirty="0"/>
          </a:p>
          <a:p>
            <a:endParaRPr kumimoji="1" lang="en-US" altLang="zh-CN" dirty="0"/>
          </a:p>
          <a:p>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157</a:t>
            </a:fld>
            <a:endParaRPr lang="zh-CN" altLang="en-US">
              <a:solidFill>
                <a:prstClr val="black">
                  <a:tint val="75000"/>
                </a:prstClr>
              </a:solidFill>
            </a:endParaRPr>
          </a:p>
        </p:txBody>
      </p:sp>
    </p:spTree>
    <p:extLst>
      <p:ext uri="{BB962C8B-B14F-4D97-AF65-F5344CB8AC3E}">
        <p14:creationId xmlns:p14="http://schemas.microsoft.com/office/powerpoint/2010/main" val="2273681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p:sp>
        <p:nvSpPr>
          <p:cNvPr id="3" name="内容占位符 2"/>
          <p:cNvSpPr>
            <a:spLocks noGrp="1"/>
          </p:cNvSpPr>
          <p:nvPr>
            <p:ph idx="1"/>
          </p:nvPr>
        </p:nvSpPr>
        <p:spPr/>
        <p:txBody>
          <a:bodyPr>
            <a:normAutofit lnSpcReduction="10000"/>
          </a:bodyPr>
          <a:lstStyle/>
          <a:p>
            <a:r>
              <a:rPr lang="en-US" altLang="zh-CN" dirty="0"/>
              <a:t>Rethink the assumption of distant supervision</a:t>
            </a:r>
          </a:p>
          <a:p>
            <a:pPr lvl="1"/>
            <a:r>
              <a:rPr lang="en-US" altLang="zh-CN" dirty="0"/>
              <a:t>If two entities participate in a relation, any sentence that contain those two entities might express that relation</a:t>
            </a:r>
          </a:p>
          <a:p>
            <a:pPr lvl="1"/>
            <a:r>
              <a:rPr lang="en-US" altLang="zh-CN" dirty="0"/>
              <a:t>This assumption is too strong and could</a:t>
            </a:r>
            <a:r>
              <a:rPr lang="zh-CN" altLang="en-US" dirty="0"/>
              <a:t> </a:t>
            </a:r>
            <a:r>
              <a:rPr lang="en-US" altLang="zh-CN" dirty="0"/>
              <a:t>result in wrong labeling problem </a:t>
            </a:r>
          </a:p>
          <a:p>
            <a:pPr lvl="1"/>
            <a:endParaRPr lang="en-US" altLang="zh-CN" dirty="0"/>
          </a:p>
          <a:p>
            <a:r>
              <a:rPr lang="en-US" altLang="zh-CN" dirty="0"/>
              <a:t>Consider the following example</a:t>
            </a:r>
          </a:p>
          <a:p>
            <a:pPr lvl="1"/>
            <a:r>
              <a:rPr lang="en-US" altLang="zh-CN" dirty="0"/>
              <a:t>For a triplet (Obama, spouse, Michelle)</a:t>
            </a:r>
          </a:p>
          <a:p>
            <a:pPr lvl="1"/>
            <a:r>
              <a:rPr lang="en-US" altLang="zh-CN" dirty="0"/>
              <a:t>“Obama is three years older than Michelle”</a:t>
            </a:r>
          </a:p>
          <a:p>
            <a:pPr lvl="1"/>
            <a:r>
              <a:rPr lang="en-US" altLang="zh-CN" dirty="0"/>
              <a:t>The instance </a:t>
            </a:r>
            <a:r>
              <a:rPr lang="en-US" altLang="zh-CN" dirty="0">
                <a:solidFill>
                  <a:srgbClr val="FF0000"/>
                </a:solidFill>
              </a:rPr>
              <a:t>does not </a:t>
            </a:r>
            <a:r>
              <a:rPr lang="en-US" altLang="zh-CN" dirty="0"/>
              <a:t>express the relation </a:t>
            </a:r>
            <a:r>
              <a:rPr lang="en-US" altLang="zh-CN" i="1" dirty="0"/>
              <a:t>spouse</a:t>
            </a:r>
            <a:br>
              <a:rPr lang="en-US" altLang="zh-CN" dirty="0"/>
            </a:br>
            <a:endParaRPr lang="en-US" altLang="zh-CN" dirty="0"/>
          </a:p>
          <a:p>
            <a:pPr lvl="1"/>
            <a:endParaRPr lang="en-US" altLang="zh-CN" dirty="0"/>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158</a:t>
            </a:fld>
            <a:endParaRPr lang="zh-CN" altLang="en-US">
              <a:solidFill>
                <a:prstClr val="black">
                  <a:tint val="75000"/>
                </a:prstClr>
              </a:solidFill>
            </a:endParaRPr>
          </a:p>
        </p:txBody>
      </p:sp>
    </p:spTree>
    <p:extLst>
      <p:ext uri="{BB962C8B-B14F-4D97-AF65-F5344CB8AC3E}">
        <p14:creationId xmlns:p14="http://schemas.microsoft.com/office/powerpoint/2010/main" val="39915837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Distant Supervision</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en-US" altLang="zh-CN" dirty="0"/>
                  <a:t>How much noise does distant supervision introduce?</a:t>
                </a:r>
              </a:p>
              <a:p>
                <a:pPr lvl="1"/>
                <a:r>
                  <a:rPr kumimoji="1" lang="en-US" altLang="zh-CN" dirty="0"/>
                  <a:t>Manual verification shows that approximately </a:t>
                </a:r>
                <a14:m>
                  <m:oMath xmlns:m="http://schemas.openxmlformats.org/officeDocument/2006/math">
                    <m:r>
                      <a:rPr kumimoji="1" lang="en-US" altLang="zh-CN" i="1" dirty="0">
                        <a:latin typeface="Cambria Math" charset="0"/>
                      </a:rPr>
                      <m:t>8</m:t>
                    </m:r>
                    <m:r>
                      <a:rPr kumimoji="1" lang="en-US" altLang="zh-CN" b="0" i="1" dirty="0" smtClean="0">
                        <a:latin typeface="Cambria Math" charset="0"/>
                      </a:rPr>
                      <m:t>0</m:t>
                    </m:r>
                    <m:r>
                      <a:rPr kumimoji="1" lang="en-US" altLang="zh-CN" i="1" dirty="0" smtClean="0">
                        <a:latin typeface="Cambria Math" charset="0"/>
                      </a:rPr>
                      <m:t>%</m:t>
                    </m:r>
                  </m:oMath>
                </a14:m>
                <a:r>
                  <a:rPr kumimoji="1" lang="en-US" altLang="zh-CN" dirty="0"/>
                  <a:t> </a:t>
                </a:r>
                <a:r>
                  <a:rPr lang="en-US" altLang="zh-CN" dirty="0"/>
                  <a:t>of relations instances are correctly labeled with distant supervision</a:t>
                </a:r>
              </a:p>
              <a:p>
                <a:pPr lvl="1"/>
                <a:r>
                  <a:rPr lang="en-US" altLang="zh-CN" dirty="0"/>
                  <a:t>The wrong labeling problem hinder the performance of a model trained on such noisy data </a:t>
                </a:r>
              </a:p>
              <a:p>
                <a:pPr lvl="1"/>
                <a:endParaRPr lang="en-US" altLang="zh-CN" dirty="0"/>
              </a:p>
              <a:p>
                <a:pPr lvl="1"/>
                <a:endParaRPr lang="en-US" altLang="zh-CN" dirty="0"/>
              </a:p>
              <a:p>
                <a:pPr lvl="1"/>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571" t="-1448" r="-342"/>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159</a:t>
            </a:fld>
            <a:endParaRPr lang="zh-CN" altLang="en-US">
              <a:solidFill>
                <a:prstClr val="black">
                  <a:tint val="75000"/>
                </a:prstClr>
              </a:solidFill>
            </a:endParaRPr>
          </a:p>
        </p:txBody>
      </p:sp>
      <p:sp>
        <p:nvSpPr>
          <p:cNvPr id="5" name="文本框 4"/>
          <p:cNvSpPr txBox="1"/>
          <p:nvPr/>
        </p:nvSpPr>
        <p:spPr>
          <a:xfrm>
            <a:off x="783142" y="5877272"/>
            <a:ext cx="7577715" cy="646331"/>
          </a:xfrm>
          <a:prstGeom prst="rect">
            <a:avLst/>
          </a:prstGeom>
          <a:noFill/>
        </p:spPr>
        <p:txBody>
          <a:bodyPr wrap="none" rtlCol="0">
            <a:spAutoFit/>
          </a:bodyPr>
          <a:lstStyle/>
          <a:p>
            <a:r>
              <a:rPr kumimoji="1" lang="en-US" altLang="zh-CN" dirty="0"/>
              <a:t>Sorokin D, </a:t>
            </a:r>
            <a:r>
              <a:rPr kumimoji="1" lang="en-US" altLang="zh-CN" dirty="0" err="1"/>
              <a:t>Gurevych</a:t>
            </a:r>
            <a:r>
              <a:rPr kumimoji="1" lang="en-US" altLang="zh-CN" dirty="0"/>
              <a:t> I. Context-aware representations for knowledge base </a:t>
            </a:r>
          </a:p>
          <a:p>
            <a:r>
              <a:rPr kumimoji="1" lang="en-US" altLang="zh-CN" dirty="0"/>
              <a:t>relation extraction. EMNLP</a:t>
            </a:r>
            <a:r>
              <a:rPr kumimoji="1" lang="zh-CN" altLang="en-US" dirty="0"/>
              <a:t> </a:t>
            </a:r>
            <a:r>
              <a:rPr kumimoji="1" lang="en-US" altLang="zh-CN" dirty="0"/>
              <a:t>2017</a:t>
            </a:r>
            <a:endParaRPr kumimoji="1" lang="zh-CN" altLang="en-US" dirty="0"/>
          </a:p>
        </p:txBody>
      </p:sp>
    </p:spTree>
    <p:extLst>
      <p:ext uri="{BB962C8B-B14F-4D97-AF65-F5344CB8AC3E}">
        <p14:creationId xmlns:p14="http://schemas.microsoft.com/office/powerpoint/2010/main" val="3923049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RL for NLP</a:t>
            </a:r>
            <a:r>
              <a:rPr lang="zh-CN" altLang="en-US" dirty="0"/>
              <a:t> </a:t>
            </a:r>
            <a:r>
              <a:rPr lang="en-US" altLang="zh-CN" dirty="0"/>
              <a:t>/</a:t>
            </a:r>
            <a:r>
              <a:rPr lang="zh-CN" altLang="en-US" dirty="0"/>
              <a:t> </a:t>
            </a:r>
            <a:r>
              <a:rPr lang="en-US" altLang="zh-CN" dirty="0"/>
              <a:t>KG</a:t>
            </a:r>
            <a:endParaRPr lang="zh-CN" altLang="en-US" dirty="0"/>
          </a:p>
        </p:txBody>
      </p:sp>
      <p:sp>
        <p:nvSpPr>
          <p:cNvPr id="7" name="内容占位符 6"/>
          <p:cNvSpPr>
            <a:spLocks noGrp="1"/>
          </p:cNvSpPr>
          <p:nvPr>
            <p:ph idx="1"/>
          </p:nvPr>
        </p:nvSpPr>
        <p:spPr/>
        <p:txBody>
          <a:bodyPr/>
          <a:lstStyle/>
          <a:p>
            <a:r>
              <a:rPr lang="en-US" altLang="zh-CN" dirty="0"/>
              <a:t>Alleviate </a:t>
            </a:r>
            <a:r>
              <a:rPr lang="en-US" altLang="zh-CN" dirty="0">
                <a:solidFill>
                  <a:srgbClr val="FF0000"/>
                </a:solidFill>
              </a:rPr>
              <a:t>sparsity issue</a:t>
            </a:r>
            <a:r>
              <a:rPr lang="en-US" altLang="zh-CN" dirty="0"/>
              <a:t> in large-scale NLP</a:t>
            </a:r>
          </a:p>
          <a:p>
            <a:r>
              <a:rPr lang="en-US" altLang="zh-CN" dirty="0"/>
              <a:t>Enable </a:t>
            </a:r>
            <a:r>
              <a:rPr lang="en-US" altLang="zh-CN" dirty="0">
                <a:solidFill>
                  <a:srgbClr val="FF0000"/>
                </a:solidFill>
              </a:rPr>
              <a:t>knowledge transfer</a:t>
            </a:r>
            <a:r>
              <a:rPr lang="en-US" altLang="zh-CN" dirty="0"/>
              <a:t> across domains and objects</a:t>
            </a:r>
            <a:endParaRPr lang="zh-CN" altLang="en-US" dirty="0"/>
          </a:p>
        </p:txBody>
      </p:sp>
      <p:sp>
        <p:nvSpPr>
          <p:cNvPr id="5" name="幻灯片编号占位符 4"/>
          <p:cNvSpPr>
            <a:spLocks noGrp="1"/>
          </p:cNvSpPr>
          <p:nvPr>
            <p:ph type="sldNum" sz="quarter" idx="12"/>
          </p:nvPr>
        </p:nvSpPr>
        <p:spPr/>
        <p:txBody>
          <a:bodyPr/>
          <a:lstStyle/>
          <a:p>
            <a:fld id="{0C913308-F349-4B6D-A68A-DD1791B4A57B}" type="slidenum">
              <a:rPr lang="zh-CN" altLang="en-US" smtClean="0"/>
              <a:pPr/>
              <a:t>16</a:t>
            </a:fld>
            <a:endParaRPr lang="zh-CN" altLang="en-US"/>
          </a:p>
        </p:txBody>
      </p:sp>
      <p:sp>
        <p:nvSpPr>
          <p:cNvPr id="44" name="左箭头 43"/>
          <p:cNvSpPr/>
          <p:nvPr/>
        </p:nvSpPr>
        <p:spPr>
          <a:xfrm flipH="1">
            <a:off x="2411018" y="4339679"/>
            <a:ext cx="812661" cy="505404"/>
          </a:xfrm>
          <a:prstGeom prst="leftArrow">
            <a:avLst/>
          </a:prstGeom>
          <a:solidFill>
            <a:schemeClr val="bg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000">
              <a:solidFill>
                <a:schemeClr val="bg1"/>
              </a:solidFill>
              <a:ea typeface="Helvetica Light" charset="0"/>
              <a:cs typeface="Helvetica Light" charset="0"/>
            </a:endParaRPr>
          </a:p>
        </p:txBody>
      </p:sp>
      <p:grpSp>
        <p:nvGrpSpPr>
          <p:cNvPr id="2" name="组合 1"/>
          <p:cNvGrpSpPr/>
          <p:nvPr/>
        </p:nvGrpSpPr>
        <p:grpSpPr>
          <a:xfrm>
            <a:off x="3267133" y="3195779"/>
            <a:ext cx="2623082" cy="2543190"/>
            <a:chOff x="3267133" y="3195779"/>
            <a:chExt cx="2623082" cy="2543190"/>
          </a:xfrm>
        </p:grpSpPr>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67133" y="3195779"/>
              <a:ext cx="2623082" cy="2543190"/>
            </a:xfrm>
            <a:prstGeom prst="rect">
              <a:avLst/>
            </a:prstGeom>
          </p:spPr>
        </p:pic>
        <p:pic>
          <p:nvPicPr>
            <p:cNvPr id="2052" name="Picture 4" descr="http://colah.github.io/posts/2014-07-NLP-RNNs-Representations/img/Socher-ImageClass-tSN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400096" y="3222004"/>
              <a:ext cx="2449964" cy="219003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6" name="文本框 45"/>
          <p:cNvSpPr txBox="1"/>
          <p:nvPr/>
        </p:nvSpPr>
        <p:spPr>
          <a:xfrm>
            <a:off x="2947793" y="5765194"/>
            <a:ext cx="3248413" cy="400110"/>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CN" sz="2000" dirty="0">
                <a:ea typeface="Helvetica Light" charset="0"/>
                <a:cs typeface="Helvetica Light" charset="0"/>
              </a:rPr>
              <a:t>Unified Semantic Space</a:t>
            </a:r>
            <a:endParaRPr lang="zh-CN" altLang="en-US" sz="2000" dirty="0">
              <a:ea typeface="Helvetica Light" charset="0"/>
              <a:cs typeface="Helvetica Light" charset="0"/>
            </a:endParaRPr>
          </a:p>
        </p:txBody>
      </p:sp>
      <p:sp>
        <p:nvSpPr>
          <p:cNvPr id="19" name="圆角矩形 18"/>
          <p:cNvSpPr/>
          <p:nvPr/>
        </p:nvSpPr>
        <p:spPr>
          <a:xfrm>
            <a:off x="6660232" y="2875051"/>
            <a:ext cx="2376265" cy="3578285"/>
          </a:xfrm>
          <a:prstGeom prst="roundRect">
            <a:avLst>
              <a:gd name="adj" fmla="val 90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Helvetica Light" charset="0"/>
              <a:cs typeface="Helvetica Light" charset="0"/>
            </a:endParaRPr>
          </a:p>
        </p:txBody>
      </p:sp>
      <p:sp>
        <p:nvSpPr>
          <p:cNvPr id="20" name="流程图: 过程 15"/>
          <p:cNvSpPr/>
          <p:nvPr/>
        </p:nvSpPr>
        <p:spPr>
          <a:xfrm>
            <a:off x="6804248" y="5343828"/>
            <a:ext cx="2093497" cy="82147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ea typeface="Helvetica Light" charset="0"/>
                <a:cs typeface="Helvetica Light" charset="0"/>
              </a:rPr>
              <a:t>Lexical Analysis</a:t>
            </a:r>
            <a:endParaRPr lang="zh-CN" altLang="en-US" sz="2000" dirty="0">
              <a:solidFill>
                <a:schemeClr val="bg1"/>
              </a:solidFill>
              <a:ea typeface="Helvetica Light" charset="0"/>
              <a:cs typeface="Helvetica Light" charset="0"/>
            </a:endParaRPr>
          </a:p>
        </p:txBody>
      </p:sp>
      <p:sp>
        <p:nvSpPr>
          <p:cNvPr id="21" name="流程图: 过程 16"/>
          <p:cNvSpPr/>
          <p:nvPr/>
        </p:nvSpPr>
        <p:spPr>
          <a:xfrm>
            <a:off x="6800211" y="4278402"/>
            <a:ext cx="2093497" cy="7920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ea typeface="Helvetica Light" charset="0"/>
                <a:cs typeface="Helvetica Light" charset="0"/>
              </a:rPr>
              <a:t>Syntactic Parsing</a:t>
            </a:r>
            <a:endParaRPr lang="zh-CN" altLang="en-US" sz="2000" dirty="0">
              <a:solidFill>
                <a:schemeClr val="bg1"/>
              </a:solidFill>
              <a:ea typeface="Helvetica Light" charset="0"/>
              <a:cs typeface="Helvetica Light" charset="0"/>
            </a:endParaRPr>
          </a:p>
        </p:txBody>
      </p:sp>
      <p:sp>
        <p:nvSpPr>
          <p:cNvPr id="22" name="流程图: 过程 17"/>
          <p:cNvSpPr/>
          <p:nvPr/>
        </p:nvSpPr>
        <p:spPr>
          <a:xfrm>
            <a:off x="6804248" y="3222004"/>
            <a:ext cx="2093497" cy="7830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ea typeface="Helvetica Light" charset="0"/>
                <a:cs typeface="Helvetica Light" charset="0"/>
              </a:rPr>
              <a:t>Semantic Parsing</a:t>
            </a:r>
            <a:endParaRPr lang="zh-CN" altLang="en-US" sz="2000" dirty="0">
              <a:solidFill>
                <a:schemeClr val="bg1"/>
              </a:solidFill>
              <a:ea typeface="Helvetica Light" charset="0"/>
              <a:cs typeface="Helvetica Light" charset="0"/>
            </a:endParaRPr>
          </a:p>
        </p:txBody>
      </p:sp>
      <p:sp>
        <p:nvSpPr>
          <p:cNvPr id="23" name="圆角矩形 22"/>
          <p:cNvSpPr/>
          <p:nvPr/>
        </p:nvSpPr>
        <p:spPr>
          <a:xfrm>
            <a:off x="206123" y="2875051"/>
            <a:ext cx="1988873" cy="3578285"/>
          </a:xfrm>
          <a:prstGeom prst="roundRect">
            <a:avLst>
              <a:gd name="adj" fmla="val 9044"/>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a typeface="Helvetica Light" charset="0"/>
              <a:cs typeface="Helvetica Light" charset="0"/>
            </a:endParaRPr>
          </a:p>
        </p:txBody>
      </p:sp>
      <p:sp>
        <p:nvSpPr>
          <p:cNvPr id="24" name="流程图: 过程 36"/>
          <p:cNvSpPr/>
          <p:nvPr/>
        </p:nvSpPr>
        <p:spPr>
          <a:xfrm>
            <a:off x="415712" y="5538207"/>
            <a:ext cx="1569694" cy="4548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ea typeface="Helvetica Light" charset="0"/>
                <a:cs typeface="Helvetica Light" charset="0"/>
              </a:rPr>
              <a:t>Word</a:t>
            </a:r>
            <a:endParaRPr lang="zh-CN" altLang="en-US" sz="2000" dirty="0">
              <a:solidFill>
                <a:schemeClr val="bg1"/>
              </a:solidFill>
              <a:ea typeface="Helvetica Light" charset="0"/>
              <a:cs typeface="Helvetica Light" charset="0"/>
            </a:endParaRPr>
          </a:p>
        </p:txBody>
      </p:sp>
      <p:sp>
        <p:nvSpPr>
          <p:cNvPr id="25" name="流程图: 过程 37"/>
          <p:cNvSpPr/>
          <p:nvPr/>
        </p:nvSpPr>
        <p:spPr>
          <a:xfrm>
            <a:off x="415712" y="4739410"/>
            <a:ext cx="1569694" cy="4548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ea typeface="Helvetica Light" charset="0"/>
                <a:cs typeface="Helvetica Light" charset="0"/>
              </a:rPr>
              <a:t>Sentence</a:t>
            </a:r>
            <a:endParaRPr lang="zh-CN" altLang="en-US" sz="2000" dirty="0">
              <a:solidFill>
                <a:schemeClr val="bg1"/>
              </a:solidFill>
              <a:ea typeface="Helvetica Light" charset="0"/>
              <a:cs typeface="Helvetica Light" charset="0"/>
            </a:endParaRPr>
          </a:p>
        </p:txBody>
      </p:sp>
      <p:sp>
        <p:nvSpPr>
          <p:cNvPr id="26" name="流程图: 过程 38"/>
          <p:cNvSpPr/>
          <p:nvPr/>
        </p:nvSpPr>
        <p:spPr>
          <a:xfrm>
            <a:off x="415710" y="3940613"/>
            <a:ext cx="1569694" cy="4548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ea typeface="Helvetica Light" charset="0"/>
                <a:cs typeface="Helvetica Light" charset="0"/>
              </a:rPr>
              <a:t>Document</a:t>
            </a:r>
            <a:endParaRPr lang="zh-CN" altLang="en-US" sz="2000" dirty="0">
              <a:solidFill>
                <a:schemeClr val="bg1"/>
              </a:solidFill>
              <a:ea typeface="Helvetica Light" charset="0"/>
              <a:cs typeface="Helvetica Light" charset="0"/>
            </a:endParaRPr>
          </a:p>
        </p:txBody>
      </p:sp>
      <p:sp>
        <p:nvSpPr>
          <p:cNvPr id="27" name="流程图: 过程 40"/>
          <p:cNvSpPr/>
          <p:nvPr/>
        </p:nvSpPr>
        <p:spPr>
          <a:xfrm>
            <a:off x="415709" y="3141816"/>
            <a:ext cx="1569694" cy="454854"/>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dirty="0">
                <a:solidFill>
                  <a:schemeClr val="bg1"/>
                </a:solidFill>
                <a:ea typeface="Helvetica Light" charset="0"/>
                <a:cs typeface="Helvetica Light" charset="0"/>
              </a:rPr>
              <a:t>Knowledge</a:t>
            </a:r>
            <a:endParaRPr lang="zh-CN" altLang="en-US" sz="2000" dirty="0">
              <a:solidFill>
                <a:schemeClr val="bg1"/>
              </a:solidFill>
              <a:ea typeface="Helvetica Light" charset="0"/>
              <a:cs typeface="Helvetica Light" charset="0"/>
            </a:endParaRPr>
          </a:p>
        </p:txBody>
      </p:sp>
      <p:sp>
        <p:nvSpPr>
          <p:cNvPr id="32" name="左箭头 31"/>
          <p:cNvSpPr/>
          <p:nvPr/>
        </p:nvSpPr>
        <p:spPr>
          <a:xfrm flipH="1">
            <a:off x="5767731" y="4364756"/>
            <a:ext cx="762379" cy="505404"/>
          </a:xfrm>
          <a:prstGeom prst="leftArrow">
            <a:avLst/>
          </a:prstGeom>
          <a:solidFill>
            <a:schemeClr val="bg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2000">
              <a:solidFill>
                <a:schemeClr val="bg1"/>
              </a:solidFill>
              <a:ea typeface="Helvetica Light" charset="0"/>
              <a:cs typeface="Helvetica Light" charset="0"/>
            </a:endParaRPr>
          </a:p>
        </p:txBody>
      </p:sp>
    </p:spTree>
    <p:extLst>
      <p:ext uri="{BB962C8B-B14F-4D97-AF65-F5344CB8AC3E}">
        <p14:creationId xmlns:p14="http://schemas.microsoft.com/office/powerpoint/2010/main" val="7670297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p:sp>
        <p:nvSpPr>
          <p:cNvPr id="3" name="内容占位符 2"/>
          <p:cNvSpPr>
            <a:spLocks noGrp="1"/>
          </p:cNvSpPr>
          <p:nvPr>
            <p:ph idx="1"/>
          </p:nvPr>
        </p:nvSpPr>
        <p:spPr>
          <a:xfrm>
            <a:off x="107504" y="980728"/>
            <a:ext cx="8928992" cy="6408712"/>
          </a:xfrm>
        </p:spPr>
        <p:txBody>
          <a:bodyPr>
            <a:normAutofit/>
          </a:bodyPr>
          <a:lstStyle/>
          <a:p>
            <a:r>
              <a:rPr kumimoji="1" lang="en-US" altLang="zh-CN" dirty="0"/>
              <a:t>To alleviate the wrong-labeling problem</a:t>
            </a:r>
          </a:p>
          <a:p>
            <a:pPr lvl="1"/>
            <a:r>
              <a:rPr lang="en-US" altLang="zh-CN" dirty="0"/>
              <a:t>Distant supervised relation extraction can be treated as a multi-instance problem</a:t>
            </a:r>
          </a:p>
          <a:p>
            <a:r>
              <a:rPr lang="en-US" altLang="zh-CN" dirty="0"/>
              <a:t>Multi-instance problem</a:t>
            </a:r>
          </a:p>
          <a:p>
            <a:pPr lvl="1"/>
            <a:r>
              <a:rPr lang="en-US" altLang="zh-CN" dirty="0"/>
              <a:t>Data organization</a:t>
            </a:r>
          </a:p>
          <a:p>
            <a:pPr lvl="2"/>
            <a:r>
              <a:rPr lang="en-US" altLang="zh-CN" dirty="0"/>
              <a:t>The training set consists of many bags</a:t>
            </a:r>
          </a:p>
          <a:p>
            <a:pPr lvl="2"/>
            <a:r>
              <a:rPr lang="en-US" altLang="zh-CN" dirty="0"/>
              <a:t>Each bag contains many instances </a:t>
            </a:r>
          </a:p>
          <a:p>
            <a:pPr lvl="1"/>
            <a:r>
              <a:rPr lang="en-US" altLang="zh-CN" dirty="0"/>
              <a:t>Label</a:t>
            </a:r>
          </a:p>
          <a:p>
            <a:pPr lvl="2"/>
            <a:r>
              <a:rPr lang="en-US" altLang="zh-CN" dirty="0"/>
              <a:t>The labels of the bags are known</a:t>
            </a:r>
          </a:p>
          <a:p>
            <a:pPr lvl="2"/>
            <a:r>
              <a:rPr lang="en-US" altLang="zh-CN" dirty="0"/>
              <a:t>The labels of the instances in the bags are unknown </a:t>
            </a:r>
          </a:p>
          <a:p>
            <a:pPr lvl="1"/>
            <a:r>
              <a:rPr lang="en-US" altLang="zh-CN" dirty="0"/>
              <a:t>Goal</a:t>
            </a:r>
          </a:p>
          <a:p>
            <a:pPr lvl="2"/>
            <a:r>
              <a:rPr lang="en-US" altLang="zh-CN" dirty="0"/>
              <a:t>Predict the labels of the unseen bags </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160</a:t>
            </a:fld>
            <a:endParaRPr lang="zh-CN" altLang="en-US">
              <a:solidFill>
                <a:prstClr val="black">
                  <a:tint val="75000"/>
                </a:prstClr>
              </a:solidFill>
            </a:endParaRPr>
          </a:p>
        </p:txBody>
      </p:sp>
    </p:spTree>
    <p:extLst>
      <p:ext uri="{BB962C8B-B14F-4D97-AF65-F5344CB8AC3E}">
        <p14:creationId xmlns:p14="http://schemas.microsoft.com/office/powerpoint/2010/main" val="28080530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p:sp>
        <p:nvSpPr>
          <p:cNvPr id="3" name="内容占位符 2"/>
          <p:cNvSpPr>
            <a:spLocks noGrp="1"/>
          </p:cNvSpPr>
          <p:nvPr>
            <p:ph idx="1"/>
          </p:nvPr>
        </p:nvSpPr>
        <p:spPr>
          <a:xfrm>
            <a:off x="107504" y="980728"/>
            <a:ext cx="8928992" cy="1224136"/>
          </a:xfrm>
        </p:spPr>
        <p:txBody>
          <a:bodyPr/>
          <a:lstStyle/>
          <a:p>
            <a:r>
              <a:rPr lang="en-US" altLang="zh-CN" dirty="0"/>
              <a:t>Multi-instance problem</a:t>
            </a:r>
          </a:p>
          <a:p>
            <a:pPr lvl="1"/>
            <a:endParaRPr lang="en-US" altLang="zh-CN"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161</a:t>
            </a:fld>
            <a:endParaRPr lang="zh-CN" altLang="en-US">
              <a:solidFill>
                <a:prstClr val="black">
                  <a:tint val="75000"/>
                </a:prstClr>
              </a:solidFill>
            </a:endParaRPr>
          </a:p>
        </p:txBody>
      </p:sp>
      <p:sp>
        <p:nvSpPr>
          <p:cNvPr id="5" name="文本框 4"/>
          <p:cNvSpPr txBox="1"/>
          <p:nvPr/>
        </p:nvSpPr>
        <p:spPr>
          <a:xfrm>
            <a:off x="2076122" y="2077677"/>
            <a:ext cx="7176398" cy="1938992"/>
          </a:xfrm>
          <a:prstGeom prst="rect">
            <a:avLst/>
          </a:prstGeom>
          <a:noFill/>
        </p:spPr>
        <p:txBody>
          <a:bodyPr wrap="square" rtlCol="0">
            <a:spAutoFit/>
          </a:bodyPr>
          <a:lstStyle/>
          <a:p>
            <a:pPr lvl="2"/>
            <a:r>
              <a:rPr lang="en-US" altLang="zh-CN" sz="2000" dirty="0"/>
              <a:t>“</a:t>
            </a:r>
            <a:r>
              <a:rPr lang="en-US" altLang="zh-CN" sz="2000" i="1" dirty="0"/>
              <a:t>Mark Twain </a:t>
            </a:r>
            <a:r>
              <a:rPr lang="en-US" altLang="zh-CN" sz="2000" dirty="0"/>
              <a:t>was born in </a:t>
            </a:r>
            <a:r>
              <a:rPr lang="en-US" altLang="zh-CN" sz="2000" i="1" dirty="0"/>
              <a:t>Elmira</a:t>
            </a:r>
            <a:r>
              <a:rPr lang="en-US" altLang="zh-CN" sz="2000" dirty="0"/>
              <a:t>, NY. </a:t>
            </a:r>
            <a:r>
              <a:rPr lang="zh-CN" altLang="en-US" sz="2000" dirty="0"/>
              <a:t>”</a:t>
            </a:r>
            <a:endParaRPr lang="en-US" altLang="zh-CN" sz="2000" dirty="0"/>
          </a:p>
          <a:p>
            <a:pPr lvl="2"/>
            <a:endParaRPr lang="en-US" altLang="zh-CN" sz="2000" dirty="0"/>
          </a:p>
          <a:p>
            <a:pPr lvl="2"/>
            <a:r>
              <a:rPr lang="en-US" altLang="zh-CN" sz="2000" i="1" dirty="0">
                <a:solidFill>
                  <a:srgbClr val="FF0000"/>
                </a:solidFill>
              </a:rPr>
              <a:t>“Mark Twain </a:t>
            </a:r>
            <a:r>
              <a:rPr lang="en-US" altLang="zh-CN" sz="2000" dirty="0">
                <a:solidFill>
                  <a:srgbClr val="FF0000"/>
                </a:solidFill>
              </a:rPr>
              <a:t>went to </a:t>
            </a:r>
            <a:r>
              <a:rPr lang="en-US" altLang="zh-CN" sz="2000" i="1" dirty="0">
                <a:solidFill>
                  <a:srgbClr val="FF0000"/>
                </a:solidFill>
              </a:rPr>
              <a:t>Elmira </a:t>
            </a:r>
            <a:r>
              <a:rPr lang="en-US" altLang="zh-CN" sz="2000" dirty="0">
                <a:solidFill>
                  <a:srgbClr val="FF0000"/>
                </a:solidFill>
              </a:rPr>
              <a:t>himself.”</a:t>
            </a:r>
          </a:p>
          <a:p>
            <a:pPr lvl="2"/>
            <a:endParaRPr lang="en-US" altLang="zh-CN" sz="2000" dirty="0"/>
          </a:p>
          <a:p>
            <a:pPr lvl="2"/>
            <a:r>
              <a:rPr lang="zh-CN" altLang="en-US" sz="2000" dirty="0"/>
              <a:t>“</a:t>
            </a:r>
            <a:r>
              <a:rPr lang="en-US" altLang="zh-CN" sz="2000" i="1" dirty="0"/>
              <a:t>Elmira</a:t>
            </a:r>
            <a:r>
              <a:rPr lang="en-US" altLang="zh-CN" sz="2000" dirty="0"/>
              <a:t> is </a:t>
            </a:r>
            <a:r>
              <a:rPr lang="en-US" altLang="zh-CN" sz="2000" i="1" dirty="0"/>
              <a:t>Mark Twain’s </a:t>
            </a:r>
            <a:r>
              <a:rPr lang="en-US" altLang="zh-CN" sz="2000" dirty="0"/>
              <a:t>birthplace.</a:t>
            </a:r>
            <a:r>
              <a:rPr lang="zh-CN" altLang="en-US" sz="2000" dirty="0"/>
              <a:t> ”</a:t>
            </a:r>
            <a:endParaRPr kumimoji="1" lang="zh-CN" altLang="en-US" sz="2000" dirty="0"/>
          </a:p>
          <a:p>
            <a:endParaRPr kumimoji="1" lang="zh-CN" altLang="en-US" sz="2000" dirty="0"/>
          </a:p>
        </p:txBody>
      </p:sp>
      <p:sp>
        <p:nvSpPr>
          <p:cNvPr id="6" name="文本框 5"/>
          <p:cNvSpPr txBox="1"/>
          <p:nvPr/>
        </p:nvSpPr>
        <p:spPr>
          <a:xfrm>
            <a:off x="35496" y="2868072"/>
            <a:ext cx="2180405" cy="369332"/>
          </a:xfrm>
          <a:prstGeom prst="rect">
            <a:avLst/>
          </a:prstGeom>
          <a:noFill/>
        </p:spPr>
        <p:txBody>
          <a:bodyPr wrap="none" rtlCol="0">
            <a:spAutoFit/>
          </a:bodyPr>
          <a:lstStyle/>
          <a:p>
            <a:pPr marL="0" lvl="1"/>
            <a:r>
              <a:rPr lang="en-US" altLang="zh-CN" dirty="0"/>
              <a:t>(Mark Twain, Elmira)</a:t>
            </a:r>
          </a:p>
        </p:txBody>
      </p:sp>
      <p:sp>
        <p:nvSpPr>
          <p:cNvPr id="7" name="矩形 6"/>
          <p:cNvSpPr/>
          <p:nvPr/>
        </p:nvSpPr>
        <p:spPr>
          <a:xfrm>
            <a:off x="-36512" y="2472727"/>
            <a:ext cx="2675732" cy="369332"/>
          </a:xfrm>
          <a:prstGeom prst="rect">
            <a:avLst/>
          </a:prstGeom>
        </p:spPr>
        <p:txBody>
          <a:bodyPr wrap="none">
            <a:spAutoFit/>
          </a:bodyPr>
          <a:lstStyle/>
          <a:p>
            <a:r>
              <a:rPr lang="en-US" altLang="zh-CN" b="1" dirty="0"/>
              <a:t>bag label: place of birth</a:t>
            </a:r>
            <a:endParaRPr lang="zh-CN" altLang="en-US"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1849" y="1933661"/>
            <a:ext cx="477983" cy="1711363"/>
          </a:xfrm>
          <a:prstGeom prst="rect">
            <a:avLst/>
          </a:prstGeom>
        </p:spPr>
      </p:pic>
      <p:sp>
        <p:nvSpPr>
          <p:cNvPr id="11" name="矩形 10"/>
          <p:cNvSpPr/>
          <p:nvPr/>
        </p:nvSpPr>
        <p:spPr>
          <a:xfrm>
            <a:off x="7219919" y="2107343"/>
            <a:ext cx="1842171" cy="369332"/>
          </a:xfrm>
          <a:prstGeom prst="rect">
            <a:avLst/>
          </a:prstGeom>
        </p:spPr>
        <p:txBody>
          <a:bodyPr wrap="none">
            <a:spAutoFit/>
          </a:bodyPr>
          <a:lstStyle/>
          <a:p>
            <a:r>
              <a:rPr lang="en-US" altLang="zh-CN" b="1" dirty="0"/>
              <a:t>instance label: ?</a:t>
            </a:r>
            <a:endParaRPr lang="zh-CN" altLang="en-US" dirty="0"/>
          </a:p>
        </p:txBody>
      </p:sp>
      <p:sp>
        <p:nvSpPr>
          <p:cNvPr id="12" name="矩形 11"/>
          <p:cNvSpPr/>
          <p:nvPr/>
        </p:nvSpPr>
        <p:spPr>
          <a:xfrm>
            <a:off x="7219918" y="2714896"/>
            <a:ext cx="1842171" cy="369332"/>
          </a:xfrm>
          <a:prstGeom prst="rect">
            <a:avLst/>
          </a:prstGeom>
        </p:spPr>
        <p:txBody>
          <a:bodyPr wrap="none">
            <a:spAutoFit/>
          </a:bodyPr>
          <a:lstStyle/>
          <a:p>
            <a:r>
              <a:rPr lang="en-US" altLang="zh-CN" b="1" dirty="0"/>
              <a:t>instance label: ?</a:t>
            </a:r>
            <a:endParaRPr lang="zh-CN" altLang="en-US" dirty="0"/>
          </a:p>
        </p:txBody>
      </p:sp>
      <p:sp>
        <p:nvSpPr>
          <p:cNvPr id="13" name="矩形 12"/>
          <p:cNvSpPr/>
          <p:nvPr/>
        </p:nvSpPr>
        <p:spPr>
          <a:xfrm>
            <a:off x="7219918" y="3301813"/>
            <a:ext cx="1842171" cy="369332"/>
          </a:xfrm>
          <a:prstGeom prst="rect">
            <a:avLst/>
          </a:prstGeom>
        </p:spPr>
        <p:txBody>
          <a:bodyPr wrap="none">
            <a:spAutoFit/>
          </a:bodyPr>
          <a:lstStyle/>
          <a:p>
            <a:r>
              <a:rPr lang="en-US" altLang="zh-CN" b="1" dirty="0"/>
              <a:t>instance label: ?</a:t>
            </a:r>
            <a:endParaRPr lang="zh-CN" altLang="en-US" dirty="0"/>
          </a:p>
        </p:txBody>
      </p:sp>
      <p:sp>
        <p:nvSpPr>
          <p:cNvPr id="15" name="文本框 14"/>
          <p:cNvSpPr txBox="1"/>
          <p:nvPr/>
        </p:nvSpPr>
        <p:spPr>
          <a:xfrm>
            <a:off x="107504" y="5083798"/>
            <a:ext cx="1988045" cy="369332"/>
          </a:xfrm>
          <a:prstGeom prst="rect">
            <a:avLst/>
          </a:prstGeom>
          <a:noFill/>
        </p:spPr>
        <p:txBody>
          <a:bodyPr wrap="none" rtlCol="0">
            <a:spAutoFit/>
          </a:bodyPr>
          <a:lstStyle/>
          <a:p>
            <a:pPr marL="0" lvl="1"/>
            <a:r>
              <a:rPr lang="en-US" altLang="zh-CN" dirty="0"/>
              <a:t>(Obama, Michelle)</a:t>
            </a:r>
          </a:p>
        </p:txBody>
      </p:sp>
      <p:sp>
        <p:nvSpPr>
          <p:cNvPr id="16" name="矩形 15"/>
          <p:cNvSpPr/>
          <p:nvPr/>
        </p:nvSpPr>
        <p:spPr>
          <a:xfrm>
            <a:off x="436532" y="4715352"/>
            <a:ext cx="1375698" cy="369332"/>
          </a:xfrm>
          <a:prstGeom prst="rect">
            <a:avLst/>
          </a:prstGeom>
        </p:spPr>
        <p:txBody>
          <a:bodyPr wrap="none">
            <a:spAutoFit/>
          </a:bodyPr>
          <a:lstStyle/>
          <a:p>
            <a:r>
              <a:rPr lang="en-US" altLang="zh-CN" b="1" dirty="0"/>
              <a:t>bag label: ?</a:t>
            </a:r>
            <a:endParaRPr lang="zh-CN" altLang="en-US" dirty="0"/>
          </a:p>
        </p:txBody>
      </p:sp>
      <p:sp>
        <p:nvSpPr>
          <p:cNvPr id="21" name="矩形 20"/>
          <p:cNvSpPr/>
          <p:nvPr/>
        </p:nvSpPr>
        <p:spPr>
          <a:xfrm>
            <a:off x="524246" y="1937662"/>
            <a:ext cx="1239442" cy="430887"/>
          </a:xfrm>
          <a:prstGeom prst="rect">
            <a:avLst/>
          </a:prstGeom>
        </p:spPr>
        <p:txBody>
          <a:bodyPr wrap="none">
            <a:spAutoFit/>
          </a:bodyPr>
          <a:lstStyle/>
          <a:p>
            <a:r>
              <a:rPr lang="en-US" altLang="zh-CN" sz="2200" b="1" dirty="0"/>
              <a:t>Training</a:t>
            </a:r>
            <a:endParaRPr lang="zh-CN" altLang="en-US" sz="2200" dirty="0"/>
          </a:p>
        </p:txBody>
      </p:sp>
      <p:sp>
        <p:nvSpPr>
          <p:cNvPr id="22" name="矩形 21"/>
          <p:cNvSpPr/>
          <p:nvPr/>
        </p:nvSpPr>
        <p:spPr>
          <a:xfrm>
            <a:off x="524246" y="4137743"/>
            <a:ext cx="1124026" cy="430887"/>
          </a:xfrm>
          <a:prstGeom prst="rect">
            <a:avLst/>
          </a:prstGeom>
        </p:spPr>
        <p:txBody>
          <a:bodyPr wrap="none">
            <a:spAutoFit/>
          </a:bodyPr>
          <a:lstStyle/>
          <a:p>
            <a:r>
              <a:rPr lang="en-US" altLang="zh-CN" sz="2200" b="1" dirty="0"/>
              <a:t>Testing</a:t>
            </a:r>
            <a:endParaRPr lang="zh-CN" altLang="en-US" sz="2200" dirty="0"/>
          </a:p>
        </p:txBody>
      </p:sp>
      <p:sp>
        <p:nvSpPr>
          <p:cNvPr id="29" name="文本框 28"/>
          <p:cNvSpPr txBox="1"/>
          <p:nvPr/>
        </p:nvSpPr>
        <p:spPr>
          <a:xfrm>
            <a:off x="2073031" y="4165909"/>
            <a:ext cx="7176398" cy="1938992"/>
          </a:xfrm>
          <a:prstGeom prst="rect">
            <a:avLst/>
          </a:prstGeom>
          <a:noFill/>
        </p:spPr>
        <p:txBody>
          <a:bodyPr wrap="square" rtlCol="0">
            <a:spAutoFit/>
          </a:bodyPr>
          <a:lstStyle/>
          <a:p>
            <a:pPr lvl="2"/>
            <a:r>
              <a:rPr lang="en-US" altLang="zh-CN" sz="2000" dirty="0"/>
              <a:t>“</a:t>
            </a:r>
            <a:r>
              <a:rPr lang="en-US" altLang="zh-CN" sz="2000" i="1" dirty="0"/>
              <a:t>Obama </a:t>
            </a:r>
            <a:r>
              <a:rPr lang="en-US" altLang="zh-CN" sz="2000" dirty="0"/>
              <a:t>married</a:t>
            </a:r>
            <a:r>
              <a:rPr lang="en-US" altLang="zh-CN" sz="2000" i="1" dirty="0"/>
              <a:t> Michelle</a:t>
            </a:r>
            <a:r>
              <a:rPr lang="en-US" altLang="zh-CN" sz="2000" dirty="0"/>
              <a:t> in 1992.</a:t>
            </a:r>
            <a:r>
              <a:rPr lang="zh-CN" altLang="en-US" sz="2000" dirty="0"/>
              <a:t>”</a:t>
            </a:r>
            <a:endParaRPr lang="en-US" altLang="zh-CN" sz="2000" dirty="0"/>
          </a:p>
          <a:p>
            <a:pPr lvl="2"/>
            <a:endParaRPr lang="en-US" altLang="zh-CN" sz="2000" dirty="0"/>
          </a:p>
          <a:p>
            <a:pPr lvl="2"/>
            <a:r>
              <a:rPr lang="en-US" altLang="zh-CN" sz="2000" i="1" dirty="0"/>
              <a:t>“Obama </a:t>
            </a:r>
            <a:r>
              <a:rPr lang="en-US" altLang="zh-CN" sz="2000" dirty="0"/>
              <a:t>is the husband of </a:t>
            </a:r>
            <a:r>
              <a:rPr lang="en-US" altLang="zh-CN" sz="2000" i="1" dirty="0"/>
              <a:t>Michelle.</a:t>
            </a:r>
            <a:r>
              <a:rPr lang="en-US" altLang="zh-CN" sz="2000" dirty="0"/>
              <a:t>”</a:t>
            </a:r>
            <a:endParaRPr lang="en-US" altLang="zh-CN" sz="2000" dirty="0">
              <a:solidFill>
                <a:srgbClr val="FF0000"/>
              </a:solidFill>
            </a:endParaRPr>
          </a:p>
          <a:p>
            <a:pPr lvl="2"/>
            <a:endParaRPr lang="en-US" altLang="zh-CN" sz="2000" dirty="0"/>
          </a:p>
          <a:p>
            <a:pPr lvl="2"/>
            <a:r>
              <a:rPr lang="en-US" altLang="zh-CN" sz="2000" i="1" dirty="0">
                <a:solidFill>
                  <a:srgbClr val="FF0000"/>
                </a:solidFill>
              </a:rPr>
              <a:t>“Obama</a:t>
            </a:r>
            <a:r>
              <a:rPr lang="en-US" altLang="zh-CN" sz="2000" dirty="0">
                <a:solidFill>
                  <a:srgbClr val="FF0000"/>
                </a:solidFill>
              </a:rPr>
              <a:t> is older than </a:t>
            </a:r>
            <a:r>
              <a:rPr lang="en-US" altLang="zh-CN" sz="2000" i="1" dirty="0">
                <a:solidFill>
                  <a:srgbClr val="FF0000"/>
                </a:solidFill>
              </a:rPr>
              <a:t>Michelle</a:t>
            </a:r>
            <a:r>
              <a:rPr lang="en-US" altLang="zh-CN" sz="2000" dirty="0">
                <a:solidFill>
                  <a:srgbClr val="FF0000"/>
                </a:solidFill>
              </a:rPr>
              <a:t>.”</a:t>
            </a:r>
            <a:endParaRPr kumimoji="1" lang="zh-CN" altLang="en-US" sz="2000" dirty="0"/>
          </a:p>
          <a:p>
            <a:endParaRPr kumimoji="1" lang="zh-CN" altLang="en-US" sz="2000" dirty="0"/>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1848" y="4165909"/>
            <a:ext cx="477983" cy="1711363"/>
          </a:xfrm>
          <a:prstGeom prst="rect">
            <a:avLst/>
          </a:prstGeom>
        </p:spPr>
      </p:pic>
      <p:sp>
        <p:nvSpPr>
          <p:cNvPr id="31" name="矩形 30"/>
          <p:cNvSpPr/>
          <p:nvPr/>
        </p:nvSpPr>
        <p:spPr>
          <a:xfrm>
            <a:off x="7169290" y="4196489"/>
            <a:ext cx="1842171" cy="369332"/>
          </a:xfrm>
          <a:prstGeom prst="rect">
            <a:avLst/>
          </a:prstGeom>
        </p:spPr>
        <p:txBody>
          <a:bodyPr wrap="none">
            <a:spAutoFit/>
          </a:bodyPr>
          <a:lstStyle/>
          <a:p>
            <a:r>
              <a:rPr lang="en-US" altLang="zh-CN" b="1" dirty="0"/>
              <a:t>instance label: ?</a:t>
            </a:r>
            <a:endParaRPr lang="zh-CN" altLang="en-US" dirty="0"/>
          </a:p>
        </p:txBody>
      </p:sp>
      <p:sp>
        <p:nvSpPr>
          <p:cNvPr id="32" name="矩形 31"/>
          <p:cNvSpPr/>
          <p:nvPr/>
        </p:nvSpPr>
        <p:spPr>
          <a:xfrm>
            <a:off x="7169289" y="4804042"/>
            <a:ext cx="1842171" cy="369332"/>
          </a:xfrm>
          <a:prstGeom prst="rect">
            <a:avLst/>
          </a:prstGeom>
        </p:spPr>
        <p:txBody>
          <a:bodyPr wrap="none">
            <a:spAutoFit/>
          </a:bodyPr>
          <a:lstStyle/>
          <a:p>
            <a:r>
              <a:rPr lang="en-US" altLang="zh-CN" b="1" dirty="0"/>
              <a:t>instance label: ?</a:t>
            </a:r>
            <a:endParaRPr lang="zh-CN" altLang="en-US" dirty="0"/>
          </a:p>
        </p:txBody>
      </p:sp>
      <p:sp>
        <p:nvSpPr>
          <p:cNvPr id="33" name="矩形 32"/>
          <p:cNvSpPr/>
          <p:nvPr/>
        </p:nvSpPr>
        <p:spPr>
          <a:xfrm>
            <a:off x="7169289" y="5390959"/>
            <a:ext cx="1842171" cy="369332"/>
          </a:xfrm>
          <a:prstGeom prst="rect">
            <a:avLst/>
          </a:prstGeom>
        </p:spPr>
        <p:txBody>
          <a:bodyPr wrap="none">
            <a:spAutoFit/>
          </a:bodyPr>
          <a:lstStyle/>
          <a:p>
            <a:r>
              <a:rPr lang="en-US" altLang="zh-CN" b="1" dirty="0"/>
              <a:t>instance label: ?</a:t>
            </a:r>
            <a:endParaRPr lang="zh-CN" altLang="en-US" dirty="0"/>
          </a:p>
        </p:txBody>
      </p:sp>
    </p:spTree>
    <p:extLst>
      <p:ext uri="{BB962C8B-B14F-4D97-AF65-F5344CB8AC3E}">
        <p14:creationId xmlns:p14="http://schemas.microsoft.com/office/powerpoint/2010/main" val="13464511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p:sp>
        <p:nvSpPr>
          <p:cNvPr id="3" name="内容占位符 2"/>
          <p:cNvSpPr>
            <a:spLocks noGrp="1"/>
          </p:cNvSpPr>
          <p:nvPr>
            <p:ph idx="1"/>
          </p:nvPr>
        </p:nvSpPr>
        <p:spPr/>
        <p:txBody>
          <a:bodyPr/>
          <a:lstStyle/>
          <a:p>
            <a:r>
              <a:rPr lang="en-US" altLang="zh-CN" dirty="0"/>
              <a:t>Multi-instance problem</a:t>
            </a:r>
          </a:p>
          <a:p>
            <a:pPr lvl="1"/>
            <a:r>
              <a:rPr kumimoji="1" lang="en-US" altLang="zh-CN" dirty="0"/>
              <a:t>Instead of supervising the relation classifier at the instance level </a:t>
            </a:r>
          </a:p>
          <a:p>
            <a:pPr lvl="2"/>
            <a:r>
              <a:rPr kumimoji="1" lang="en-US" altLang="zh-CN" sz="2600" dirty="0"/>
              <a:t>Since we do not know the exact label of each instance</a:t>
            </a:r>
          </a:p>
          <a:p>
            <a:pPr lvl="1"/>
            <a:r>
              <a:rPr lang="en-US" altLang="zh-CN" dirty="0"/>
              <a:t>Design objective function at the bag level</a:t>
            </a:r>
          </a:p>
          <a:p>
            <a:pPr lvl="2"/>
            <a:r>
              <a:rPr lang="en-US" altLang="zh-CN" sz="2600" dirty="0"/>
              <a:t>The labels of bags are known</a:t>
            </a:r>
          </a:p>
          <a:p>
            <a:pPr lvl="1"/>
            <a:r>
              <a:rPr lang="en-US" altLang="zh-CN" dirty="0"/>
              <a:t>Take the uncertainty of instance labels into account </a:t>
            </a:r>
          </a:p>
          <a:p>
            <a:pPr lvl="1"/>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162</a:t>
            </a:fld>
            <a:endParaRPr lang="zh-CN" altLang="en-US">
              <a:solidFill>
                <a:prstClr val="black">
                  <a:tint val="75000"/>
                </a:prstClr>
              </a:solidFill>
            </a:endParaRPr>
          </a:p>
        </p:txBody>
      </p:sp>
    </p:spTree>
    <p:extLst>
      <p:ext uri="{BB962C8B-B14F-4D97-AF65-F5344CB8AC3E}">
        <p14:creationId xmlns:p14="http://schemas.microsoft.com/office/powerpoint/2010/main" val="17809423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p:sp>
        <p:nvSpPr>
          <p:cNvPr id="3" name="内容占位符 2"/>
          <p:cNvSpPr>
            <a:spLocks noGrp="1"/>
          </p:cNvSpPr>
          <p:nvPr>
            <p:ph idx="1"/>
          </p:nvPr>
        </p:nvSpPr>
        <p:spPr/>
        <p:txBody>
          <a:bodyPr/>
          <a:lstStyle/>
          <a:p>
            <a:r>
              <a:rPr kumimoji="1" lang="en-US" altLang="zh-CN" dirty="0"/>
              <a:t>At-least-one multi-instance learning</a:t>
            </a:r>
          </a:p>
          <a:p>
            <a:pPr lvl="1"/>
            <a:r>
              <a:rPr lang="en-US" altLang="zh-CN" dirty="0"/>
              <a:t>select the most likely sentence for each entity pair</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163</a:t>
            </a:fld>
            <a:endParaRPr lang="zh-CN" altLang="en-US" dirty="0">
              <a:solidFill>
                <a:prstClr val="black">
                  <a:tint val="75000"/>
                </a:prstClr>
              </a:solidFill>
            </a:endParaRPr>
          </a:p>
        </p:txBody>
      </p:sp>
      <p:sp>
        <p:nvSpPr>
          <p:cNvPr id="16" name="矩形 15"/>
          <p:cNvSpPr/>
          <p:nvPr/>
        </p:nvSpPr>
        <p:spPr>
          <a:xfrm>
            <a:off x="564464" y="5838363"/>
            <a:ext cx="1439818" cy="830997"/>
          </a:xfrm>
          <a:prstGeom prst="rect">
            <a:avLst/>
          </a:prstGeom>
        </p:spPr>
        <p:txBody>
          <a:bodyPr wrap="none">
            <a:spAutoFit/>
          </a:bodyPr>
          <a:lstStyle/>
          <a:p>
            <a:r>
              <a:rPr lang="en-US" altLang="zh-CN" sz="2400">
                <a:latin typeface="Times New Roman" charset="0"/>
                <a:ea typeface="Times New Roman" charset="0"/>
                <a:cs typeface="Times New Roman" charset="0"/>
              </a:rPr>
              <a:t>sentences </a:t>
            </a:r>
          </a:p>
          <a:p>
            <a:r>
              <a:rPr lang="en-US" altLang="zh-CN" sz="2400" dirty="0">
                <a:latin typeface="Times New Roman" charset="0"/>
                <a:ea typeface="Times New Roman" charset="0"/>
                <a:cs typeface="Times New Roman" charset="0"/>
              </a:rPr>
              <a:t>in a bag</a:t>
            </a:r>
            <a:endParaRPr lang="zh-CN" altLang="en-US" sz="2400" dirty="0">
              <a:latin typeface="Times New Roman" charset="0"/>
              <a:ea typeface="Times New Roman" charset="0"/>
              <a:cs typeface="Times New Roman" charset="0"/>
            </a:endParaRPr>
          </a:p>
        </p:txBody>
      </p:sp>
      <p:grpSp>
        <p:nvGrpSpPr>
          <p:cNvPr id="21" name="组 20"/>
          <p:cNvGrpSpPr/>
          <p:nvPr/>
        </p:nvGrpSpPr>
        <p:grpSpPr>
          <a:xfrm>
            <a:off x="2521305" y="5755539"/>
            <a:ext cx="4680115" cy="258747"/>
            <a:chOff x="1613952" y="3684563"/>
            <a:chExt cx="4680115" cy="441193"/>
          </a:xfrm>
        </p:grpSpPr>
        <p:cxnSp>
          <p:nvCxnSpPr>
            <p:cNvPr id="22" name="直线箭头连接符 21"/>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2136476" y="600007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3310629" y="599518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4471000" y="599518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637624" y="599518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6804248" y="599518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9" name="文本框 58"/>
              <p:cNvSpPr txBox="1"/>
              <p:nvPr/>
            </p:nvSpPr>
            <p:spPr>
              <a:xfrm>
                <a:off x="3511280" y="6080654"/>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1" smtClean="0">
                              <a:solidFill>
                                <a:schemeClr val="bg1"/>
                              </a:solidFill>
                              <a:latin typeface="Cambria Math" charset="0"/>
                            </a:rPr>
                            <m:t>2</m:t>
                          </m:r>
                        </m:sub>
                      </m:sSub>
                    </m:oMath>
                  </m:oMathPara>
                </a14:m>
                <a:endParaRPr kumimoji="1" lang="zh-CN" altLang="en-US" dirty="0">
                  <a:solidFill>
                    <a:schemeClr val="bg1"/>
                  </a:solidFill>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3511280" y="6080654"/>
                <a:ext cx="468333"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4695552" y="6080654"/>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3</m:t>
                          </m:r>
                        </m:sub>
                      </m:sSub>
                    </m:oMath>
                  </m:oMathPara>
                </a14:m>
                <a:endParaRPr kumimoji="1" lang="zh-CN" altLang="en-US" dirty="0">
                  <a:solidFill>
                    <a:schemeClr val="bg1"/>
                  </a:solidFill>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4695552" y="6080654"/>
                <a:ext cx="468333"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5853505" y="6083743"/>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4</m:t>
                          </m:r>
                        </m:sub>
                      </m:sSub>
                    </m:oMath>
                  </m:oMathPara>
                </a14:m>
                <a:endParaRPr kumimoji="1" lang="en-US" altLang="zh-CN" b="0" dirty="0">
                  <a:solidFill>
                    <a:schemeClr val="bg1"/>
                  </a:solidFill>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5853505" y="6083743"/>
                <a:ext cx="468333"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7018527" y="6083743"/>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5</m:t>
                          </m:r>
                        </m:sub>
                      </m:sSub>
                    </m:oMath>
                  </m:oMathPara>
                </a14:m>
                <a:endParaRPr kumimoji="1" lang="zh-CN" altLang="en-US" dirty="0">
                  <a:solidFill>
                    <a:schemeClr val="bg1"/>
                  </a:solidFill>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7018527" y="6083743"/>
                <a:ext cx="468333" cy="36933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2297612" y="6069196"/>
                <a:ext cx="4630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1" smtClean="0">
                              <a:solidFill>
                                <a:schemeClr val="bg1"/>
                              </a:solidFill>
                              <a:latin typeface="Cambria Math" charset="0"/>
                            </a:rPr>
                            <m:t>1</m:t>
                          </m:r>
                        </m:sub>
                      </m:sSub>
                    </m:oMath>
                  </m:oMathPara>
                </a14:m>
                <a:endParaRPr kumimoji="1" lang="zh-CN" altLang="en-US" dirty="0">
                  <a:solidFill>
                    <a:schemeClr val="bg1"/>
                  </a:solidFill>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2297612" y="6069196"/>
                <a:ext cx="463011"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3514298" y="523458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1" smtClean="0">
                              <a:solidFill>
                                <a:schemeClr val="bg1"/>
                              </a:solidFill>
                              <a:latin typeface="Cambria Math" charset="0"/>
                            </a:rPr>
                            <m:t>2</m:t>
                          </m:r>
                        </m:sub>
                      </m:sSub>
                    </m:oMath>
                  </m:oMathPara>
                </a14:m>
                <a:endParaRPr kumimoji="1" lang="zh-CN" altLang="en-US" dirty="0">
                  <a:solidFill>
                    <a:schemeClr val="bg1"/>
                  </a:solidFill>
                </a:endParaRPr>
              </a:p>
            </p:txBody>
          </p:sp>
        </mc:Choice>
        <mc:Fallback xmlns="">
          <p:sp>
            <p:nvSpPr>
              <p:cNvPr id="77" name="文本框 76"/>
              <p:cNvSpPr txBox="1">
                <a:spLocks noRot="1" noChangeAspect="1" noMove="1" noResize="1" noEditPoints="1" noAdjustHandles="1" noChangeArrowheads="1" noChangeShapeType="1" noTextEdit="1"/>
              </p:cNvSpPr>
              <p:nvPr/>
            </p:nvSpPr>
            <p:spPr>
              <a:xfrm>
                <a:off x="3514298" y="5234582"/>
                <a:ext cx="468333"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4698570" y="523458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3</m:t>
                          </m:r>
                        </m:sub>
                      </m:sSub>
                    </m:oMath>
                  </m:oMathPara>
                </a14:m>
                <a:endParaRPr kumimoji="1" lang="zh-CN" altLang="en-US" dirty="0">
                  <a:solidFill>
                    <a:schemeClr val="bg1"/>
                  </a:solidFill>
                </a:endParaRPr>
              </a:p>
            </p:txBody>
          </p:sp>
        </mc:Choice>
        <mc:Fallback xmlns="">
          <p:sp>
            <p:nvSpPr>
              <p:cNvPr id="78" name="文本框 77"/>
              <p:cNvSpPr txBox="1">
                <a:spLocks noRot="1" noChangeAspect="1" noMove="1" noResize="1" noEditPoints="1" noAdjustHandles="1" noChangeArrowheads="1" noChangeShapeType="1" noTextEdit="1"/>
              </p:cNvSpPr>
              <p:nvPr/>
            </p:nvSpPr>
            <p:spPr>
              <a:xfrm>
                <a:off x="4698570" y="5234582"/>
                <a:ext cx="468333"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5856523" y="523458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4</m:t>
                          </m:r>
                        </m:sub>
                      </m:sSub>
                    </m:oMath>
                  </m:oMathPara>
                </a14:m>
                <a:endParaRPr kumimoji="1" lang="en-US" altLang="zh-CN" b="0" dirty="0">
                  <a:solidFill>
                    <a:schemeClr val="bg1"/>
                  </a:solidFill>
                </a:endParaRPr>
              </a:p>
            </p:txBody>
          </p:sp>
        </mc:Choice>
        <mc:Fallback xmlns="">
          <p:sp>
            <p:nvSpPr>
              <p:cNvPr id="79" name="文本框 78"/>
              <p:cNvSpPr txBox="1">
                <a:spLocks noRot="1" noChangeAspect="1" noMove="1" noResize="1" noEditPoints="1" noAdjustHandles="1" noChangeArrowheads="1" noChangeShapeType="1" noTextEdit="1"/>
              </p:cNvSpPr>
              <p:nvPr/>
            </p:nvSpPr>
            <p:spPr>
              <a:xfrm>
                <a:off x="5856523" y="5234582"/>
                <a:ext cx="468333"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7021545" y="523458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4</m:t>
                          </m:r>
                        </m:sub>
                      </m:sSub>
                    </m:oMath>
                  </m:oMathPara>
                </a14:m>
                <a:endParaRPr kumimoji="1" lang="zh-CN" altLang="en-US" dirty="0">
                  <a:solidFill>
                    <a:schemeClr val="bg1"/>
                  </a:solidFill>
                </a:endParaRPr>
              </a:p>
            </p:txBody>
          </p:sp>
        </mc:Choice>
        <mc:Fallback xmlns="">
          <p:sp>
            <p:nvSpPr>
              <p:cNvPr id="80" name="文本框 79"/>
              <p:cNvSpPr txBox="1">
                <a:spLocks noRot="1" noChangeAspect="1" noMove="1" noResize="1" noEditPoints="1" noAdjustHandles="1" noChangeArrowheads="1" noChangeShapeType="1" noTextEdit="1"/>
              </p:cNvSpPr>
              <p:nvPr/>
            </p:nvSpPr>
            <p:spPr>
              <a:xfrm>
                <a:off x="7021545" y="5234582"/>
                <a:ext cx="468333" cy="369332"/>
              </a:xfrm>
              <a:prstGeom prst="rect">
                <a:avLst/>
              </a:prstGeom>
              <a:blipFill rotWithShape="0">
                <a:blip r:embed="rId9"/>
                <a:stretch>
                  <a:fillRect/>
                </a:stretch>
              </a:blipFill>
            </p:spPr>
            <p:txBody>
              <a:bodyPr/>
              <a:lstStyle/>
              <a:p>
                <a:r>
                  <a:rPr lang="zh-CN" altLang="en-US">
                    <a:noFill/>
                  </a:rPr>
                  <a:t> </a:t>
                </a:r>
              </a:p>
            </p:txBody>
          </p:sp>
        </mc:Fallback>
      </mc:AlternateContent>
      <p:grpSp>
        <p:nvGrpSpPr>
          <p:cNvPr id="82" name="组 81"/>
          <p:cNvGrpSpPr/>
          <p:nvPr/>
        </p:nvGrpSpPr>
        <p:grpSpPr>
          <a:xfrm>
            <a:off x="5640642" y="5234582"/>
            <a:ext cx="864096" cy="504056"/>
            <a:chOff x="1725860" y="4336991"/>
            <a:chExt cx="864096" cy="504056"/>
          </a:xfrm>
        </p:grpSpPr>
        <p:sp>
          <p:nvSpPr>
            <p:cNvPr id="72" name="矩形 71"/>
            <p:cNvSpPr/>
            <p:nvPr/>
          </p:nvSpPr>
          <p:spPr>
            <a:xfrm>
              <a:off x="1725860" y="4336991"/>
              <a:ext cx="864096" cy="504056"/>
            </a:xfrm>
            <a:prstGeom prst="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文本框 80"/>
            <p:cNvSpPr txBox="1"/>
            <p:nvPr/>
          </p:nvSpPr>
          <p:spPr>
            <a:xfrm>
              <a:off x="1814438" y="4412643"/>
              <a:ext cx="679994" cy="369332"/>
            </a:xfrm>
            <a:prstGeom prst="rect">
              <a:avLst/>
            </a:prstGeom>
            <a:noFill/>
          </p:spPr>
          <p:txBody>
            <a:bodyPr wrap="none" rtlCol="0">
              <a:spAutoFit/>
            </a:bodyPr>
            <a:lstStyle/>
            <a:p>
              <a:r>
                <a:rPr kumimoji="1" lang="en-US" altLang="zh-CN" b="1" dirty="0">
                  <a:solidFill>
                    <a:schemeClr val="bg1"/>
                  </a:solidFill>
                </a:rPr>
                <a:t>CNN</a:t>
              </a:r>
              <a:endParaRPr kumimoji="1" lang="zh-CN" altLang="en-US" b="1" dirty="0">
                <a:solidFill>
                  <a:schemeClr val="bg1"/>
                </a:solidFill>
              </a:endParaRPr>
            </a:p>
          </p:txBody>
        </p:sp>
      </p:grpSp>
      <p:grpSp>
        <p:nvGrpSpPr>
          <p:cNvPr id="83" name="组 82"/>
          <p:cNvGrpSpPr/>
          <p:nvPr/>
        </p:nvGrpSpPr>
        <p:grpSpPr>
          <a:xfrm>
            <a:off x="3313647" y="5234582"/>
            <a:ext cx="864096" cy="504056"/>
            <a:chOff x="1725860" y="4336991"/>
            <a:chExt cx="864096" cy="504056"/>
          </a:xfrm>
        </p:grpSpPr>
        <p:sp>
          <p:nvSpPr>
            <p:cNvPr id="84" name="矩形 83"/>
            <p:cNvSpPr/>
            <p:nvPr/>
          </p:nvSpPr>
          <p:spPr>
            <a:xfrm>
              <a:off x="1725860" y="4336991"/>
              <a:ext cx="864096" cy="504056"/>
            </a:xfrm>
            <a:prstGeom prst="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文本框 84"/>
            <p:cNvSpPr txBox="1"/>
            <p:nvPr/>
          </p:nvSpPr>
          <p:spPr>
            <a:xfrm>
              <a:off x="1814438" y="4412643"/>
              <a:ext cx="679994" cy="369332"/>
            </a:xfrm>
            <a:prstGeom prst="rect">
              <a:avLst/>
            </a:prstGeom>
            <a:noFill/>
          </p:spPr>
          <p:txBody>
            <a:bodyPr wrap="none" rtlCol="0">
              <a:spAutoFit/>
            </a:bodyPr>
            <a:lstStyle/>
            <a:p>
              <a:r>
                <a:rPr kumimoji="1" lang="en-US" altLang="zh-CN" b="1" dirty="0">
                  <a:solidFill>
                    <a:schemeClr val="bg1"/>
                  </a:solidFill>
                </a:rPr>
                <a:t>CNN</a:t>
              </a:r>
              <a:endParaRPr kumimoji="1" lang="zh-CN" altLang="en-US" b="1" dirty="0">
                <a:solidFill>
                  <a:schemeClr val="bg1"/>
                </a:solidFill>
              </a:endParaRPr>
            </a:p>
          </p:txBody>
        </p:sp>
      </p:grpSp>
      <p:grpSp>
        <p:nvGrpSpPr>
          <p:cNvPr id="86" name="组 85"/>
          <p:cNvGrpSpPr/>
          <p:nvPr/>
        </p:nvGrpSpPr>
        <p:grpSpPr>
          <a:xfrm>
            <a:off x="4452923" y="5234582"/>
            <a:ext cx="864096" cy="504056"/>
            <a:chOff x="1725860" y="4336991"/>
            <a:chExt cx="864096" cy="504056"/>
          </a:xfrm>
        </p:grpSpPr>
        <p:sp>
          <p:nvSpPr>
            <p:cNvPr id="87" name="矩形 86"/>
            <p:cNvSpPr/>
            <p:nvPr/>
          </p:nvSpPr>
          <p:spPr>
            <a:xfrm>
              <a:off x="1725860" y="4336991"/>
              <a:ext cx="864096" cy="504056"/>
            </a:xfrm>
            <a:prstGeom prst="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文本框 87"/>
            <p:cNvSpPr txBox="1"/>
            <p:nvPr/>
          </p:nvSpPr>
          <p:spPr>
            <a:xfrm>
              <a:off x="1814438" y="4412643"/>
              <a:ext cx="679994" cy="369332"/>
            </a:xfrm>
            <a:prstGeom prst="rect">
              <a:avLst/>
            </a:prstGeom>
            <a:noFill/>
          </p:spPr>
          <p:txBody>
            <a:bodyPr wrap="none" rtlCol="0">
              <a:spAutoFit/>
            </a:bodyPr>
            <a:lstStyle/>
            <a:p>
              <a:r>
                <a:rPr kumimoji="1" lang="en-US" altLang="zh-CN" b="1" dirty="0">
                  <a:solidFill>
                    <a:schemeClr val="bg1"/>
                  </a:solidFill>
                </a:rPr>
                <a:t>CNN</a:t>
              </a:r>
              <a:endParaRPr kumimoji="1" lang="zh-CN" altLang="en-US" b="1" dirty="0">
                <a:solidFill>
                  <a:schemeClr val="bg1"/>
                </a:solidFill>
              </a:endParaRPr>
            </a:p>
          </p:txBody>
        </p:sp>
      </p:grpSp>
      <p:grpSp>
        <p:nvGrpSpPr>
          <p:cNvPr id="89" name="组 88"/>
          <p:cNvGrpSpPr/>
          <p:nvPr/>
        </p:nvGrpSpPr>
        <p:grpSpPr>
          <a:xfrm>
            <a:off x="2136476" y="5234582"/>
            <a:ext cx="864096" cy="504056"/>
            <a:chOff x="1725860" y="4336991"/>
            <a:chExt cx="864096" cy="504056"/>
          </a:xfrm>
        </p:grpSpPr>
        <p:sp>
          <p:nvSpPr>
            <p:cNvPr id="90" name="矩形 89"/>
            <p:cNvSpPr/>
            <p:nvPr/>
          </p:nvSpPr>
          <p:spPr>
            <a:xfrm>
              <a:off x="1725860" y="4336991"/>
              <a:ext cx="864096" cy="504056"/>
            </a:xfrm>
            <a:prstGeom prst="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文本框 90"/>
            <p:cNvSpPr txBox="1"/>
            <p:nvPr/>
          </p:nvSpPr>
          <p:spPr>
            <a:xfrm>
              <a:off x="1814438" y="4412643"/>
              <a:ext cx="679994" cy="369332"/>
            </a:xfrm>
            <a:prstGeom prst="rect">
              <a:avLst/>
            </a:prstGeom>
            <a:noFill/>
          </p:spPr>
          <p:txBody>
            <a:bodyPr wrap="none" rtlCol="0">
              <a:spAutoFit/>
            </a:bodyPr>
            <a:lstStyle/>
            <a:p>
              <a:r>
                <a:rPr kumimoji="1" lang="en-US" altLang="zh-CN" b="1" dirty="0">
                  <a:solidFill>
                    <a:schemeClr val="bg1"/>
                  </a:solidFill>
                </a:rPr>
                <a:t>CNN</a:t>
              </a:r>
              <a:endParaRPr kumimoji="1" lang="zh-CN" altLang="en-US" b="1" dirty="0">
                <a:solidFill>
                  <a:schemeClr val="bg1"/>
                </a:solidFill>
              </a:endParaRPr>
            </a:p>
          </p:txBody>
        </p:sp>
      </p:grpSp>
      <p:grpSp>
        <p:nvGrpSpPr>
          <p:cNvPr id="92" name="组 91"/>
          <p:cNvGrpSpPr/>
          <p:nvPr/>
        </p:nvGrpSpPr>
        <p:grpSpPr>
          <a:xfrm>
            <a:off x="6807266" y="5234582"/>
            <a:ext cx="864096" cy="504056"/>
            <a:chOff x="1725860" y="4336991"/>
            <a:chExt cx="864096" cy="504056"/>
          </a:xfrm>
        </p:grpSpPr>
        <p:sp>
          <p:nvSpPr>
            <p:cNvPr id="93" name="矩形 92"/>
            <p:cNvSpPr/>
            <p:nvPr/>
          </p:nvSpPr>
          <p:spPr>
            <a:xfrm>
              <a:off x="1725860" y="4336991"/>
              <a:ext cx="864096" cy="504056"/>
            </a:xfrm>
            <a:prstGeom prst="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文本框 93"/>
            <p:cNvSpPr txBox="1"/>
            <p:nvPr/>
          </p:nvSpPr>
          <p:spPr>
            <a:xfrm>
              <a:off x="1814438" y="4412643"/>
              <a:ext cx="679994" cy="369332"/>
            </a:xfrm>
            <a:prstGeom prst="rect">
              <a:avLst/>
            </a:prstGeom>
            <a:noFill/>
          </p:spPr>
          <p:txBody>
            <a:bodyPr wrap="none" rtlCol="0">
              <a:spAutoFit/>
            </a:bodyPr>
            <a:lstStyle/>
            <a:p>
              <a:r>
                <a:rPr kumimoji="1" lang="en-US" altLang="zh-CN" b="1" dirty="0">
                  <a:solidFill>
                    <a:schemeClr val="bg1"/>
                  </a:solidFill>
                </a:rPr>
                <a:t>CNN</a:t>
              </a:r>
              <a:endParaRPr kumimoji="1" lang="zh-CN" altLang="en-US" b="1" dirty="0">
                <a:solidFill>
                  <a:schemeClr val="bg1"/>
                </a:solidFill>
              </a:endParaRPr>
            </a:p>
          </p:txBody>
        </p:sp>
      </p:grpSp>
      <p:grpSp>
        <p:nvGrpSpPr>
          <p:cNvPr id="107" name="组 106"/>
          <p:cNvGrpSpPr/>
          <p:nvPr/>
        </p:nvGrpSpPr>
        <p:grpSpPr>
          <a:xfrm>
            <a:off x="2536930" y="4966446"/>
            <a:ext cx="4680115" cy="258747"/>
            <a:chOff x="1613952" y="3684563"/>
            <a:chExt cx="4680115" cy="441193"/>
          </a:xfrm>
        </p:grpSpPr>
        <p:cxnSp>
          <p:nvCxnSpPr>
            <p:cNvPr id="108" name="直线箭头连接符 107"/>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2" name="直线箭头连接符 111"/>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13" name="矩形 112"/>
          <p:cNvSpPr/>
          <p:nvPr/>
        </p:nvSpPr>
        <p:spPr>
          <a:xfrm>
            <a:off x="2128663" y="44557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3302816" y="445083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矩形 114"/>
          <p:cNvSpPr/>
          <p:nvPr/>
        </p:nvSpPr>
        <p:spPr>
          <a:xfrm>
            <a:off x="4463187" y="445083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矩形 115"/>
          <p:cNvSpPr/>
          <p:nvPr/>
        </p:nvSpPr>
        <p:spPr>
          <a:xfrm>
            <a:off x="5629811" y="445083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矩形 116"/>
          <p:cNvSpPr/>
          <p:nvPr/>
        </p:nvSpPr>
        <p:spPr>
          <a:xfrm>
            <a:off x="6796435" y="445083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8" name="文本框 117"/>
              <p:cNvSpPr txBox="1"/>
              <p:nvPr/>
            </p:nvSpPr>
            <p:spPr>
              <a:xfrm>
                <a:off x="3503467" y="4536303"/>
                <a:ext cx="4712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a:rPr kumimoji="1" lang="en-US" altLang="zh-CN" b="1" i="0" smtClean="0">
                              <a:solidFill>
                                <a:schemeClr val="bg1"/>
                              </a:solidFill>
                              <a:latin typeface="Cambria Math" charset="0"/>
                            </a:rPr>
                            <m:t>𝐬</m:t>
                          </m:r>
                        </m:e>
                        <m:sub>
                          <m:r>
                            <a:rPr kumimoji="1" lang="en-US" altLang="zh-CN" b="0" i="1" smtClean="0">
                              <a:solidFill>
                                <a:schemeClr val="bg1"/>
                              </a:solidFill>
                              <a:latin typeface="Cambria Math" charset="0"/>
                            </a:rPr>
                            <m:t>2</m:t>
                          </m:r>
                        </m:sub>
                      </m:sSub>
                    </m:oMath>
                  </m:oMathPara>
                </a14:m>
                <a:endParaRPr kumimoji="1" lang="zh-CN" altLang="en-US" dirty="0">
                  <a:solidFill>
                    <a:schemeClr val="bg1"/>
                  </a:solidFill>
                </a:endParaRPr>
              </a:p>
            </p:txBody>
          </p:sp>
        </mc:Choice>
        <mc:Fallback xmlns="">
          <p:sp>
            <p:nvSpPr>
              <p:cNvPr id="118" name="文本框 117"/>
              <p:cNvSpPr txBox="1">
                <a:spLocks noRot="1" noChangeAspect="1" noMove="1" noResize="1" noEditPoints="1" noAdjustHandles="1" noChangeArrowheads="1" noChangeShapeType="1" noTextEdit="1"/>
              </p:cNvSpPr>
              <p:nvPr/>
            </p:nvSpPr>
            <p:spPr>
              <a:xfrm>
                <a:off x="3503467" y="4536303"/>
                <a:ext cx="471219"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4687739" y="4536303"/>
                <a:ext cx="4712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a:rPr kumimoji="1" lang="en-US" altLang="zh-CN" b="1" i="0" smtClean="0">
                              <a:solidFill>
                                <a:schemeClr val="bg1"/>
                              </a:solidFill>
                              <a:latin typeface="Cambria Math" charset="0"/>
                            </a:rPr>
                            <m:t>𝐬</m:t>
                          </m:r>
                        </m:e>
                        <m:sub>
                          <m:r>
                            <a:rPr kumimoji="1" lang="en-US" altLang="zh-CN" b="0" i="0" smtClean="0">
                              <a:solidFill>
                                <a:schemeClr val="bg1"/>
                              </a:solidFill>
                              <a:latin typeface="Cambria Math" charset="0"/>
                            </a:rPr>
                            <m:t>3</m:t>
                          </m:r>
                        </m:sub>
                      </m:sSub>
                    </m:oMath>
                  </m:oMathPara>
                </a14:m>
                <a:endParaRPr kumimoji="1" lang="zh-CN" altLang="en-US" dirty="0">
                  <a:solidFill>
                    <a:schemeClr val="bg1"/>
                  </a:solidFill>
                </a:endParaRPr>
              </a:p>
            </p:txBody>
          </p:sp>
        </mc:Choice>
        <mc:Fallback xmlns="">
          <p:sp>
            <p:nvSpPr>
              <p:cNvPr id="119" name="文本框 118"/>
              <p:cNvSpPr txBox="1">
                <a:spLocks noRot="1" noChangeAspect="1" noMove="1" noResize="1" noEditPoints="1" noAdjustHandles="1" noChangeArrowheads="1" noChangeShapeType="1" noTextEdit="1"/>
              </p:cNvSpPr>
              <p:nvPr/>
            </p:nvSpPr>
            <p:spPr>
              <a:xfrm>
                <a:off x="4687739" y="4536303"/>
                <a:ext cx="471219" cy="369332"/>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p:cNvSpPr txBox="1"/>
              <p:nvPr/>
            </p:nvSpPr>
            <p:spPr>
              <a:xfrm>
                <a:off x="5845692" y="4539392"/>
                <a:ext cx="463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a:rPr kumimoji="1" lang="en-US" altLang="zh-CN" b="1" i="0" smtClean="0">
                              <a:solidFill>
                                <a:schemeClr val="bg1"/>
                              </a:solidFill>
                              <a:latin typeface="Cambria Math" charset="0"/>
                            </a:rPr>
                            <m:t>𝐬</m:t>
                          </m:r>
                        </m:e>
                        <m:sub>
                          <m:r>
                            <a:rPr kumimoji="1" lang="en-US" altLang="zh-CN" b="0" i="0" smtClean="0">
                              <a:solidFill>
                                <a:schemeClr val="bg1"/>
                              </a:solidFill>
                              <a:latin typeface="Cambria Math" charset="0"/>
                            </a:rPr>
                            <m:t>4</m:t>
                          </m:r>
                        </m:sub>
                      </m:sSub>
                    </m:oMath>
                  </m:oMathPara>
                </a14:m>
                <a:endParaRPr kumimoji="1" lang="en-US" altLang="zh-CN" b="0" dirty="0">
                  <a:solidFill>
                    <a:schemeClr val="bg1"/>
                  </a:solidFill>
                </a:endParaRPr>
              </a:p>
            </p:txBody>
          </p:sp>
        </mc:Choice>
        <mc:Fallback xmlns="">
          <p:sp>
            <p:nvSpPr>
              <p:cNvPr id="120" name="文本框 119"/>
              <p:cNvSpPr txBox="1">
                <a:spLocks noRot="1" noChangeAspect="1" noMove="1" noResize="1" noEditPoints="1" noAdjustHandles="1" noChangeArrowheads="1" noChangeShapeType="1" noTextEdit="1"/>
              </p:cNvSpPr>
              <p:nvPr/>
            </p:nvSpPr>
            <p:spPr>
              <a:xfrm>
                <a:off x="5845692" y="4539392"/>
                <a:ext cx="463524" cy="369332"/>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p:cNvSpPr txBox="1"/>
              <p:nvPr/>
            </p:nvSpPr>
            <p:spPr>
              <a:xfrm>
                <a:off x="7010714" y="4539392"/>
                <a:ext cx="463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a:rPr kumimoji="1" lang="en-US" altLang="zh-CN" b="1" i="0" smtClean="0">
                              <a:solidFill>
                                <a:schemeClr val="bg1"/>
                              </a:solidFill>
                              <a:latin typeface="Cambria Math" charset="0"/>
                            </a:rPr>
                            <m:t>𝐬</m:t>
                          </m:r>
                        </m:e>
                        <m:sub>
                          <m:r>
                            <a:rPr kumimoji="1" lang="en-US" altLang="zh-CN" b="0" i="0" smtClean="0">
                              <a:solidFill>
                                <a:schemeClr val="bg1"/>
                              </a:solidFill>
                              <a:latin typeface="Cambria Math" charset="0"/>
                            </a:rPr>
                            <m:t>5</m:t>
                          </m:r>
                        </m:sub>
                      </m:sSub>
                    </m:oMath>
                  </m:oMathPara>
                </a14:m>
                <a:endParaRPr kumimoji="1" lang="zh-CN" altLang="en-US" dirty="0">
                  <a:solidFill>
                    <a:schemeClr val="bg1"/>
                  </a:solidFill>
                </a:endParaRPr>
              </a:p>
            </p:txBody>
          </p:sp>
        </mc:Choice>
        <mc:Fallback xmlns="">
          <p:sp>
            <p:nvSpPr>
              <p:cNvPr id="121" name="文本框 120"/>
              <p:cNvSpPr txBox="1">
                <a:spLocks noRot="1" noChangeAspect="1" noMove="1" noResize="1" noEditPoints="1" noAdjustHandles="1" noChangeArrowheads="1" noChangeShapeType="1" noTextEdit="1"/>
              </p:cNvSpPr>
              <p:nvPr/>
            </p:nvSpPr>
            <p:spPr>
              <a:xfrm>
                <a:off x="7010714" y="4539392"/>
                <a:ext cx="463524" cy="369332"/>
              </a:xfrm>
              <a:prstGeom prst="rect">
                <a:avLst/>
              </a:prstGeom>
              <a:blipFill rotWithShape="0">
                <a:blip r:embed="rId1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p:cNvSpPr txBox="1"/>
              <p:nvPr/>
            </p:nvSpPr>
            <p:spPr>
              <a:xfrm>
                <a:off x="2289799" y="4524845"/>
                <a:ext cx="458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a:rPr kumimoji="1" lang="en-US" altLang="zh-CN" b="1" i="0" smtClean="0">
                              <a:solidFill>
                                <a:schemeClr val="bg1"/>
                              </a:solidFill>
                              <a:latin typeface="Cambria Math" charset="0"/>
                            </a:rPr>
                            <m:t>𝐬</m:t>
                          </m:r>
                        </m:e>
                        <m:sub>
                          <m:r>
                            <a:rPr kumimoji="1" lang="en-US" altLang="zh-CN" b="0" i="1" smtClean="0">
                              <a:solidFill>
                                <a:schemeClr val="bg1"/>
                              </a:solidFill>
                              <a:latin typeface="Cambria Math" charset="0"/>
                            </a:rPr>
                            <m:t>1</m:t>
                          </m:r>
                        </m:sub>
                      </m:sSub>
                    </m:oMath>
                  </m:oMathPara>
                </a14:m>
                <a:endParaRPr kumimoji="1" lang="zh-CN" altLang="en-US" dirty="0">
                  <a:solidFill>
                    <a:schemeClr val="bg1"/>
                  </a:solidFill>
                </a:endParaRPr>
              </a:p>
            </p:txBody>
          </p:sp>
        </mc:Choice>
        <mc:Fallback xmlns="">
          <p:sp>
            <p:nvSpPr>
              <p:cNvPr id="122" name="文本框 121"/>
              <p:cNvSpPr txBox="1">
                <a:spLocks noRot="1" noChangeAspect="1" noMove="1" noResize="1" noEditPoints="1" noAdjustHandles="1" noChangeArrowheads="1" noChangeShapeType="1" noTextEdit="1"/>
              </p:cNvSpPr>
              <p:nvPr/>
            </p:nvSpPr>
            <p:spPr>
              <a:xfrm>
                <a:off x="2289799" y="4524845"/>
                <a:ext cx="458202" cy="369332"/>
              </a:xfrm>
              <a:prstGeom prst="rect">
                <a:avLst/>
              </a:prstGeom>
              <a:blipFill rotWithShape="0">
                <a:blip r:embed="rId14"/>
                <a:stretch>
                  <a:fillRect/>
                </a:stretch>
              </a:blipFill>
            </p:spPr>
            <p:txBody>
              <a:bodyPr/>
              <a:lstStyle/>
              <a:p>
                <a:r>
                  <a:rPr lang="zh-CN" altLang="en-US">
                    <a:noFill/>
                  </a:rPr>
                  <a:t> </a:t>
                </a:r>
              </a:p>
            </p:txBody>
          </p:sp>
        </mc:Fallback>
      </mc:AlternateContent>
      <p:sp>
        <p:nvSpPr>
          <p:cNvPr id="123" name="矩形 122"/>
          <p:cNvSpPr/>
          <p:nvPr/>
        </p:nvSpPr>
        <p:spPr>
          <a:xfrm>
            <a:off x="602308" y="4305470"/>
            <a:ext cx="1319592" cy="830997"/>
          </a:xfrm>
          <a:prstGeom prst="rect">
            <a:avLst/>
          </a:prstGeom>
        </p:spPr>
        <p:txBody>
          <a:bodyPr wrap="none">
            <a:spAutoFit/>
          </a:bodyPr>
          <a:lstStyle/>
          <a:p>
            <a:r>
              <a:rPr lang="en-US" altLang="zh-CN" sz="2400" dirty="0">
                <a:latin typeface="Times New Roman" charset="0"/>
                <a:ea typeface="Times New Roman" charset="0"/>
                <a:cs typeface="Times New Roman" charset="0"/>
              </a:rPr>
              <a:t>sentence </a:t>
            </a:r>
          </a:p>
          <a:p>
            <a:r>
              <a:rPr lang="en-US" altLang="zh-CN" sz="2400" dirty="0">
                <a:latin typeface="Times New Roman" charset="0"/>
                <a:ea typeface="Times New Roman" charset="0"/>
                <a:cs typeface="Times New Roman" charset="0"/>
              </a:rPr>
              <a:t>vectors</a:t>
            </a:r>
            <a:endParaRPr lang="zh-CN" altLang="en-US" sz="2400" dirty="0">
              <a:latin typeface="Times New Roman" charset="0"/>
              <a:ea typeface="Times New Roman" charset="0"/>
              <a:cs typeface="Times New Roman" charset="0"/>
            </a:endParaRPr>
          </a:p>
        </p:txBody>
      </p:sp>
      <p:sp>
        <p:nvSpPr>
          <p:cNvPr id="124" name="矩形 123"/>
          <p:cNvSpPr/>
          <p:nvPr/>
        </p:nvSpPr>
        <p:spPr>
          <a:xfrm>
            <a:off x="4467464" y="255886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5" name="文本框 124"/>
              <p:cNvSpPr txBox="1"/>
              <p:nvPr/>
            </p:nvSpPr>
            <p:spPr>
              <a:xfrm>
                <a:off x="4719815" y="2621578"/>
                <a:ext cx="3593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1" i="0" smtClean="0">
                          <a:solidFill>
                            <a:schemeClr val="bg1"/>
                          </a:solidFill>
                          <a:latin typeface="Cambria Math" charset="0"/>
                        </a:rPr>
                        <m:t>𝐬</m:t>
                      </m:r>
                    </m:oMath>
                  </m:oMathPara>
                </a14:m>
                <a:endParaRPr kumimoji="1" lang="zh-CN" altLang="en-US" b="1" dirty="0">
                  <a:solidFill>
                    <a:schemeClr val="bg1"/>
                  </a:solidFill>
                </a:endParaRPr>
              </a:p>
            </p:txBody>
          </p:sp>
        </mc:Choice>
        <mc:Fallback xmlns="">
          <p:sp>
            <p:nvSpPr>
              <p:cNvPr id="125" name="文本框 124"/>
              <p:cNvSpPr txBox="1">
                <a:spLocks noRot="1" noChangeAspect="1" noMove="1" noResize="1" noEditPoints="1" noAdjustHandles="1" noChangeArrowheads="1" noChangeShapeType="1" noTextEdit="1"/>
              </p:cNvSpPr>
              <p:nvPr/>
            </p:nvSpPr>
            <p:spPr>
              <a:xfrm>
                <a:off x="4719815" y="2621578"/>
                <a:ext cx="359329" cy="369332"/>
              </a:xfrm>
              <a:prstGeom prst="rect">
                <a:avLst/>
              </a:prstGeom>
              <a:blipFill rotWithShape="0">
                <a:blip r:embed="rId15"/>
                <a:stretch>
                  <a:fillRect/>
                </a:stretch>
              </a:blipFill>
            </p:spPr>
            <p:txBody>
              <a:bodyPr/>
              <a:lstStyle/>
              <a:p>
                <a:r>
                  <a:rPr lang="zh-CN" altLang="en-US">
                    <a:noFill/>
                  </a:rPr>
                  <a:t> </a:t>
                </a:r>
              </a:p>
            </p:txBody>
          </p:sp>
        </mc:Fallback>
      </mc:AlternateContent>
      <p:cxnSp>
        <p:nvCxnSpPr>
          <p:cNvPr id="127" name="直线箭头连接符 126"/>
          <p:cNvCxnSpPr>
            <a:endCxn id="124" idx="2"/>
          </p:cNvCxnSpPr>
          <p:nvPr/>
        </p:nvCxnSpPr>
        <p:spPr>
          <a:xfrm flipV="1">
            <a:off x="4899512" y="3062918"/>
            <a:ext cx="0" cy="36542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609204" y="2593581"/>
            <a:ext cx="2446504" cy="461665"/>
          </a:xfrm>
          <a:prstGeom prst="rect">
            <a:avLst/>
          </a:prstGeom>
        </p:spPr>
        <p:txBody>
          <a:bodyPr wrap="none">
            <a:spAutoFit/>
          </a:bodyPr>
          <a:lstStyle/>
          <a:p>
            <a:r>
              <a:rPr lang="en-US" altLang="zh-CN" sz="2400">
                <a:latin typeface="Times New Roman" charset="0"/>
                <a:ea typeface="Times New Roman" charset="0"/>
                <a:cs typeface="Times New Roman" charset="0"/>
              </a:rPr>
              <a:t>bag representation</a:t>
            </a:r>
            <a:endParaRPr lang="zh-CN" altLang="en-US" sz="2400" dirty="0">
              <a:latin typeface="Times New Roman" charset="0"/>
              <a:ea typeface="Times New Roman" charset="0"/>
              <a:cs typeface="Times New Roman" charset="0"/>
            </a:endParaRPr>
          </a:p>
        </p:txBody>
      </p:sp>
      <p:cxnSp>
        <p:nvCxnSpPr>
          <p:cNvPr id="138" name="直线连接符 137"/>
          <p:cNvCxnSpPr>
            <a:endCxn id="158" idx="2"/>
          </p:cNvCxnSpPr>
          <p:nvPr/>
        </p:nvCxnSpPr>
        <p:spPr>
          <a:xfrm flipV="1">
            <a:off x="2551641" y="3503992"/>
            <a:ext cx="2275863" cy="97207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114" idx="0"/>
            <a:endCxn id="158" idx="3"/>
          </p:cNvCxnSpPr>
          <p:nvPr/>
        </p:nvCxnSpPr>
        <p:spPr>
          <a:xfrm flipV="1">
            <a:off x="3734864" y="3556762"/>
            <a:ext cx="1113731" cy="894073"/>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42" name="直线连接符 141"/>
          <p:cNvCxnSpPr>
            <a:stCxn id="115" idx="0"/>
            <a:endCxn id="158" idx="4"/>
          </p:cNvCxnSpPr>
          <p:nvPr/>
        </p:nvCxnSpPr>
        <p:spPr>
          <a:xfrm flipV="1">
            <a:off x="4895235" y="3578620"/>
            <a:ext cx="4277" cy="87221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16" idx="0"/>
            <a:endCxn id="158" idx="5"/>
          </p:cNvCxnSpPr>
          <p:nvPr/>
        </p:nvCxnSpPr>
        <p:spPr>
          <a:xfrm flipH="1" flipV="1">
            <a:off x="4950429" y="3556762"/>
            <a:ext cx="1111430" cy="8940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4" name="直线连接符 153"/>
          <p:cNvCxnSpPr>
            <a:stCxn id="117" idx="0"/>
            <a:endCxn id="158" idx="6"/>
          </p:cNvCxnSpPr>
          <p:nvPr/>
        </p:nvCxnSpPr>
        <p:spPr>
          <a:xfrm flipH="1" flipV="1">
            <a:off x="4971520" y="3503992"/>
            <a:ext cx="2256963" cy="946843"/>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58" name="椭圆 157"/>
          <p:cNvSpPr/>
          <p:nvPr/>
        </p:nvSpPr>
        <p:spPr>
          <a:xfrm>
            <a:off x="4827504" y="3429363"/>
            <a:ext cx="144016" cy="149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505673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kumimoji="1" lang="en-US" altLang="zh-CN" dirty="0"/>
                  <a:t>At-least-one multi-instance learning</a:t>
                </a:r>
              </a:p>
              <a:p>
                <a:pPr lvl="1"/>
                <a:r>
                  <a:rPr lang="en-US" altLang="zh-CN" dirty="0"/>
                  <a:t>A bag is labeled as </a:t>
                </a:r>
                <a14:m>
                  <m:oMath xmlns:m="http://schemas.openxmlformats.org/officeDocument/2006/math">
                    <m:r>
                      <a:rPr lang="en-US" altLang="zh-CN" i="1" dirty="0" smtClean="0">
                        <a:latin typeface="Cambria Math" charset="0"/>
                      </a:rPr>
                      <m:t>𝑟</m:t>
                    </m:r>
                  </m:oMath>
                </a14:m>
                <a:r>
                  <a:rPr lang="en-US" altLang="zh-CN" dirty="0"/>
                  <a:t> if and only if</a:t>
                </a:r>
              </a:p>
              <a:p>
                <a:pPr lvl="2"/>
                <a:r>
                  <a:rPr lang="en-US" altLang="zh-CN" dirty="0"/>
                  <a:t>At least one instance in the bag is assigned as </a:t>
                </a:r>
                <a14:m>
                  <m:oMath xmlns:m="http://schemas.openxmlformats.org/officeDocument/2006/math">
                    <m:r>
                      <a:rPr lang="en-US" altLang="zh-CN" i="1" dirty="0">
                        <a:latin typeface="Cambria Math" charset="0"/>
                      </a:rPr>
                      <m:t>𝑟</m:t>
                    </m:r>
                  </m:oMath>
                </a14:m>
                <a:endParaRPr lang="en-US" altLang="zh-CN" dirty="0"/>
              </a:p>
              <a:p>
                <a:pPr lvl="1"/>
                <a:r>
                  <a:rPr lang="en-US" altLang="zh-CN" dirty="0"/>
                  <a:t>Design objective function at the bag level</a:t>
                </a:r>
              </a:p>
              <a:p>
                <a:pPr lvl="1"/>
                <a:endParaRPr kumimoji="1" lang="en-US" altLang="zh-CN" sz="3000" dirty="0"/>
              </a:p>
              <a:p>
                <a:pPr lvl="1"/>
                <a:endParaRPr kumimoji="1" lang="en-US" altLang="zh-CN" sz="3000" dirty="0"/>
              </a:p>
              <a:p>
                <a:pPr lvl="2"/>
                <a14:m>
                  <m:oMath xmlns:m="http://schemas.openxmlformats.org/officeDocument/2006/math">
                    <m:r>
                      <a:rPr kumimoji="1" lang="en-US" altLang="zh-CN" i="1">
                        <a:latin typeface="Cambria Math" charset="0"/>
                      </a:rPr>
                      <m:t>𝑇</m:t>
                    </m:r>
                  </m:oMath>
                </a14:m>
                <a:r>
                  <a:rPr kumimoji="1" lang="en-US" altLang="zh-CN" dirty="0"/>
                  <a:t> is the number of bags, </a:t>
                </a:r>
                <a14:m>
                  <m:oMath xmlns:m="http://schemas.openxmlformats.org/officeDocument/2006/math">
                    <m:r>
                      <a:rPr kumimoji="1" lang="en-US" altLang="zh-CN" i="1">
                        <a:latin typeface="Cambria Math" charset="0"/>
                      </a:rPr>
                      <m:t>𝜃</m:t>
                    </m:r>
                  </m:oMath>
                </a14:m>
                <a:r>
                  <a:rPr kumimoji="1" lang="en-US" altLang="zh-CN" dirty="0"/>
                  <a:t> is trainable parameters</a:t>
                </a:r>
              </a:p>
              <a:p>
                <a:pPr lvl="2"/>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𝑦</m:t>
                        </m:r>
                      </m:e>
                      <m:sub>
                        <m:r>
                          <a:rPr kumimoji="1" lang="en-US" altLang="zh-CN" i="1">
                            <a:latin typeface="Cambria Math" charset="0"/>
                          </a:rPr>
                          <m:t>𝑖</m:t>
                        </m:r>
                      </m:sub>
                    </m:sSub>
                  </m:oMath>
                </a14:m>
                <a:r>
                  <a:rPr kumimoji="1" lang="en-US" altLang="zh-CN" dirty="0"/>
                  <a:t> is the label of the </a:t>
                </a:r>
                <a14:m>
                  <m:oMath xmlns:m="http://schemas.openxmlformats.org/officeDocument/2006/math">
                    <m:r>
                      <a:rPr kumimoji="1" lang="en-US" altLang="zh-CN" i="1">
                        <a:latin typeface="Cambria Math" charset="0"/>
                      </a:rPr>
                      <m:t>𝑖</m:t>
                    </m:r>
                  </m:oMath>
                </a14:m>
                <a:r>
                  <a:rPr kumimoji="1" lang="en-US" altLang="zh-CN" dirty="0"/>
                  <a:t>-</a:t>
                </a:r>
                <a:r>
                  <a:rPr kumimoji="1" lang="en-US" altLang="zh-CN" dirty="0" err="1"/>
                  <a:t>th</a:t>
                </a:r>
                <a:r>
                  <a:rPr kumimoji="1" lang="en-US" altLang="zh-CN" dirty="0"/>
                  <a:t> bag</a:t>
                </a:r>
              </a:p>
              <a:p>
                <a:pPr lvl="2"/>
                <a14:m>
                  <m:oMath xmlns:m="http://schemas.openxmlformats.org/officeDocument/2006/math">
                    <m:sSubSup>
                      <m:sSubSupPr>
                        <m:ctrlPr>
                          <a:rPr kumimoji="1" lang="en-US" altLang="zh-CN" i="1">
                            <a:latin typeface="Cambria Math" panose="02040503050406030204" pitchFamily="18" charset="0"/>
                          </a:rPr>
                        </m:ctrlPr>
                      </m:sSubSupPr>
                      <m:e>
                        <m:r>
                          <a:rPr kumimoji="1" lang="en-US" altLang="zh-CN" b="0" i="1" smtClean="0">
                            <a:latin typeface="Cambria Math" charset="0"/>
                          </a:rPr>
                          <m:t>𝑠</m:t>
                        </m:r>
                      </m:e>
                      <m:sub>
                        <m:r>
                          <a:rPr kumimoji="1" lang="en-US" altLang="zh-CN" i="1">
                            <a:latin typeface="Cambria Math" charset="0"/>
                          </a:rPr>
                          <m:t>𝑖</m:t>
                        </m:r>
                      </m:sub>
                      <m:sup>
                        <m:r>
                          <a:rPr kumimoji="1" lang="en-US" altLang="zh-CN" i="1">
                            <a:latin typeface="Cambria Math" charset="0"/>
                          </a:rPr>
                          <m:t>𝑗</m:t>
                        </m:r>
                      </m:sup>
                    </m:sSubSup>
                  </m:oMath>
                </a14:m>
                <a:r>
                  <a:rPr kumimoji="1" lang="en-US" altLang="zh-CN" dirty="0"/>
                  <a:t> is the instance with highest score for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𝑦</m:t>
                        </m:r>
                      </m:e>
                      <m:sub>
                        <m:r>
                          <a:rPr kumimoji="1" lang="en-US" altLang="zh-CN" i="1">
                            <a:latin typeface="Cambria Math" charset="0"/>
                          </a:rPr>
                          <m:t>𝑖</m:t>
                        </m:r>
                      </m:sub>
                    </m:sSub>
                  </m:oMath>
                </a14:m>
                <a:r>
                  <a:rPr kumimoji="1" lang="en-US" altLang="zh-CN" dirty="0"/>
                  <a:t> in the bag </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charset="0"/>
                          </a:rPr>
                          <m:t>𝐵</m:t>
                        </m:r>
                      </m:e>
                      <m:sub>
                        <m:r>
                          <a:rPr kumimoji="1" lang="en-US" altLang="zh-CN" b="0" i="1" smtClean="0">
                            <a:latin typeface="Cambria Math" charset="0"/>
                          </a:rPr>
                          <m:t>𝑖</m:t>
                        </m:r>
                      </m:sub>
                    </m:sSub>
                  </m:oMath>
                </a14:m>
                <a:endParaRPr kumimoji="1" lang="en-US" altLang="zh-CN" i="1" dirty="0"/>
              </a:p>
              <a:p>
                <a:pPr lvl="2"/>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571" t="-1448"/>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164</a:t>
            </a:fld>
            <a:endParaRPr lang="zh-CN" altLang="en-US">
              <a:solidFill>
                <a:prstClr val="black">
                  <a:tint val="75000"/>
                </a:prstClr>
              </a:solidFill>
            </a:endParaRPr>
          </a:p>
        </p:txBody>
      </p:sp>
      <mc:AlternateContent xmlns:mc="http://schemas.openxmlformats.org/markup-compatibility/2006" xmlns:a14="http://schemas.microsoft.com/office/drawing/2010/main">
        <mc:Choice Requires="a14">
          <p:sp>
            <p:nvSpPr>
              <p:cNvPr id="5" name="文本框 4"/>
              <p:cNvSpPr txBox="1"/>
              <p:nvPr/>
            </p:nvSpPr>
            <p:spPr>
              <a:xfrm>
                <a:off x="2915816" y="3068960"/>
                <a:ext cx="2811604" cy="8654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charset="0"/>
                        </a:rPr>
                        <m:t>𝐽</m:t>
                      </m:r>
                      <m:d>
                        <m:dPr>
                          <m:ctrlPr>
                            <a:rPr kumimoji="1" lang="en-US" altLang="zh-CN" sz="2000" b="0" i="1" smtClean="0">
                              <a:latin typeface="Cambria Math" panose="02040503050406030204" pitchFamily="18" charset="0"/>
                            </a:rPr>
                          </m:ctrlPr>
                        </m:dPr>
                        <m:e>
                          <m:r>
                            <a:rPr kumimoji="1" lang="en-US" altLang="zh-CN" sz="2000" b="0" i="1" smtClean="0">
                              <a:latin typeface="Cambria Math" charset="0"/>
                            </a:rPr>
                            <m:t>𝜃</m:t>
                          </m:r>
                        </m:e>
                      </m:d>
                      <m:r>
                        <a:rPr kumimoji="1" lang="en-US" altLang="zh-CN" sz="2000" b="0" i="1" smtClean="0">
                          <a:latin typeface="Cambria Math" charset="0"/>
                        </a:rPr>
                        <m:t>=</m:t>
                      </m:r>
                      <m:nary>
                        <m:naryPr>
                          <m:chr m:val="∑"/>
                          <m:ctrlPr>
                            <a:rPr kumimoji="1" lang="en-US" altLang="zh-CN" sz="2000" b="0" i="1" smtClean="0">
                              <a:latin typeface="Cambria Math" panose="02040503050406030204" pitchFamily="18" charset="0"/>
                            </a:rPr>
                          </m:ctrlPr>
                        </m:naryPr>
                        <m:sub>
                          <m:r>
                            <a:rPr kumimoji="1" lang="en-US" altLang="zh-CN" sz="2000" b="0" i="1" smtClean="0">
                              <a:latin typeface="Cambria Math" charset="0"/>
                            </a:rPr>
                            <m:t>𝑖</m:t>
                          </m:r>
                          <m:r>
                            <a:rPr kumimoji="1" lang="en-US" altLang="zh-CN" sz="2000" b="0" i="1" smtClean="0">
                              <a:latin typeface="Cambria Math" charset="0"/>
                            </a:rPr>
                            <m:t>=1</m:t>
                          </m:r>
                        </m:sub>
                        <m:sup>
                          <m:r>
                            <a:rPr kumimoji="1" lang="en-US" altLang="zh-CN" sz="2000" b="0" i="1" smtClean="0">
                              <a:latin typeface="Cambria Math" charset="0"/>
                            </a:rPr>
                            <m:t>𝑇</m:t>
                          </m:r>
                        </m:sup>
                        <m:e>
                          <m:func>
                            <m:funcPr>
                              <m:ctrlPr>
                                <a:rPr kumimoji="1" lang="en-US" altLang="zh-CN"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log</m:t>
                              </m:r>
                            </m:fName>
                            <m:e>
                              <m:r>
                                <a:rPr kumimoji="1" lang="en-US" altLang="zh-CN" sz="2000" i="1">
                                  <a:latin typeface="Cambria Math" charset="0"/>
                                </a:rPr>
                                <m:t>𝑃</m:t>
                              </m:r>
                              <m:r>
                                <a:rPr kumimoji="1" lang="en-US" altLang="zh-CN" sz="2000" i="1">
                                  <a:latin typeface="Cambria Math" charset="0"/>
                                </a:rPr>
                                <m:t>(</m:t>
                              </m:r>
                              <m:sSub>
                                <m:sSubPr>
                                  <m:ctrlPr>
                                    <a:rPr kumimoji="1" lang="en-US" altLang="zh-CN" sz="2000" i="1">
                                      <a:latin typeface="Cambria Math" panose="02040503050406030204" pitchFamily="18" charset="0"/>
                                    </a:rPr>
                                  </m:ctrlPr>
                                </m:sSubPr>
                                <m:e>
                                  <m:r>
                                    <a:rPr kumimoji="1" lang="en-US" altLang="zh-CN" sz="2000" i="1">
                                      <a:latin typeface="Cambria Math" charset="0"/>
                                    </a:rPr>
                                    <m:t>𝑦</m:t>
                                  </m:r>
                                </m:e>
                                <m:sub>
                                  <m:r>
                                    <a:rPr kumimoji="1" lang="en-US" altLang="zh-CN" sz="2000" i="1">
                                      <a:latin typeface="Cambria Math" charset="0"/>
                                    </a:rPr>
                                    <m:t>𝑖</m:t>
                                  </m:r>
                                </m:sub>
                              </m:sSub>
                              <m:r>
                                <a:rPr kumimoji="1" lang="en-US" altLang="zh-CN" sz="2000" i="1">
                                  <a:latin typeface="Cambria Math" charset="0"/>
                                </a:rPr>
                                <m:t>|</m:t>
                              </m:r>
                              <m:sSubSup>
                                <m:sSubSupPr>
                                  <m:ctrlPr>
                                    <a:rPr kumimoji="1" lang="en-US" altLang="zh-CN" sz="2000" i="1">
                                      <a:latin typeface="Cambria Math" panose="02040503050406030204" pitchFamily="18" charset="0"/>
                                    </a:rPr>
                                  </m:ctrlPr>
                                </m:sSubSupPr>
                                <m:e>
                                  <m:r>
                                    <a:rPr kumimoji="1" lang="en-US" altLang="zh-CN" sz="2000" i="1">
                                      <a:latin typeface="Cambria Math" charset="0"/>
                                    </a:rPr>
                                    <m:t>𝑠</m:t>
                                  </m:r>
                                </m:e>
                                <m:sub>
                                  <m:r>
                                    <a:rPr kumimoji="1" lang="en-US" altLang="zh-CN" sz="2000" i="1">
                                      <a:latin typeface="Cambria Math" charset="0"/>
                                    </a:rPr>
                                    <m:t>𝑖</m:t>
                                  </m:r>
                                </m:sub>
                                <m:sup>
                                  <m:r>
                                    <a:rPr kumimoji="1" lang="en-US" altLang="zh-CN" sz="2000" i="1">
                                      <a:latin typeface="Cambria Math" charset="0"/>
                                    </a:rPr>
                                    <m:t>𝑗</m:t>
                                  </m:r>
                                </m:sup>
                              </m:sSubSup>
                              <m:r>
                                <a:rPr kumimoji="1" lang="en-US" altLang="zh-CN" sz="2000" i="1">
                                  <a:latin typeface="Cambria Math" charset="0"/>
                                </a:rPr>
                                <m:t>;</m:t>
                              </m:r>
                              <m:r>
                                <a:rPr kumimoji="1" lang="en-US" altLang="zh-CN" sz="2000" i="1">
                                  <a:latin typeface="Cambria Math" charset="0"/>
                                </a:rPr>
                                <m:t>𝜃</m:t>
                              </m:r>
                              <m:r>
                                <a:rPr kumimoji="1" lang="en-US" altLang="zh-CN" sz="2000" i="1">
                                  <a:latin typeface="Cambria Math" charset="0"/>
                                </a:rPr>
                                <m:t>)</m:t>
                              </m:r>
                            </m:e>
                          </m:func>
                        </m:e>
                      </m:nary>
                    </m:oMath>
                  </m:oMathPara>
                </a14:m>
                <a:endParaRPr kumimoji="1" lang="zh-CN" altLang="en-US" sz="2000" i="1" dirty="0"/>
              </a:p>
            </p:txBody>
          </p:sp>
        </mc:Choice>
        <mc:Fallback xmlns="">
          <p:sp>
            <p:nvSpPr>
              <p:cNvPr id="5" name="文本框 4"/>
              <p:cNvSpPr txBox="1">
                <a:spLocks noRot="1" noChangeAspect="1" noMove="1" noResize="1" noEditPoints="1" noAdjustHandles="1" noChangeArrowheads="1" noChangeShapeType="1" noTextEdit="1"/>
              </p:cNvSpPr>
              <p:nvPr/>
            </p:nvSpPr>
            <p:spPr>
              <a:xfrm>
                <a:off x="2915816" y="3068960"/>
                <a:ext cx="2811604" cy="8654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3018568" y="5795070"/>
                <a:ext cx="2864695" cy="5074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200" b="0" i="1" smtClean="0">
                          <a:latin typeface="Cambria Math" charset="0"/>
                        </a:rPr>
                        <m:t>𝑗</m:t>
                      </m:r>
                      <m:r>
                        <a:rPr kumimoji="1" lang="en-US" altLang="zh-CN" sz="2200" b="0" i="1" smtClean="0">
                          <a:latin typeface="Cambria Math" charset="0"/>
                        </a:rPr>
                        <m:t>=</m:t>
                      </m:r>
                      <m:func>
                        <m:funcPr>
                          <m:ctrlPr>
                            <a:rPr kumimoji="1" lang="en-US" altLang="zh-CN" sz="2200" i="1" smtClean="0">
                              <a:latin typeface="Cambria Math" panose="02040503050406030204" pitchFamily="18" charset="0"/>
                            </a:rPr>
                          </m:ctrlPr>
                        </m:funcPr>
                        <m:fName>
                          <m:r>
                            <m:rPr>
                              <m:sty m:val="p"/>
                            </m:rPr>
                            <a:rPr kumimoji="1" lang="en-US" altLang="zh-CN" sz="2200" b="0" i="0" smtClean="0">
                              <a:latin typeface="Cambria Math" charset="0"/>
                            </a:rPr>
                            <m:t>arg</m:t>
                          </m:r>
                        </m:fName>
                        <m:e>
                          <m:func>
                            <m:funcPr>
                              <m:ctrlPr>
                                <a:rPr kumimoji="1" lang="en-US" altLang="zh-CN" sz="2200" i="1" smtClean="0">
                                  <a:latin typeface="Cambria Math" panose="02040503050406030204" pitchFamily="18" charset="0"/>
                                </a:rPr>
                              </m:ctrlPr>
                            </m:funcPr>
                            <m:fName>
                              <m:limLow>
                                <m:limLowPr>
                                  <m:ctrlPr>
                                    <a:rPr kumimoji="1" lang="en-US" altLang="zh-CN" sz="2200" i="1" smtClean="0">
                                      <a:latin typeface="Cambria Math" panose="02040503050406030204" pitchFamily="18" charset="0"/>
                                    </a:rPr>
                                  </m:ctrlPr>
                                </m:limLowPr>
                                <m:e>
                                  <m:r>
                                    <m:rPr>
                                      <m:sty m:val="p"/>
                                    </m:rPr>
                                    <a:rPr kumimoji="1" lang="en-US" altLang="zh-CN" sz="2200" b="0" i="0" smtClean="0">
                                      <a:latin typeface="Cambria Math" charset="0"/>
                                    </a:rPr>
                                    <m:t>max</m:t>
                                  </m:r>
                                </m:e>
                                <m:lim>
                                  <m:r>
                                    <a:rPr kumimoji="1" lang="en-US" altLang="zh-CN" sz="2200" b="0" i="1" smtClean="0">
                                      <a:latin typeface="Cambria Math" charset="0"/>
                                    </a:rPr>
                                    <m:t>𝑞</m:t>
                                  </m:r>
                                  <m:r>
                                    <a:rPr kumimoji="1" lang="en-US" altLang="zh-CN" sz="2200" b="0" i="1" smtClean="0">
                                      <a:latin typeface="Cambria Math" charset="0"/>
                                    </a:rPr>
                                    <m:t>∈</m:t>
                                  </m:r>
                                  <m:sSub>
                                    <m:sSubPr>
                                      <m:ctrlPr>
                                        <a:rPr kumimoji="1" lang="en-US" altLang="zh-CN" sz="2200" i="1" smtClean="0">
                                          <a:latin typeface="Cambria Math" panose="02040503050406030204" pitchFamily="18" charset="0"/>
                                        </a:rPr>
                                      </m:ctrlPr>
                                    </m:sSubPr>
                                    <m:e>
                                      <m:r>
                                        <a:rPr kumimoji="1" lang="en-US" altLang="zh-CN" sz="2200" b="0" i="1" smtClean="0">
                                          <a:latin typeface="Cambria Math" charset="0"/>
                                        </a:rPr>
                                        <m:t>𝐵</m:t>
                                      </m:r>
                                    </m:e>
                                    <m:sub>
                                      <m:r>
                                        <a:rPr kumimoji="1" lang="en-US" altLang="zh-CN" sz="2200" b="0" i="1" smtClean="0">
                                          <a:latin typeface="Cambria Math" charset="0"/>
                                        </a:rPr>
                                        <m:t>𝑖</m:t>
                                      </m:r>
                                    </m:sub>
                                  </m:sSub>
                                </m:lim>
                              </m:limLow>
                            </m:fName>
                            <m:e>
                              <m:r>
                                <a:rPr kumimoji="1" lang="en-US" altLang="zh-CN" sz="2200" b="0" i="1" smtClean="0">
                                  <a:latin typeface="Cambria Math" charset="0"/>
                                </a:rPr>
                                <m:t>𝑃</m:t>
                              </m:r>
                              <m:r>
                                <a:rPr kumimoji="1" lang="en-US" altLang="zh-CN" sz="2200" b="0" i="1" smtClean="0">
                                  <a:latin typeface="Cambria Math" charset="0"/>
                                </a:rPr>
                                <m:t>(</m:t>
                              </m:r>
                              <m:sSub>
                                <m:sSubPr>
                                  <m:ctrlPr>
                                    <a:rPr kumimoji="1" lang="en-US" altLang="zh-CN" sz="2200" i="1" smtClean="0">
                                      <a:latin typeface="Cambria Math" panose="02040503050406030204" pitchFamily="18" charset="0"/>
                                    </a:rPr>
                                  </m:ctrlPr>
                                </m:sSubPr>
                                <m:e>
                                  <m:r>
                                    <a:rPr kumimoji="1" lang="en-US" altLang="zh-CN" sz="2200" b="0" i="1" smtClean="0">
                                      <a:latin typeface="Cambria Math" charset="0"/>
                                    </a:rPr>
                                    <m:t>𝑦</m:t>
                                  </m:r>
                                </m:e>
                                <m:sub>
                                  <m:r>
                                    <a:rPr kumimoji="1" lang="en-US" altLang="zh-CN" sz="2200" b="0" i="1" smtClean="0">
                                      <a:latin typeface="Cambria Math" charset="0"/>
                                    </a:rPr>
                                    <m:t>𝑖</m:t>
                                  </m:r>
                                </m:sub>
                              </m:sSub>
                              <m:r>
                                <a:rPr kumimoji="1" lang="en-US" altLang="zh-CN" sz="2200" b="0" i="1" smtClean="0">
                                  <a:latin typeface="Cambria Math" charset="0"/>
                                </a:rPr>
                                <m:t>|</m:t>
                              </m:r>
                              <m:sSubSup>
                                <m:sSubSupPr>
                                  <m:ctrlPr>
                                    <a:rPr kumimoji="1" lang="en-US" altLang="zh-CN" sz="2200" i="1">
                                      <a:latin typeface="Cambria Math" panose="02040503050406030204" pitchFamily="18" charset="0"/>
                                    </a:rPr>
                                  </m:ctrlPr>
                                </m:sSubSupPr>
                                <m:e>
                                  <m:r>
                                    <a:rPr kumimoji="1" lang="en-US" altLang="zh-CN" sz="2200" b="0" i="1" smtClean="0">
                                      <a:latin typeface="Cambria Math" charset="0"/>
                                    </a:rPr>
                                    <m:t>𝑠</m:t>
                                  </m:r>
                                </m:e>
                                <m:sub>
                                  <m:r>
                                    <a:rPr kumimoji="1" lang="en-US" altLang="zh-CN" sz="2200" b="0" i="1">
                                      <a:latin typeface="Cambria Math" charset="0"/>
                                    </a:rPr>
                                    <m:t>𝑖</m:t>
                                  </m:r>
                                </m:sub>
                                <m:sup>
                                  <m:r>
                                    <a:rPr kumimoji="1" lang="en-US" altLang="zh-CN" sz="2200" b="0" i="1" smtClean="0">
                                      <a:latin typeface="Cambria Math" charset="0"/>
                                    </a:rPr>
                                    <m:t>𝑞</m:t>
                                  </m:r>
                                </m:sup>
                              </m:sSubSup>
                              <m:r>
                                <a:rPr kumimoji="1" lang="en-US" altLang="zh-CN" sz="2200" b="0" i="1">
                                  <a:latin typeface="Cambria Math" charset="0"/>
                                </a:rPr>
                                <m:t>;</m:t>
                              </m:r>
                              <m:r>
                                <a:rPr kumimoji="1" lang="en-US" altLang="zh-CN" sz="2200" b="0" i="1">
                                  <a:latin typeface="Cambria Math" charset="0"/>
                                </a:rPr>
                                <m:t>𝜃</m:t>
                              </m:r>
                              <m:r>
                                <a:rPr kumimoji="1" lang="en-US" altLang="zh-CN" sz="2200" b="0" i="1" smtClean="0">
                                  <a:latin typeface="Cambria Math" charset="0"/>
                                </a:rPr>
                                <m:t>)</m:t>
                              </m:r>
                            </m:e>
                          </m:func>
                        </m:e>
                      </m:func>
                    </m:oMath>
                  </m:oMathPara>
                </a14:m>
                <a:endParaRPr kumimoji="1" lang="zh-CN" altLang="en-US" sz="2200" dirty="0"/>
              </a:p>
            </p:txBody>
          </p:sp>
        </mc:Choice>
        <mc:Fallback xmlns="">
          <p:sp>
            <p:nvSpPr>
              <p:cNvPr id="6" name="文本框 5"/>
              <p:cNvSpPr txBox="1">
                <a:spLocks noRot="1" noChangeAspect="1" noMove="1" noResize="1" noEditPoints="1" noAdjustHandles="1" noChangeArrowheads="1" noChangeShapeType="1" noTextEdit="1"/>
              </p:cNvSpPr>
              <p:nvPr/>
            </p:nvSpPr>
            <p:spPr>
              <a:xfrm>
                <a:off x="3018568" y="5795070"/>
                <a:ext cx="2864695" cy="507447"/>
              </a:xfrm>
              <a:prstGeom prst="rect">
                <a:avLst/>
              </a:prstGeom>
              <a:blipFill>
                <a:blip r:embed="rId4"/>
                <a:stretch>
                  <a:fillRect l="-2340" r="-2766" b="-120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24611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p:sp>
        <p:nvSpPr>
          <p:cNvPr id="3" name="内容占位符 2"/>
          <p:cNvSpPr>
            <a:spLocks noGrp="1"/>
          </p:cNvSpPr>
          <p:nvPr>
            <p:ph idx="1"/>
          </p:nvPr>
        </p:nvSpPr>
        <p:spPr/>
        <p:txBody>
          <a:bodyPr/>
          <a:lstStyle/>
          <a:p>
            <a:r>
              <a:rPr kumimoji="1" lang="en-US" altLang="zh-CN" dirty="0"/>
              <a:t>At-least-one multi-instance learning</a:t>
            </a:r>
          </a:p>
          <a:p>
            <a:pPr lvl="1"/>
            <a:r>
              <a:rPr lang="en-US" altLang="zh-CN" dirty="0"/>
              <a:t>Assume that at least one sentence that mentions two entities will express their relation</a:t>
            </a:r>
          </a:p>
          <a:p>
            <a:pPr lvl="1"/>
            <a:r>
              <a:rPr lang="en-US" altLang="zh-CN" dirty="0"/>
              <a:t>Only select the most likely sentence for each entity pair in training and prediction </a:t>
            </a:r>
          </a:p>
          <a:p>
            <a:pPr lvl="1"/>
            <a:r>
              <a:rPr lang="en-US" altLang="zh-CN" dirty="0"/>
              <a:t>Lose rich information containing in neglected sentences </a:t>
            </a:r>
          </a:p>
          <a:p>
            <a:pPr lvl="1"/>
            <a:endParaRPr lang="en-US" altLang="zh-CN" dirty="0"/>
          </a:p>
          <a:p>
            <a:pPr lvl="1"/>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165</a:t>
            </a:fld>
            <a:endParaRPr lang="zh-CN" altLang="en-US">
              <a:solidFill>
                <a:prstClr val="black">
                  <a:tint val="75000"/>
                </a:prstClr>
              </a:solidFill>
            </a:endParaRPr>
          </a:p>
        </p:txBody>
      </p:sp>
    </p:spTree>
    <p:extLst>
      <p:ext uri="{BB962C8B-B14F-4D97-AF65-F5344CB8AC3E}">
        <p14:creationId xmlns:p14="http://schemas.microsoft.com/office/powerpoint/2010/main" val="30120424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p:sp>
        <p:nvSpPr>
          <p:cNvPr id="3" name="内容占位符 2"/>
          <p:cNvSpPr>
            <a:spLocks noGrp="1"/>
          </p:cNvSpPr>
          <p:nvPr>
            <p:ph idx="1"/>
          </p:nvPr>
        </p:nvSpPr>
        <p:spPr/>
        <p:txBody>
          <a:bodyPr/>
          <a:lstStyle/>
          <a:p>
            <a:r>
              <a:rPr lang="en-US" altLang="zh-CN" dirty="0"/>
              <a:t>Sentence</a:t>
            </a:r>
            <a:r>
              <a:rPr kumimoji="1" lang="en-US" altLang="zh-CN" dirty="0"/>
              <a:t>-level attention </a:t>
            </a:r>
            <a:r>
              <a:rPr lang="en-US" altLang="zh-CN" dirty="0"/>
              <a:t>over </a:t>
            </a:r>
            <a:r>
              <a:rPr kumimoji="1" lang="en-US" altLang="zh-CN" dirty="0"/>
              <a:t>multi-instances</a:t>
            </a:r>
          </a:p>
          <a:p>
            <a:pPr lvl="1"/>
            <a:r>
              <a:rPr lang="en-US" altLang="zh-CN" dirty="0"/>
              <a:t>Goal</a:t>
            </a:r>
          </a:p>
          <a:p>
            <a:pPr lvl="2"/>
            <a:r>
              <a:rPr lang="en-US" altLang="zh-CN" dirty="0"/>
              <a:t>Utilize all informative sentences in the bag</a:t>
            </a:r>
          </a:p>
          <a:p>
            <a:pPr lvl="1"/>
            <a:r>
              <a:rPr lang="en-US" altLang="zh-CN" dirty="0"/>
              <a:t>Method</a:t>
            </a:r>
          </a:p>
          <a:p>
            <a:pPr lvl="2"/>
            <a:r>
              <a:rPr lang="en-US" altLang="zh-CN" dirty="0"/>
              <a:t>Instead of only selecting the most likely sentence</a:t>
            </a:r>
          </a:p>
          <a:p>
            <a:pPr lvl="2"/>
            <a:r>
              <a:rPr lang="en-US" altLang="zh-CN" dirty="0"/>
              <a:t>Use sentence-level attention over multiple instances </a:t>
            </a:r>
          </a:p>
          <a:p>
            <a:pPr lvl="2"/>
            <a:r>
              <a:rPr lang="en-US" altLang="zh-CN" dirty="0"/>
              <a:t>Represent the relation as semantic composition of sentence </a:t>
            </a:r>
            <a:r>
              <a:rPr lang="en-US" altLang="zh-CN" dirty="0" err="1"/>
              <a:t>embeddings</a:t>
            </a:r>
            <a:r>
              <a:rPr lang="en-US" altLang="zh-CN" dirty="0"/>
              <a:t> </a:t>
            </a:r>
          </a:p>
          <a:p>
            <a:pPr lvl="2"/>
            <a:r>
              <a:rPr lang="en-US" altLang="zh-CN" dirty="0"/>
              <a:t>Dynamically reduce the weights of those noisy instances </a:t>
            </a:r>
          </a:p>
          <a:p>
            <a:pPr lvl="2"/>
            <a:endParaRPr lang="en-US" altLang="zh-CN" dirty="0"/>
          </a:p>
          <a:p>
            <a:pPr lvl="1"/>
            <a:endParaRPr lang="en-US" altLang="zh-CN" dirty="0"/>
          </a:p>
          <a:p>
            <a:pPr lvl="1"/>
            <a:endParaRPr kumimoji="1" lang="zh-CN" altLang="en-US" dirty="0"/>
          </a:p>
        </p:txBody>
      </p:sp>
      <p:sp>
        <p:nvSpPr>
          <p:cNvPr id="5" name="文本框 4"/>
          <p:cNvSpPr txBox="1"/>
          <p:nvPr/>
        </p:nvSpPr>
        <p:spPr>
          <a:xfrm>
            <a:off x="129413" y="6428075"/>
            <a:ext cx="9001000" cy="338554"/>
          </a:xfrm>
          <a:prstGeom prst="rect">
            <a:avLst/>
          </a:prstGeom>
          <a:noFill/>
        </p:spPr>
        <p:txBody>
          <a:bodyPr wrap="square" rtlCol="0">
            <a:spAutoFit/>
          </a:bodyPr>
          <a:lstStyle/>
          <a:p>
            <a:r>
              <a:rPr kumimoji="1" lang="en-US" altLang="zh-CN" sz="1600" dirty="0"/>
              <a:t>Lin Y, Shen S, Liu Z, et al. Neural relation extraction with selective attention over instances. ACL. 2016.</a:t>
            </a:r>
            <a:endParaRPr kumimoji="1" lang="zh-CN" altLang="en-US" sz="1600" dirty="0"/>
          </a:p>
        </p:txBody>
      </p:sp>
    </p:spTree>
    <p:extLst>
      <p:ext uri="{BB962C8B-B14F-4D97-AF65-F5344CB8AC3E}">
        <p14:creationId xmlns:p14="http://schemas.microsoft.com/office/powerpoint/2010/main" val="16574934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p:sp>
        <p:nvSpPr>
          <p:cNvPr id="3" name="内容占位符 2"/>
          <p:cNvSpPr>
            <a:spLocks noGrp="1"/>
          </p:cNvSpPr>
          <p:nvPr>
            <p:ph idx="1"/>
          </p:nvPr>
        </p:nvSpPr>
        <p:spPr/>
        <p:txBody>
          <a:bodyPr/>
          <a:lstStyle/>
          <a:p>
            <a:r>
              <a:rPr lang="en-US" altLang="zh-CN" dirty="0"/>
              <a:t>Sentence</a:t>
            </a:r>
            <a:r>
              <a:rPr kumimoji="1" lang="en-US" altLang="zh-CN" dirty="0"/>
              <a:t>-level attention </a:t>
            </a:r>
            <a:r>
              <a:rPr lang="en-US" altLang="zh-CN" dirty="0"/>
              <a:t>over </a:t>
            </a:r>
            <a:r>
              <a:rPr kumimoji="1" lang="en-US" altLang="zh-CN" dirty="0"/>
              <a:t>multi-instances</a:t>
            </a:r>
          </a:p>
          <a:p>
            <a:pPr lvl="1"/>
            <a:r>
              <a:rPr lang="en-US" altLang="zh-CN" sz="2400" dirty="0"/>
              <a:t>Represent the relation as weighted</a:t>
            </a:r>
            <a:r>
              <a:rPr lang="zh-CN" altLang="en-US" sz="2400" dirty="0"/>
              <a:t> </a:t>
            </a:r>
            <a:r>
              <a:rPr lang="en-US" altLang="zh-CN" sz="2400" dirty="0"/>
              <a:t>sum</a:t>
            </a:r>
            <a:r>
              <a:rPr lang="zh-CN" altLang="en-US" sz="2400" dirty="0"/>
              <a:t> </a:t>
            </a:r>
            <a:r>
              <a:rPr lang="en-US" altLang="zh-CN" sz="2400" dirty="0"/>
              <a:t>of sentence embeddings via attention</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167</a:t>
            </a:fld>
            <a:endParaRPr lang="zh-CN" altLang="en-US">
              <a:solidFill>
                <a:prstClr val="black">
                  <a:tint val="75000"/>
                </a:prstClr>
              </a:solidFill>
            </a:endParaRPr>
          </a:p>
        </p:txBody>
      </p:sp>
      <p:sp>
        <p:nvSpPr>
          <p:cNvPr id="16" name="矩形 15"/>
          <p:cNvSpPr/>
          <p:nvPr/>
        </p:nvSpPr>
        <p:spPr>
          <a:xfrm>
            <a:off x="564464" y="5838363"/>
            <a:ext cx="1439818" cy="830997"/>
          </a:xfrm>
          <a:prstGeom prst="rect">
            <a:avLst/>
          </a:prstGeom>
        </p:spPr>
        <p:txBody>
          <a:bodyPr wrap="none">
            <a:spAutoFit/>
          </a:bodyPr>
          <a:lstStyle/>
          <a:p>
            <a:r>
              <a:rPr lang="en-US" altLang="zh-CN" sz="2400">
                <a:latin typeface="Times New Roman" charset="0"/>
                <a:ea typeface="Times New Roman" charset="0"/>
                <a:cs typeface="Times New Roman" charset="0"/>
              </a:rPr>
              <a:t>sentences </a:t>
            </a:r>
          </a:p>
          <a:p>
            <a:r>
              <a:rPr lang="en-US" altLang="zh-CN" sz="2400" dirty="0">
                <a:latin typeface="Times New Roman" charset="0"/>
                <a:ea typeface="Times New Roman" charset="0"/>
                <a:cs typeface="Times New Roman" charset="0"/>
              </a:rPr>
              <a:t>in a bag</a:t>
            </a:r>
            <a:endParaRPr lang="zh-CN" altLang="en-US" sz="2400" dirty="0">
              <a:latin typeface="Times New Roman" charset="0"/>
              <a:ea typeface="Times New Roman" charset="0"/>
              <a:cs typeface="Times New Roman" charset="0"/>
            </a:endParaRPr>
          </a:p>
        </p:txBody>
      </p:sp>
      <p:grpSp>
        <p:nvGrpSpPr>
          <p:cNvPr id="21" name="组 20"/>
          <p:cNvGrpSpPr/>
          <p:nvPr/>
        </p:nvGrpSpPr>
        <p:grpSpPr>
          <a:xfrm>
            <a:off x="2521305" y="5755539"/>
            <a:ext cx="4680115" cy="258747"/>
            <a:chOff x="1613952" y="3684563"/>
            <a:chExt cx="4680115" cy="441193"/>
          </a:xfrm>
        </p:grpSpPr>
        <p:cxnSp>
          <p:nvCxnSpPr>
            <p:cNvPr id="22" name="直线箭头连接符 21"/>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2136476" y="6000078"/>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3310629" y="599518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p:cNvSpPr/>
          <p:nvPr/>
        </p:nvSpPr>
        <p:spPr>
          <a:xfrm>
            <a:off x="4471000" y="599518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637624" y="599518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6804248" y="5995186"/>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9" name="文本框 58"/>
              <p:cNvSpPr txBox="1"/>
              <p:nvPr/>
            </p:nvSpPr>
            <p:spPr>
              <a:xfrm>
                <a:off x="3514298" y="6062548"/>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1" smtClean="0">
                              <a:solidFill>
                                <a:schemeClr val="bg1"/>
                              </a:solidFill>
                              <a:latin typeface="Cambria Math" charset="0"/>
                            </a:rPr>
                            <m:t>2</m:t>
                          </m:r>
                        </m:sub>
                      </m:sSub>
                    </m:oMath>
                  </m:oMathPara>
                </a14:m>
                <a:endParaRPr kumimoji="1" lang="zh-CN" altLang="en-US" dirty="0">
                  <a:solidFill>
                    <a:schemeClr val="bg1"/>
                  </a:solidFill>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3514298" y="6062548"/>
                <a:ext cx="468333" cy="369332"/>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4689181" y="6071793"/>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3</m:t>
                          </m:r>
                        </m:sub>
                      </m:sSub>
                    </m:oMath>
                  </m:oMathPara>
                </a14:m>
                <a:endParaRPr kumimoji="1" lang="zh-CN" altLang="en-US" dirty="0">
                  <a:solidFill>
                    <a:schemeClr val="bg1"/>
                  </a:solidFill>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4689181" y="6071793"/>
                <a:ext cx="468333" cy="369332"/>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5845692" y="6069196"/>
                <a:ext cx="4517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4</m:t>
                          </m:r>
                        </m:sub>
                      </m:sSub>
                    </m:oMath>
                  </m:oMathPara>
                </a14:m>
                <a:endParaRPr kumimoji="1" lang="en-US" altLang="zh-CN" b="0" dirty="0">
                  <a:solidFill>
                    <a:schemeClr val="bg1"/>
                  </a:solidFill>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5845692" y="6069196"/>
                <a:ext cx="451790" cy="36933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6982878" y="6062548"/>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5</m:t>
                          </m:r>
                        </m:sub>
                      </m:sSub>
                    </m:oMath>
                  </m:oMathPara>
                </a14:m>
                <a:endParaRPr kumimoji="1" lang="zh-CN" altLang="en-US" dirty="0">
                  <a:solidFill>
                    <a:schemeClr val="bg1"/>
                  </a:solidFill>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6982878" y="6062548"/>
                <a:ext cx="468333" cy="369332"/>
              </a:xfrm>
              <a:prstGeom prst="rect">
                <a:avLst/>
              </a:prstGeom>
              <a:blipFill rotWithShape="0">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2314339" y="6049145"/>
                <a:ext cx="4630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1" smtClean="0">
                              <a:solidFill>
                                <a:schemeClr val="bg1"/>
                              </a:solidFill>
                              <a:latin typeface="Cambria Math" charset="0"/>
                            </a:rPr>
                            <m:t>1</m:t>
                          </m:r>
                        </m:sub>
                      </m:sSub>
                    </m:oMath>
                  </m:oMathPara>
                </a14:m>
                <a:endParaRPr kumimoji="1" lang="zh-CN" altLang="en-US" dirty="0">
                  <a:solidFill>
                    <a:schemeClr val="bg1"/>
                  </a:solidFill>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2314339" y="6049145"/>
                <a:ext cx="463011" cy="36933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3514298" y="523458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1" smtClean="0">
                              <a:solidFill>
                                <a:schemeClr val="bg1"/>
                              </a:solidFill>
                              <a:latin typeface="Cambria Math" charset="0"/>
                            </a:rPr>
                            <m:t>2</m:t>
                          </m:r>
                        </m:sub>
                      </m:sSub>
                    </m:oMath>
                  </m:oMathPara>
                </a14:m>
                <a:endParaRPr kumimoji="1" lang="zh-CN" altLang="en-US" dirty="0">
                  <a:solidFill>
                    <a:schemeClr val="bg1"/>
                  </a:solidFill>
                </a:endParaRPr>
              </a:p>
            </p:txBody>
          </p:sp>
        </mc:Choice>
        <mc:Fallback xmlns="">
          <p:sp>
            <p:nvSpPr>
              <p:cNvPr id="77" name="文本框 76"/>
              <p:cNvSpPr txBox="1">
                <a:spLocks noRot="1" noChangeAspect="1" noMove="1" noResize="1" noEditPoints="1" noAdjustHandles="1" noChangeArrowheads="1" noChangeShapeType="1" noTextEdit="1"/>
              </p:cNvSpPr>
              <p:nvPr/>
            </p:nvSpPr>
            <p:spPr>
              <a:xfrm>
                <a:off x="3514298" y="5234582"/>
                <a:ext cx="468333"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4698570" y="523458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3</m:t>
                          </m:r>
                        </m:sub>
                      </m:sSub>
                    </m:oMath>
                  </m:oMathPara>
                </a14:m>
                <a:endParaRPr kumimoji="1" lang="zh-CN" altLang="en-US" dirty="0">
                  <a:solidFill>
                    <a:schemeClr val="bg1"/>
                  </a:solidFill>
                </a:endParaRPr>
              </a:p>
            </p:txBody>
          </p:sp>
        </mc:Choice>
        <mc:Fallback xmlns="">
          <p:sp>
            <p:nvSpPr>
              <p:cNvPr id="78" name="文本框 77"/>
              <p:cNvSpPr txBox="1">
                <a:spLocks noRot="1" noChangeAspect="1" noMove="1" noResize="1" noEditPoints="1" noAdjustHandles="1" noChangeArrowheads="1" noChangeShapeType="1" noTextEdit="1"/>
              </p:cNvSpPr>
              <p:nvPr/>
            </p:nvSpPr>
            <p:spPr>
              <a:xfrm>
                <a:off x="4698570" y="5234582"/>
                <a:ext cx="468333"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5856523" y="523458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4</m:t>
                          </m:r>
                        </m:sub>
                      </m:sSub>
                    </m:oMath>
                  </m:oMathPara>
                </a14:m>
                <a:endParaRPr kumimoji="1" lang="en-US" altLang="zh-CN" b="0" dirty="0">
                  <a:solidFill>
                    <a:schemeClr val="bg1"/>
                  </a:solidFill>
                </a:endParaRPr>
              </a:p>
            </p:txBody>
          </p:sp>
        </mc:Choice>
        <mc:Fallback xmlns="">
          <p:sp>
            <p:nvSpPr>
              <p:cNvPr id="79" name="文本框 78"/>
              <p:cNvSpPr txBox="1">
                <a:spLocks noRot="1" noChangeAspect="1" noMove="1" noResize="1" noEditPoints="1" noAdjustHandles="1" noChangeArrowheads="1" noChangeShapeType="1" noTextEdit="1"/>
              </p:cNvSpPr>
              <p:nvPr/>
            </p:nvSpPr>
            <p:spPr>
              <a:xfrm>
                <a:off x="5856523" y="5234582"/>
                <a:ext cx="468333"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7021545" y="5234582"/>
                <a:ext cx="4683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m:rPr>
                              <m:sty m:val="p"/>
                            </m:rPr>
                            <a:rPr kumimoji="1" lang="en-US" altLang="zh-CN" b="0" i="0" smtClean="0">
                              <a:solidFill>
                                <a:schemeClr val="bg1"/>
                              </a:solidFill>
                              <a:latin typeface="Cambria Math" charset="0"/>
                            </a:rPr>
                            <m:t>S</m:t>
                          </m:r>
                        </m:e>
                        <m:sub>
                          <m:r>
                            <a:rPr kumimoji="1" lang="en-US" altLang="zh-CN" b="0" i="0" smtClean="0">
                              <a:solidFill>
                                <a:schemeClr val="bg1"/>
                              </a:solidFill>
                              <a:latin typeface="Cambria Math" charset="0"/>
                            </a:rPr>
                            <m:t>4</m:t>
                          </m:r>
                        </m:sub>
                      </m:sSub>
                    </m:oMath>
                  </m:oMathPara>
                </a14:m>
                <a:endParaRPr kumimoji="1" lang="zh-CN" altLang="en-US" dirty="0">
                  <a:solidFill>
                    <a:schemeClr val="bg1"/>
                  </a:solidFill>
                </a:endParaRPr>
              </a:p>
            </p:txBody>
          </p:sp>
        </mc:Choice>
        <mc:Fallback xmlns="">
          <p:sp>
            <p:nvSpPr>
              <p:cNvPr id="80" name="文本框 79"/>
              <p:cNvSpPr txBox="1">
                <a:spLocks noRot="1" noChangeAspect="1" noMove="1" noResize="1" noEditPoints="1" noAdjustHandles="1" noChangeArrowheads="1" noChangeShapeType="1" noTextEdit="1"/>
              </p:cNvSpPr>
              <p:nvPr/>
            </p:nvSpPr>
            <p:spPr>
              <a:xfrm>
                <a:off x="7021545" y="5234582"/>
                <a:ext cx="468333" cy="369332"/>
              </a:xfrm>
              <a:prstGeom prst="rect">
                <a:avLst/>
              </a:prstGeom>
              <a:blipFill rotWithShape="0">
                <a:blip r:embed="rId9"/>
                <a:stretch>
                  <a:fillRect/>
                </a:stretch>
              </a:blipFill>
            </p:spPr>
            <p:txBody>
              <a:bodyPr/>
              <a:lstStyle/>
              <a:p>
                <a:r>
                  <a:rPr lang="zh-CN" altLang="en-US">
                    <a:noFill/>
                  </a:rPr>
                  <a:t> </a:t>
                </a:r>
              </a:p>
            </p:txBody>
          </p:sp>
        </mc:Fallback>
      </mc:AlternateContent>
      <p:grpSp>
        <p:nvGrpSpPr>
          <p:cNvPr id="82" name="组 81"/>
          <p:cNvGrpSpPr/>
          <p:nvPr/>
        </p:nvGrpSpPr>
        <p:grpSpPr>
          <a:xfrm>
            <a:off x="5640642" y="5234582"/>
            <a:ext cx="864096" cy="504056"/>
            <a:chOff x="1725860" y="4336991"/>
            <a:chExt cx="864096" cy="504056"/>
          </a:xfrm>
        </p:grpSpPr>
        <p:sp>
          <p:nvSpPr>
            <p:cNvPr id="72" name="矩形 71"/>
            <p:cNvSpPr/>
            <p:nvPr/>
          </p:nvSpPr>
          <p:spPr>
            <a:xfrm>
              <a:off x="1725860" y="4336991"/>
              <a:ext cx="864096" cy="504056"/>
            </a:xfrm>
            <a:prstGeom prst="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文本框 80"/>
            <p:cNvSpPr txBox="1"/>
            <p:nvPr/>
          </p:nvSpPr>
          <p:spPr>
            <a:xfrm>
              <a:off x="1814438" y="4412643"/>
              <a:ext cx="679994" cy="369332"/>
            </a:xfrm>
            <a:prstGeom prst="rect">
              <a:avLst/>
            </a:prstGeom>
            <a:noFill/>
          </p:spPr>
          <p:txBody>
            <a:bodyPr wrap="none" rtlCol="0">
              <a:spAutoFit/>
            </a:bodyPr>
            <a:lstStyle/>
            <a:p>
              <a:r>
                <a:rPr kumimoji="1" lang="en-US" altLang="zh-CN" b="1" dirty="0">
                  <a:solidFill>
                    <a:schemeClr val="bg1"/>
                  </a:solidFill>
                </a:rPr>
                <a:t>CNN</a:t>
              </a:r>
              <a:endParaRPr kumimoji="1" lang="zh-CN" altLang="en-US" b="1" dirty="0">
                <a:solidFill>
                  <a:schemeClr val="bg1"/>
                </a:solidFill>
              </a:endParaRPr>
            </a:p>
          </p:txBody>
        </p:sp>
      </p:grpSp>
      <p:grpSp>
        <p:nvGrpSpPr>
          <p:cNvPr id="83" name="组 82"/>
          <p:cNvGrpSpPr/>
          <p:nvPr/>
        </p:nvGrpSpPr>
        <p:grpSpPr>
          <a:xfrm>
            <a:off x="3313647" y="5234582"/>
            <a:ext cx="864096" cy="504056"/>
            <a:chOff x="1725860" y="4336991"/>
            <a:chExt cx="864096" cy="504056"/>
          </a:xfrm>
        </p:grpSpPr>
        <p:sp>
          <p:nvSpPr>
            <p:cNvPr id="84" name="矩形 83"/>
            <p:cNvSpPr/>
            <p:nvPr/>
          </p:nvSpPr>
          <p:spPr>
            <a:xfrm>
              <a:off x="1725860" y="4336991"/>
              <a:ext cx="864096" cy="504056"/>
            </a:xfrm>
            <a:prstGeom prst="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文本框 84"/>
            <p:cNvSpPr txBox="1"/>
            <p:nvPr/>
          </p:nvSpPr>
          <p:spPr>
            <a:xfrm>
              <a:off x="1814438" y="4412643"/>
              <a:ext cx="679994" cy="369332"/>
            </a:xfrm>
            <a:prstGeom prst="rect">
              <a:avLst/>
            </a:prstGeom>
            <a:noFill/>
          </p:spPr>
          <p:txBody>
            <a:bodyPr wrap="none" rtlCol="0">
              <a:spAutoFit/>
            </a:bodyPr>
            <a:lstStyle/>
            <a:p>
              <a:r>
                <a:rPr kumimoji="1" lang="en-US" altLang="zh-CN" b="1" dirty="0">
                  <a:solidFill>
                    <a:schemeClr val="bg1"/>
                  </a:solidFill>
                </a:rPr>
                <a:t>CNN</a:t>
              </a:r>
              <a:endParaRPr kumimoji="1" lang="zh-CN" altLang="en-US" b="1" dirty="0">
                <a:solidFill>
                  <a:schemeClr val="bg1"/>
                </a:solidFill>
              </a:endParaRPr>
            </a:p>
          </p:txBody>
        </p:sp>
      </p:grpSp>
      <p:grpSp>
        <p:nvGrpSpPr>
          <p:cNvPr id="86" name="组 85"/>
          <p:cNvGrpSpPr/>
          <p:nvPr/>
        </p:nvGrpSpPr>
        <p:grpSpPr>
          <a:xfrm>
            <a:off x="4452923" y="5234582"/>
            <a:ext cx="864096" cy="504056"/>
            <a:chOff x="1725860" y="4336991"/>
            <a:chExt cx="864096" cy="504056"/>
          </a:xfrm>
        </p:grpSpPr>
        <p:sp>
          <p:nvSpPr>
            <p:cNvPr id="87" name="矩形 86"/>
            <p:cNvSpPr/>
            <p:nvPr/>
          </p:nvSpPr>
          <p:spPr>
            <a:xfrm>
              <a:off x="1725860" y="4336991"/>
              <a:ext cx="864096" cy="504056"/>
            </a:xfrm>
            <a:prstGeom prst="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文本框 87"/>
            <p:cNvSpPr txBox="1"/>
            <p:nvPr/>
          </p:nvSpPr>
          <p:spPr>
            <a:xfrm>
              <a:off x="1814438" y="4412643"/>
              <a:ext cx="679994" cy="369332"/>
            </a:xfrm>
            <a:prstGeom prst="rect">
              <a:avLst/>
            </a:prstGeom>
            <a:noFill/>
          </p:spPr>
          <p:txBody>
            <a:bodyPr wrap="none" rtlCol="0">
              <a:spAutoFit/>
            </a:bodyPr>
            <a:lstStyle/>
            <a:p>
              <a:r>
                <a:rPr kumimoji="1" lang="en-US" altLang="zh-CN" b="1" dirty="0">
                  <a:solidFill>
                    <a:schemeClr val="bg1"/>
                  </a:solidFill>
                </a:rPr>
                <a:t>CNN</a:t>
              </a:r>
              <a:endParaRPr kumimoji="1" lang="zh-CN" altLang="en-US" b="1" dirty="0">
                <a:solidFill>
                  <a:schemeClr val="bg1"/>
                </a:solidFill>
              </a:endParaRPr>
            </a:p>
          </p:txBody>
        </p:sp>
      </p:grpSp>
      <p:grpSp>
        <p:nvGrpSpPr>
          <p:cNvPr id="89" name="组 88"/>
          <p:cNvGrpSpPr/>
          <p:nvPr/>
        </p:nvGrpSpPr>
        <p:grpSpPr>
          <a:xfrm>
            <a:off x="2136476" y="5234582"/>
            <a:ext cx="864096" cy="504056"/>
            <a:chOff x="1725860" y="4336991"/>
            <a:chExt cx="864096" cy="504056"/>
          </a:xfrm>
        </p:grpSpPr>
        <p:sp>
          <p:nvSpPr>
            <p:cNvPr id="90" name="矩形 89"/>
            <p:cNvSpPr/>
            <p:nvPr/>
          </p:nvSpPr>
          <p:spPr>
            <a:xfrm>
              <a:off x="1725860" y="4336991"/>
              <a:ext cx="864096" cy="504056"/>
            </a:xfrm>
            <a:prstGeom prst="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文本框 90"/>
            <p:cNvSpPr txBox="1"/>
            <p:nvPr/>
          </p:nvSpPr>
          <p:spPr>
            <a:xfrm>
              <a:off x="1814438" y="4412643"/>
              <a:ext cx="679994" cy="369332"/>
            </a:xfrm>
            <a:prstGeom prst="rect">
              <a:avLst/>
            </a:prstGeom>
            <a:noFill/>
          </p:spPr>
          <p:txBody>
            <a:bodyPr wrap="none" rtlCol="0">
              <a:spAutoFit/>
            </a:bodyPr>
            <a:lstStyle/>
            <a:p>
              <a:r>
                <a:rPr kumimoji="1" lang="en-US" altLang="zh-CN" b="1" dirty="0">
                  <a:solidFill>
                    <a:schemeClr val="bg1"/>
                  </a:solidFill>
                </a:rPr>
                <a:t>CNN</a:t>
              </a:r>
              <a:endParaRPr kumimoji="1" lang="zh-CN" altLang="en-US" b="1" dirty="0">
                <a:solidFill>
                  <a:schemeClr val="bg1"/>
                </a:solidFill>
              </a:endParaRPr>
            </a:p>
          </p:txBody>
        </p:sp>
      </p:grpSp>
      <p:grpSp>
        <p:nvGrpSpPr>
          <p:cNvPr id="92" name="组 91"/>
          <p:cNvGrpSpPr/>
          <p:nvPr/>
        </p:nvGrpSpPr>
        <p:grpSpPr>
          <a:xfrm>
            <a:off x="6807266" y="5234582"/>
            <a:ext cx="864096" cy="504056"/>
            <a:chOff x="1725860" y="4336991"/>
            <a:chExt cx="864096" cy="504056"/>
          </a:xfrm>
        </p:grpSpPr>
        <p:sp>
          <p:nvSpPr>
            <p:cNvPr id="93" name="矩形 92"/>
            <p:cNvSpPr/>
            <p:nvPr/>
          </p:nvSpPr>
          <p:spPr>
            <a:xfrm>
              <a:off x="1725860" y="4336991"/>
              <a:ext cx="864096" cy="504056"/>
            </a:xfrm>
            <a:prstGeom prst="rect">
              <a:avLst/>
            </a:prstGeom>
            <a:solidFill>
              <a:srgbClr val="92D050"/>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文本框 93"/>
            <p:cNvSpPr txBox="1"/>
            <p:nvPr/>
          </p:nvSpPr>
          <p:spPr>
            <a:xfrm>
              <a:off x="1814438" y="4412643"/>
              <a:ext cx="679994" cy="369332"/>
            </a:xfrm>
            <a:prstGeom prst="rect">
              <a:avLst/>
            </a:prstGeom>
            <a:noFill/>
          </p:spPr>
          <p:txBody>
            <a:bodyPr wrap="none" rtlCol="0">
              <a:spAutoFit/>
            </a:bodyPr>
            <a:lstStyle/>
            <a:p>
              <a:r>
                <a:rPr kumimoji="1" lang="en-US" altLang="zh-CN" b="1" dirty="0">
                  <a:solidFill>
                    <a:schemeClr val="bg1"/>
                  </a:solidFill>
                </a:rPr>
                <a:t>CNN</a:t>
              </a:r>
              <a:endParaRPr kumimoji="1" lang="zh-CN" altLang="en-US" b="1" dirty="0">
                <a:solidFill>
                  <a:schemeClr val="bg1"/>
                </a:solidFill>
              </a:endParaRPr>
            </a:p>
          </p:txBody>
        </p:sp>
      </p:grpSp>
      <p:grpSp>
        <p:nvGrpSpPr>
          <p:cNvPr id="107" name="组 106"/>
          <p:cNvGrpSpPr/>
          <p:nvPr/>
        </p:nvGrpSpPr>
        <p:grpSpPr>
          <a:xfrm>
            <a:off x="2536930" y="4966446"/>
            <a:ext cx="4680115" cy="258747"/>
            <a:chOff x="1613952" y="3684563"/>
            <a:chExt cx="4680115" cy="441193"/>
          </a:xfrm>
        </p:grpSpPr>
        <p:cxnSp>
          <p:nvCxnSpPr>
            <p:cNvPr id="108" name="直线箭头连接符 107"/>
            <p:cNvCxnSpPr/>
            <p:nvPr/>
          </p:nvCxnSpPr>
          <p:spPr>
            <a:xfrm flipV="1">
              <a:off x="1613952"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p:nvPr/>
          </p:nvCxnSpPr>
          <p:spPr>
            <a:xfrm flipV="1">
              <a:off x="2800447"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p:cNvCxnSpPr/>
            <p:nvPr/>
          </p:nvCxnSpPr>
          <p:spPr>
            <a:xfrm flipV="1">
              <a:off x="3969635"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p:nvPr/>
          </p:nvCxnSpPr>
          <p:spPr>
            <a:xfrm flipV="1">
              <a:off x="5127443" y="3693708"/>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2" name="直线箭头连接符 111"/>
            <p:cNvCxnSpPr/>
            <p:nvPr/>
          </p:nvCxnSpPr>
          <p:spPr>
            <a:xfrm flipV="1">
              <a:off x="6294067" y="3684563"/>
              <a:ext cx="0" cy="43204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13" name="矩形 112"/>
          <p:cNvSpPr/>
          <p:nvPr/>
        </p:nvSpPr>
        <p:spPr>
          <a:xfrm>
            <a:off x="2128663" y="4455727"/>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3302816" y="445083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矩形 114"/>
          <p:cNvSpPr/>
          <p:nvPr/>
        </p:nvSpPr>
        <p:spPr>
          <a:xfrm>
            <a:off x="4463187" y="445083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矩形 115"/>
          <p:cNvSpPr/>
          <p:nvPr/>
        </p:nvSpPr>
        <p:spPr>
          <a:xfrm>
            <a:off x="5629811" y="445083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矩形 116"/>
          <p:cNvSpPr/>
          <p:nvPr/>
        </p:nvSpPr>
        <p:spPr>
          <a:xfrm>
            <a:off x="6796435" y="4450835"/>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18" name="文本框 117"/>
              <p:cNvSpPr txBox="1"/>
              <p:nvPr/>
            </p:nvSpPr>
            <p:spPr>
              <a:xfrm>
                <a:off x="3503467" y="4536303"/>
                <a:ext cx="4712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a:rPr kumimoji="1" lang="en-US" altLang="zh-CN" b="1" i="0" smtClean="0">
                              <a:solidFill>
                                <a:schemeClr val="bg1"/>
                              </a:solidFill>
                              <a:latin typeface="Cambria Math" charset="0"/>
                            </a:rPr>
                            <m:t>𝐬</m:t>
                          </m:r>
                        </m:e>
                        <m:sub>
                          <m:r>
                            <a:rPr kumimoji="1" lang="en-US" altLang="zh-CN" b="0" i="1" smtClean="0">
                              <a:solidFill>
                                <a:schemeClr val="bg1"/>
                              </a:solidFill>
                              <a:latin typeface="Cambria Math" charset="0"/>
                            </a:rPr>
                            <m:t>2</m:t>
                          </m:r>
                        </m:sub>
                      </m:sSub>
                    </m:oMath>
                  </m:oMathPara>
                </a14:m>
                <a:endParaRPr kumimoji="1" lang="zh-CN" altLang="en-US" dirty="0">
                  <a:solidFill>
                    <a:schemeClr val="bg1"/>
                  </a:solidFill>
                </a:endParaRPr>
              </a:p>
            </p:txBody>
          </p:sp>
        </mc:Choice>
        <mc:Fallback xmlns="">
          <p:sp>
            <p:nvSpPr>
              <p:cNvPr id="118" name="文本框 117"/>
              <p:cNvSpPr txBox="1">
                <a:spLocks noRot="1" noChangeAspect="1" noMove="1" noResize="1" noEditPoints="1" noAdjustHandles="1" noChangeArrowheads="1" noChangeShapeType="1" noTextEdit="1"/>
              </p:cNvSpPr>
              <p:nvPr/>
            </p:nvSpPr>
            <p:spPr>
              <a:xfrm>
                <a:off x="3503467" y="4536303"/>
                <a:ext cx="471219" cy="36933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4687739" y="4536303"/>
                <a:ext cx="4712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a:rPr kumimoji="1" lang="en-US" altLang="zh-CN" b="1" i="0" smtClean="0">
                              <a:solidFill>
                                <a:schemeClr val="bg1"/>
                              </a:solidFill>
                              <a:latin typeface="Cambria Math" charset="0"/>
                            </a:rPr>
                            <m:t>𝐬</m:t>
                          </m:r>
                        </m:e>
                        <m:sub>
                          <m:r>
                            <a:rPr kumimoji="1" lang="en-US" altLang="zh-CN" b="0" i="0" smtClean="0">
                              <a:solidFill>
                                <a:schemeClr val="bg1"/>
                              </a:solidFill>
                              <a:latin typeface="Cambria Math" charset="0"/>
                            </a:rPr>
                            <m:t>3</m:t>
                          </m:r>
                        </m:sub>
                      </m:sSub>
                    </m:oMath>
                  </m:oMathPara>
                </a14:m>
                <a:endParaRPr kumimoji="1" lang="zh-CN" altLang="en-US" dirty="0">
                  <a:solidFill>
                    <a:schemeClr val="bg1"/>
                  </a:solidFill>
                </a:endParaRPr>
              </a:p>
            </p:txBody>
          </p:sp>
        </mc:Choice>
        <mc:Fallback xmlns="">
          <p:sp>
            <p:nvSpPr>
              <p:cNvPr id="119" name="文本框 118"/>
              <p:cNvSpPr txBox="1">
                <a:spLocks noRot="1" noChangeAspect="1" noMove="1" noResize="1" noEditPoints="1" noAdjustHandles="1" noChangeArrowheads="1" noChangeShapeType="1" noTextEdit="1"/>
              </p:cNvSpPr>
              <p:nvPr/>
            </p:nvSpPr>
            <p:spPr>
              <a:xfrm>
                <a:off x="4687739" y="4536303"/>
                <a:ext cx="471219" cy="369332"/>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p:cNvSpPr txBox="1"/>
              <p:nvPr/>
            </p:nvSpPr>
            <p:spPr>
              <a:xfrm>
                <a:off x="5845692" y="4539392"/>
                <a:ext cx="4635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a:rPr kumimoji="1" lang="en-US" altLang="zh-CN" b="1" i="0" smtClean="0">
                              <a:solidFill>
                                <a:schemeClr val="bg1"/>
                              </a:solidFill>
                              <a:latin typeface="Cambria Math" charset="0"/>
                            </a:rPr>
                            <m:t>𝐬</m:t>
                          </m:r>
                        </m:e>
                        <m:sub>
                          <m:r>
                            <a:rPr kumimoji="1" lang="en-US" altLang="zh-CN" b="0" i="0" smtClean="0">
                              <a:solidFill>
                                <a:schemeClr val="bg1"/>
                              </a:solidFill>
                              <a:latin typeface="Cambria Math" charset="0"/>
                            </a:rPr>
                            <m:t>4</m:t>
                          </m:r>
                        </m:sub>
                      </m:sSub>
                    </m:oMath>
                  </m:oMathPara>
                </a14:m>
                <a:endParaRPr kumimoji="1" lang="en-US" altLang="zh-CN" b="0" dirty="0">
                  <a:solidFill>
                    <a:schemeClr val="bg1"/>
                  </a:solidFill>
                </a:endParaRPr>
              </a:p>
            </p:txBody>
          </p:sp>
        </mc:Choice>
        <mc:Fallback xmlns="">
          <p:sp>
            <p:nvSpPr>
              <p:cNvPr id="120" name="文本框 119"/>
              <p:cNvSpPr txBox="1">
                <a:spLocks noRot="1" noChangeAspect="1" noMove="1" noResize="1" noEditPoints="1" noAdjustHandles="1" noChangeArrowheads="1" noChangeShapeType="1" noTextEdit="1"/>
              </p:cNvSpPr>
              <p:nvPr/>
            </p:nvSpPr>
            <p:spPr>
              <a:xfrm>
                <a:off x="5845692" y="4539392"/>
                <a:ext cx="463524" cy="369332"/>
              </a:xfrm>
              <a:prstGeom prst="rect">
                <a:avLst/>
              </a:prstGeom>
              <a:blipFill rotWithShape="0">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p:cNvSpPr txBox="1"/>
              <p:nvPr/>
            </p:nvSpPr>
            <p:spPr>
              <a:xfrm>
                <a:off x="7010714" y="4539392"/>
                <a:ext cx="4712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rPr>
                          </m:ctrlPr>
                        </m:sSubPr>
                        <m:e>
                          <m:r>
                            <a:rPr kumimoji="1" lang="en-US" altLang="zh-CN" b="1" i="0" smtClean="0">
                              <a:solidFill>
                                <a:schemeClr val="bg1"/>
                              </a:solidFill>
                              <a:latin typeface="Cambria Math" charset="0"/>
                            </a:rPr>
                            <m:t>𝐬</m:t>
                          </m:r>
                        </m:e>
                        <m:sub>
                          <m:r>
                            <a:rPr kumimoji="1" lang="en-US" altLang="zh-CN" b="0" i="0" smtClean="0">
                              <a:solidFill>
                                <a:schemeClr val="bg1"/>
                              </a:solidFill>
                              <a:latin typeface="Cambria Math" charset="0"/>
                            </a:rPr>
                            <m:t>5</m:t>
                          </m:r>
                        </m:sub>
                      </m:sSub>
                    </m:oMath>
                  </m:oMathPara>
                </a14:m>
                <a:endParaRPr kumimoji="1" lang="zh-CN" altLang="en-US" dirty="0">
                  <a:solidFill>
                    <a:schemeClr val="bg1"/>
                  </a:solidFill>
                </a:endParaRPr>
              </a:p>
            </p:txBody>
          </p:sp>
        </mc:Choice>
        <mc:Fallback xmlns="">
          <p:sp>
            <p:nvSpPr>
              <p:cNvPr id="121" name="文本框 120"/>
              <p:cNvSpPr txBox="1">
                <a:spLocks noRot="1" noChangeAspect="1" noMove="1" noResize="1" noEditPoints="1" noAdjustHandles="1" noChangeArrowheads="1" noChangeShapeType="1" noTextEdit="1"/>
              </p:cNvSpPr>
              <p:nvPr/>
            </p:nvSpPr>
            <p:spPr>
              <a:xfrm>
                <a:off x="7010714" y="4539392"/>
                <a:ext cx="471219" cy="369332"/>
              </a:xfrm>
              <a:prstGeom prst="rect">
                <a:avLst/>
              </a:prstGeom>
              <a:blipFill rotWithShape="0">
                <a:blip r:embed="rId1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本框 121"/>
              <p:cNvSpPr txBox="1"/>
              <p:nvPr/>
            </p:nvSpPr>
            <p:spPr>
              <a:xfrm>
                <a:off x="2335575" y="4518197"/>
                <a:ext cx="4658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a:rPr kumimoji="1" lang="en-US" altLang="zh-CN" b="1" i="0" smtClean="0">
                              <a:solidFill>
                                <a:schemeClr val="bg1"/>
                              </a:solidFill>
                              <a:latin typeface="Cambria Math" charset="0"/>
                            </a:rPr>
                            <m:t>𝐬</m:t>
                          </m:r>
                        </m:e>
                        <m:sub>
                          <m:r>
                            <a:rPr kumimoji="1" lang="en-US" altLang="zh-CN" b="0" i="1" smtClean="0">
                              <a:solidFill>
                                <a:schemeClr val="bg1"/>
                              </a:solidFill>
                              <a:latin typeface="Cambria Math" charset="0"/>
                            </a:rPr>
                            <m:t>1</m:t>
                          </m:r>
                        </m:sub>
                      </m:sSub>
                    </m:oMath>
                  </m:oMathPara>
                </a14:m>
                <a:endParaRPr kumimoji="1" lang="zh-CN" altLang="en-US" dirty="0">
                  <a:solidFill>
                    <a:schemeClr val="bg1"/>
                  </a:solidFill>
                </a:endParaRPr>
              </a:p>
            </p:txBody>
          </p:sp>
        </mc:Choice>
        <mc:Fallback xmlns="">
          <p:sp>
            <p:nvSpPr>
              <p:cNvPr id="122" name="文本框 121"/>
              <p:cNvSpPr txBox="1">
                <a:spLocks noRot="1" noChangeAspect="1" noMove="1" noResize="1" noEditPoints="1" noAdjustHandles="1" noChangeArrowheads="1" noChangeShapeType="1" noTextEdit="1"/>
              </p:cNvSpPr>
              <p:nvPr/>
            </p:nvSpPr>
            <p:spPr>
              <a:xfrm>
                <a:off x="2335575" y="4518197"/>
                <a:ext cx="465897" cy="369332"/>
              </a:xfrm>
              <a:prstGeom prst="rect">
                <a:avLst/>
              </a:prstGeom>
              <a:blipFill rotWithShape="0">
                <a:blip r:embed="rId14"/>
                <a:stretch>
                  <a:fillRect/>
                </a:stretch>
              </a:blipFill>
            </p:spPr>
            <p:txBody>
              <a:bodyPr/>
              <a:lstStyle/>
              <a:p>
                <a:r>
                  <a:rPr lang="zh-CN" altLang="en-US">
                    <a:noFill/>
                  </a:rPr>
                  <a:t> </a:t>
                </a:r>
              </a:p>
            </p:txBody>
          </p:sp>
        </mc:Fallback>
      </mc:AlternateContent>
      <p:sp>
        <p:nvSpPr>
          <p:cNvPr id="123" name="矩形 122"/>
          <p:cNvSpPr/>
          <p:nvPr/>
        </p:nvSpPr>
        <p:spPr>
          <a:xfrm>
            <a:off x="602308" y="4305470"/>
            <a:ext cx="1319592" cy="830997"/>
          </a:xfrm>
          <a:prstGeom prst="rect">
            <a:avLst/>
          </a:prstGeom>
        </p:spPr>
        <p:txBody>
          <a:bodyPr wrap="none">
            <a:spAutoFit/>
          </a:bodyPr>
          <a:lstStyle/>
          <a:p>
            <a:r>
              <a:rPr lang="en-US" altLang="zh-CN" sz="2400" dirty="0">
                <a:latin typeface="Times New Roman" charset="0"/>
                <a:ea typeface="Times New Roman" charset="0"/>
                <a:cs typeface="Times New Roman" charset="0"/>
              </a:rPr>
              <a:t>sentence </a:t>
            </a:r>
          </a:p>
          <a:p>
            <a:r>
              <a:rPr lang="en-US" altLang="zh-CN" sz="2400" dirty="0">
                <a:latin typeface="Times New Roman" charset="0"/>
                <a:ea typeface="Times New Roman" charset="0"/>
                <a:cs typeface="Times New Roman" charset="0"/>
              </a:rPr>
              <a:t>vectors</a:t>
            </a:r>
            <a:endParaRPr lang="zh-CN" altLang="en-US" sz="2400" dirty="0">
              <a:latin typeface="Times New Roman" charset="0"/>
              <a:ea typeface="Times New Roman" charset="0"/>
              <a:cs typeface="Times New Roman" charset="0"/>
            </a:endParaRPr>
          </a:p>
        </p:txBody>
      </p:sp>
      <p:sp>
        <p:nvSpPr>
          <p:cNvPr id="124" name="矩形 123"/>
          <p:cNvSpPr/>
          <p:nvPr/>
        </p:nvSpPr>
        <p:spPr>
          <a:xfrm>
            <a:off x="4467464" y="2558862"/>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25" name="文本框 124"/>
              <p:cNvSpPr txBox="1"/>
              <p:nvPr/>
            </p:nvSpPr>
            <p:spPr>
              <a:xfrm>
                <a:off x="4714669" y="2639747"/>
                <a:ext cx="3577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1" i="0" smtClean="0">
                          <a:solidFill>
                            <a:schemeClr val="bg1"/>
                          </a:solidFill>
                          <a:latin typeface="Cambria Math" charset="0"/>
                        </a:rPr>
                        <m:t>𝐬</m:t>
                      </m:r>
                    </m:oMath>
                  </m:oMathPara>
                </a14:m>
                <a:endParaRPr kumimoji="1" lang="zh-CN" altLang="en-US" b="1" dirty="0">
                  <a:solidFill>
                    <a:schemeClr val="bg1"/>
                  </a:solidFill>
                </a:endParaRPr>
              </a:p>
            </p:txBody>
          </p:sp>
        </mc:Choice>
        <mc:Fallback xmlns="">
          <p:sp>
            <p:nvSpPr>
              <p:cNvPr id="125" name="文本框 124"/>
              <p:cNvSpPr txBox="1">
                <a:spLocks noRot="1" noChangeAspect="1" noMove="1" noResize="1" noEditPoints="1" noAdjustHandles="1" noChangeArrowheads="1" noChangeShapeType="1" noTextEdit="1"/>
              </p:cNvSpPr>
              <p:nvPr/>
            </p:nvSpPr>
            <p:spPr>
              <a:xfrm>
                <a:off x="4714669" y="2639747"/>
                <a:ext cx="357790" cy="369332"/>
              </a:xfrm>
              <a:prstGeom prst="rect">
                <a:avLst/>
              </a:prstGeom>
              <a:blipFill rotWithShape="0">
                <a:blip r:embed="rId15"/>
                <a:stretch>
                  <a:fillRect/>
                </a:stretch>
              </a:blipFill>
            </p:spPr>
            <p:txBody>
              <a:bodyPr/>
              <a:lstStyle/>
              <a:p>
                <a:r>
                  <a:rPr lang="zh-CN" altLang="en-US">
                    <a:noFill/>
                  </a:rPr>
                  <a:t> </a:t>
                </a:r>
              </a:p>
            </p:txBody>
          </p:sp>
        </mc:Fallback>
      </mc:AlternateContent>
      <p:cxnSp>
        <p:nvCxnSpPr>
          <p:cNvPr id="127" name="直线箭头连接符 126"/>
          <p:cNvCxnSpPr>
            <a:endCxn id="124" idx="2"/>
          </p:cNvCxnSpPr>
          <p:nvPr/>
        </p:nvCxnSpPr>
        <p:spPr>
          <a:xfrm flipV="1">
            <a:off x="4899512" y="3062918"/>
            <a:ext cx="0" cy="36542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609204" y="2593581"/>
            <a:ext cx="2446504" cy="461665"/>
          </a:xfrm>
          <a:prstGeom prst="rect">
            <a:avLst/>
          </a:prstGeom>
        </p:spPr>
        <p:txBody>
          <a:bodyPr wrap="none">
            <a:spAutoFit/>
          </a:bodyPr>
          <a:lstStyle/>
          <a:p>
            <a:r>
              <a:rPr lang="en-US" altLang="zh-CN" sz="2400">
                <a:latin typeface="Times New Roman" charset="0"/>
                <a:ea typeface="Times New Roman" charset="0"/>
                <a:cs typeface="Times New Roman" charset="0"/>
              </a:rPr>
              <a:t>bag representation</a:t>
            </a:r>
            <a:endParaRPr lang="zh-CN" altLang="en-US" sz="2400" dirty="0">
              <a:latin typeface="Times New Roman" charset="0"/>
              <a:ea typeface="Times New Roman" charset="0"/>
              <a:cs typeface="Times New Roman" charset="0"/>
            </a:endParaRPr>
          </a:p>
        </p:txBody>
      </p:sp>
      <p:cxnSp>
        <p:nvCxnSpPr>
          <p:cNvPr id="138" name="直线连接符 137"/>
          <p:cNvCxnSpPr/>
          <p:nvPr/>
        </p:nvCxnSpPr>
        <p:spPr>
          <a:xfrm flipV="1">
            <a:off x="2551641" y="3503992"/>
            <a:ext cx="2275863" cy="972077"/>
          </a:xfrm>
          <a:prstGeom prst="line">
            <a:avLst/>
          </a:prstGeom>
          <a:ln w="25400">
            <a:prstDash val="solid"/>
          </a:ln>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114" idx="0"/>
            <a:endCxn id="158" idx="3"/>
          </p:cNvCxnSpPr>
          <p:nvPr/>
        </p:nvCxnSpPr>
        <p:spPr>
          <a:xfrm flipV="1">
            <a:off x="3734864" y="3556762"/>
            <a:ext cx="1113731" cy="894073"/>
          </a:xfrm>
          <a:prstGeom prst="line">
            <a:avLst/>
          </a:prstGeom>
          <a:ln w="25400">
            <a:prstDash val="solid"/>
          </a:ln>
        </p:spPr>
        <p:style>
          <a:lnRef idx="1">
            <a:schemeClr val="accent1"/>
          </a:lnRef>
          <a:fillRef idx="0">
            <a:schemeClr val="accent1"/>
          </a:fillRef>
          <a:effectRef idx="0">
            <a:schemeClr val="accent1"/>
          </a:effectRef>
          <a:fontRef idx="minor">
            <a:schemeClr val="tx1"/>
          </a:fontRef>
        </p:style>
      </p:cxnSp>
      <p:cxnSp>
        <p:nvCxnSpPr>
          <p:cNvPr id="142" name="直线连接符 141"/>
          <p:cNvCxnSpPr>
            <a:stCxn id="115" idx="0"/>
            <a:endCxn id="158" idx="4"/>
          </p:cNvCxnSpPr>
          <p:nvPr/>
        </p:nvCxnSpPr>
        <p:spPr>
          <a:xfrm flipV="1">
            <a:off x="4895235" y="3578620"/>
            <a:ext cx="4277" cy="872215"/>
          </a:xfrm>
          <a:prstGeom prst="line">
            <a:avLst/>
          </a:prstGeom>
          <a:ln w="25400">
            <a:prstDash val="solid"/>
          </a:ln>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16" idx="0"/>
            <a:endCxn id="158" idx="5"/>
          </p:cNvCxnSpPr>
          <p:nvPr/>
        </p:nvCxnSpPr>
        <p:spPr>
          <a:xfrm flipH="1" flipV="1">
            <a:off x="4950429" y="3556762"/>
            <a:ext cx="1111430" cy="8940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4" name="直线连接符 153"/>
          <p:cNvCxnSpPr>
            <a:stCxn id="117" idx="0"/>
            <a:endCxn id="158" idx="6"/>
          </p:cNvCxnSpPr>
          <p:nvPr/>
        </p:nvCxnSpPr>
        <p:spPr>
          <a:xfrm flipH="1" flipV="1">
            <a:off x="4971520" y="3503992"/>
            <a:ext cx="2256963" cy="946843"/>
          </a:xfrm>
          <a:prstGeom prst="line">
            <a:avLst/>
          </a:prstGeom>
          <a:ln w="25400">
            <a:prstDash val="solid"/>
          </a:ln>
        </p:spPr>
        <p:style>
          <a:lnRef idx="1">
            <a:schemeClr val="accent1"/>
          </a:lnRef>
          <a:fillRef idx="0">
            <a:schemeClr val="accent1"/>
          </a:fillRef>
          <a:effectRef idx="0">
            <a:schemeClr val="accent1"/>
          </a:effectRef>
          <a:fontRef idx="minor">
            <a:schemeClr val="tx1"/>
          </a:fontRef>
        </p:style>
      </p:cxnSp>
      <p:sp>
        <p:nvSpPr>
          <p:cNvPr id="158" name="椭圆 157"/>
          <p:cNvSpPr/>
          <p:nvPr/>
        </p:nvSpPr>
        <p:spPr>
          <a:xfrm>
            <a:off x="4827504" y="3429363"/>
            <a:ext cx="144016" cy="149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9" name="文本框 68"/>
              <p:cNvSpPr txBox="1"/>
              <p:nvPr/>
            </p:nvSpPr>
            <p:spPr>
              <a:xfrm>
                <a:off x="2950836" y="3807702"/>
                <a:ext cx="4870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charset="0"/>
                            </a:rPr>
                            <m:t>𝛼</m:t>
                          </m:r>
                        </m:e>
                        <m:sub>
                          <m:r>
                            <a:rPr kumimoji="1" lang="en-US" altLang="zh-CN" b="0" i="1" smtClean="0">
                              <a:solidFill>
                                <a:schemeClr val="tx1"/>
                              </a:solidFill>
                              <a:latin typeface="Cambria Math" charset="0"/>
                            </a:rPr>
                            <m:t>1</m:t>
                          </m:r>
                        </m:sub>
                      </m:sSub>
                    </m:oMath>
                  </m:oMathPara>
                </a14:m>
                <a:endParaRPr kumimoji="1" lang="en-US" altLang="zh-CN" b="0" dirty="0">
                  <a:solidFill>
                    <a:schemeClr val="tx1"/>
                  </a:solidFill>
                </a:endParaRPr>
              </a:p>
            </p:txBody>
          </p:sp>
        </mc:Choice>
        <mc:Fallback xmlns="">
          <p:sp>
            <p:nvSpPr>
              <p:cNvPr id="69" name="文本框 68"/>
              <p:cNvSpPr txBox="1">
                <a:spLocks noRot="1" noChangeAspect="1" noMove="1" noResize="1" noEditPoints="1" noAdjustHandles="1" noChangeArrowheads="1" noChangeShapeType="1" noTextEdit="1"/>
              </p:cNvSpPr>
              <p:nvPr/>
            </p:nvSpPr>
            <p:spPr>
              <a:xfrm>
                <a:off x="2950836" y="3807702"/>
                <a:ext cx="487056" cy="369332"/>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3779912" y="3807702"/>
                <a:ext cx="4923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charset="0"/>
                            </a:rPr>
                            <m:t>𝛼</m:t>
                          </m:r>
                        </m:e>
                        <m:sub>
                          <m:r>
                            <a:rPr kumimoji="1" lang="en-US" altLang="zh-CN" b="0" i="1" smtClean="0">
                              <a:solidFill>
                                <a:schemeClr val="tx1"/>
                              </a:solidFill>
                              <a:latin typeface="Cambria Math" charset="0"/>
                            </a:rPr>
                            <m:t>2</m:t>
                          </m:r>
                        </m:sub>
                      </m:sSub>
                    </m:oMath>
                  </m:oMathPara>
                </a14:m>
                <a:endParaRPr kumimoji="1" lang="en-US" altLang="zh-CN" b="0" dirty="0">
                  <a:solidFill>
                    <a:schemeClr val="tx1"/>
                  </a:solidFill>
                </a:endParaRPr>
              </a:p>
            </p:txBody>
          </p:sp>
        </mc:Choice>
        <mc:Fallback xmlns="">
          <p:sp>
            <p:nvSpPr>
              <p:cNvPr id="71" name="文本框 70"/>
              <p:cNvSpPr txBox="1">
                <a:spLocks noRot="1" noChangeAspect="1" noMove="1" noResize="1" noEditPoints="1" noAdjustHandles="1" noChangeArrowheads="1" noChangeShapeType="1" noTextEdit="1"/>
              </p:cNvSpPr>
              <p:nvPr/>
            </p:nvSpPr>
            <p:spPr>
              <a:xfrm>
                <a:off x="3779912" y="3807702"/>
                <a:ext cx="492378" cy="369332"/>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4518381" y="3807702"/>
                <a:ext cx="4923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charset="0"/>
                            </a:rPr>
                            <m:t>𝛼</m:t>
                          </m:r>
                        </m:e>
                        <m:sub>
                          <m:r>
                            <a:rPr kumimoji="1" lang="en-US" altLang="zh-CN" b="0" i="1" smtClean="0">
                              <a:solidFill>
                                <a:schemeClr val="tx1"/>
                              </a:solidFill>
                              <a:latin typeface="Cambria Math" charset="0"/>
                            </a:rPr>
                            <m:t>3</m:t>
                          </m:r>
                        </m:sub>
                      </m:sSub>
                    </m:oMath>
                  </m:oMathPara>
                </a14:m>
                <a:endParaRPr kumimoji="1" lang="en-US" altLang="zh-CN" b="0" dirty="0">
                  <a:solidFill>
                    <a:schemeClr val="tx1"/>
                  </a:solidFill>
                </a:endParaRPr>
              </a:p>
            </p:txBody>
          </p:sp>
        </mc:Choice>
        <mc:Fallback xmlns="">
          <p:sp>
            <p:nvSpPr>
              <p:cNvPr id="73" name="文本框 72"/>
              <p:cNvSpPr txBox="1">
                <a:spLocks noRot="1" noChangeAspect="1" noMove="1" noResize="1" noEditPoints="1" noAdjustHandles="1" noChangeArrowheads="1" noChangeShapeType="1" noTextEdit="1"/>
              </p:cNvSpPr>
              <p:nvPr/>
            </p:nvSpPr>
            <p:spPr>
              <a:xfrm>
                <a:off x="4518381" y="3807702"/>
                <a:ext cx="492378" cy="369332"/>
              </a:xfrm>
              <a:prstGeom prst="rect">
                <a:avLst/>
              </a:prstGeom>
              <a:blipFill rotWithShape="0">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5525104" y="3807702"/>
                <a:ext cx="4923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charset="0"/>
                            </a:rPr>
                            <m:t>𝛼</m:t>
                          </m:r>
                        </m:e>
                        <m:sub>
                          <m:r>
                            <a:rPr kumimoji="1" lang="en-US" altLang="zh-CN" b="0" i="1" smtClean="0">
                              <a:solidFill>
                                <a:schemeClr val="tx1"/>
                              </a:solidFill>
                              <a:latin typeface="Cambria Math" charset="0"/>
                            </a:rPr>
                            <m:t>4</m:t>
                          </m:r>
                        </m:sub>
                      </m:sSub>
                    </m:oMath>
                  </m:oMathPara>
                </a14:m>
                <a:endParaRPr kumimoji="1" lang="en-US" altLang="zh-CN" b="0" dirty="0">
                  <a:solidFill>
                    <a:schemeClr val="tx1"/>
                  </a:solidFill>
                </a:endParaRPr>
              </a:p>
            </p:txBody>
          </p:sp>
        </mc:Choice>
        <mc:Fallback xmlns="">
          <p:sp>
            <p:nvSpPr>
              <p:cNvPr id="74" name="文本框 73"/>
              <p:cNvSpPr txBox="1">
                <a:spLocks noRot="1" noChangeAspect="1" noMove="1" noResize="1" noEditPoints="1" noAdjustHandles="1" noChangeArrowheads="1" noChangeShapeType="1" noTextEdit="1"/>
              </p:cNvSpPr>
              <p:nvPr/>
            </p:nvSpPr>
            <p:spPr>
              <a:xfrm>
                <a:off x="5525104" y="3807702"/>
                <a:ext cx="492378" cy="369332"/>
              </a:xfrm>
              <a:prstGeom prst="rect">
                <a:avLst/>
              </a:prstGeom>
              <a:blipFill rotWithShape="0">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6348905" y="3807702"/>
                <a:ext cx="4923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charset="0"/>
                            </a:rPr>
                            <m:t>𝛼</m:t>
                          </m:r>
                        </m:e>
                        <m:sub>
                          <m:r>
                            <a:rPr kumimoji="1" lang="en-US" altLang="zh-CN" b="0" i="1" smtClean="0">
                              <a:solidFill>
                                <a:schemeClr val="tx1"/>
                              </a:solidFill>
                              <a:latin typeface="Cambria Math" charset="0"/>
                            </a:rPr>
                            <m:t>5</m:t>
                          </m:r>
                        </m:sub>
                      </m:sSub>
                    </m:oMath>
                  </m:oMathPara>
                </a14:m>
                <a:endParaRPr kumimoji="1" lang="en-US" altLang="zh-CN" b="0" dirty="0">
                  <a:solidFill>
                    <a:schemeClr val="tx1"/>
                  </a:solidFill>
                </a:endParaRPr>
              </a:p>
            </p:txBody>
          </p:sp>
        </mc:Choice>
        <mc:Fallback xmlns="">
          <p:sp>
            <p:nvSpPr>
              <p:cNvPr id="75" name="文本框 74"/>
              <p:cNvSpPr txBox="1">
                <a:spLocks noRot="1" noChangeAspect="1" noMove="1" noResize="1" noEditPoints="1" noAdjustHandles="1" noChangeArrowheads="1" noChangeShapeType="1" noTextEdit="1"/>
              </p:cNvSpPr>
              <p:nvPr/>
            </p:nvSpPr>
            <p:spPr>
              <a:xfrm>
                <a:off x="6348905" y="3807702"/>
                <a:ext cx="492378" cy="369332"/>
              </a:xfrm>
              <a:prstGeom prst="rect">
                <a:avLst/>
              </a:prstGeom>
              <a:blipFill rotWithShape="0">
                <a:blip r:embed="rId20"/>
                <a:stretch>
                  <a:fillRect b="-1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59160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980728"/>
                <a:ext cx="8928992" cy="5877272"/>
              </a:xfrm>
            </p:spPr>
            <p:txBody>
              <a:bodyPr>
                <a:normAutofit/>
              </a:bodyPr>
              <a:lstStyle/>
              <a:p>
                <a:r>
                  <a:rPr lang="en-US" altLang="zh-CN" dirty="0"/>
                  <a:t>Sentence</a:t>
                </a:r>
                <a:r>
                  <a:rPr kumimoji="1" lang="en-US" altLang="zh-CN" dirty="0"/>
                  <a:t>-level attention </a:t>
                </a:r>
                <a:r>
                  <a:rPr lang="en-US" altLang="zh-CN" dirty="0"/>
                  <a:t>over </a:t>
                </a:r>
                <a:r>
                  <a:rPr kumimoji="1" lang="en-US" altLang="zh-CN" dirty="0"/>
                  <a:t>multi-instances</a:t>
                </a:r>
              </a:p>
              <a:p>
                <a:pPr lvl="1"/>
                <a:r>
                  <a:rPr lang="en-US" altLang="zh-CN" dirty="0"/>
                  <a:t>Represent the relation as weighted</a:t>
                </a:r>
                <a:r>
                  <a:rPr lang="zh-CN" altLang="en-US" dirty="0"/>
                  <a:t> </a:t>
                </a:r>
                <a:r>
                  <a:rPr lang="en-US" altLang="zh-CN" dirty="0"/>
                  <a:t>sum</a:t>
                </a:r>
                <a:r>
                  <a:rPr lang="zh-CN" altLang="en-US" dirty="0"/>
                  <a:t> </a:t>
                </a:r>
                <a:r>
                  <a:rPr lang="en-US" altLang="zh-CN" dirty="0"/>
                  <a:t>of sentence embeddings </a:t>
                </a:r>
                <a14:m>
                  <m:oMath xmlns:m="http://schemas.openxmlformats.org/officeDocument/2006/math">
                    <m:r>
                      <a:rPr lang="en-US" altLang="zh-CN" i="1">
                        <a:latin typeface="Cambria Math" charset="0"/>
                      </a:rPr>
                      <m:t>{</m:t>
                    </m:r>
                    <m:sSub>
                      <m:sSubPr>
                        <m:ctrlPr>
                          <a:rPr lang="en-US" altLang="zh-CN" i="1">
                            <a:latin typeface="Cambria Math" panose="02040503050406030204" pitchFamily="18" charset="0"/>
                          </a:rPr>
                        </m:ctrlPr>
                      </m:sSubPr>
                      <m:e>
                        <m:r>
                          <m:rPr>
                            <m:sty m:val="p"/>
                          </m:rPr>
                          <a:rPr lang="en-US" altLang="zh-CN" b="0" i="0" smtClean="0">
                            <a:latin typeface="Cambria Math" charset="0"/>
                          </a:rPr>
                          <m:t>s</m:t>
                        </m:r>
                      </m:e>
                      <m:sub>
                        <m:r>
                          <a:rPr lang="en-US" altLang="zh-CN" i="1">
                            <a:latin typeface="Cambria Math" charset="0"/>
                          </a:rPr>
                          <m:t>1</m:t>
                        </m:r>
                      </m:sub>
                    </m:sSub>
                    <m:r>
                      <a:rPr lang="en-US" altLang="zh-CN" i="1">
                        <a:latin typeface="Cambria Math" charset="0"/>
                      </a:rPr>
                      <m:t>,</m:t>
                    </m:r>
                    <m:sSub>
                      <m:sSubPr>
                        <m:ctrlPr>
                          <a:rPr lang="en-US" altLang="zh-CN" i="1">
                            <a:latin typeface="Cambria Math" panose="02040503050406030204" pitchFamily="18" charset="0"/>
                          </a:rPr>
                        </m:ctrlPr>
                      </m:sSubPr>
                      <m:e>
                        <m:r>
                          <m:rPr>
                            <m:sty m:val="p"/>
                          </m:rPr>
                          <a:rPr lang="en-US" altLang="zh-CN" b="0" i="0" smtClean="0">
                            <a:latin typeface="Cambria Math" charset="0"/>
                          </a:rPr>
                          <m:t>s</m:t>
                        </m:r>
                      </m:e>
                      <m:sub>
                        <m:r>
                          <a:rPr lang="en-US" altLang="zh-CN" i="1">
                            <a:latin typeface="Cambria Math" charset="0"/>
                          </a:rPr>
                          <m:t>2</m:t>
                        </m:r>
                      </m:sub>
                    </m:sSub>
                    <m:r>
                      <a:rPr lang="en-US" altLang="zh-CN" i="1">
                        <a:latin typeface="Cambria Math" charset="0"/>
                      </a:rPr>
                      <m:t>,…,</m:t>
                    </m:r>
                    <m:sSub>
                      <m:sSubPr>
                        <m:ctrlPr>
                          <a:rPr lang="en-US" altLang="zh-CN" i="1">
                            <a:latin typeface="Cambria Math" panose="02040503050406030204" pitchFamily="18" charset="0"/>
                          </a:rPr>
                        </m:ctrlPr>
                      </m:sSubPr>
                      <m:e>
                        <m:r>
                          <m:rPr>
                            <m:sty m:val="p"/>
                          </m:rPr>
                          <a:rPr lang="en-US" altLang="zh-CN" b="0" i="0" smtClean="0">
                            <a:latin typeface="Cambria Math" charset="0"/>
                          </a:rPr>
                          <m:t>s</m:t>
                        </m:r>
                      </m:e>
                      <m:sub>
                        <m:r>
                          <a:rPr lang="en-US" altLang="zh-CN" i="1">
                            <a:latin typeface="Cambria Math" charset="0"/>
                          </a:rPr>
                          <m:t>𝑛</m:t>
                        </m:r>
                      </m:sub>
                    </m:sSub>
                    <m:r>
                      <a:rPr lang="en-US" altLang="zh-CN" i="1">
                        <a:latin typeface="Cambria Math" charset="0"/>
                      </a:rPr>
                      <m:t>}</m:t>
                    </m:r>
                  </m:oMath>
                </a14:m>
                <a:endParaRPr lang="en-US" altLang="zh-CN" dirty="0"/>
              </a:p>
              <a:p>
                <a:pPr lvl="1"/>
                <a:endParaRPr lang="en-US" altLang="zh-CN" dirty="0"/>
              </a:p>
              <a:p>
                <a:pPr lvl="1"/>
                <a:endParaRPr kumimoji="1" lang="en-US" altLang="zh-CN" dirty="0"/>
              </a:p>
              <a:p>
                <a:pPr lvl="8"/>
                <a:endParaRPr kumimoji="1" lang="en-US" altLang="zh-CN" dirty="0"/>
              </a:p>
              <a:p>
                <a:pPr lvl="2"/>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𝛼</m:t>
                        </m:r>
                      </m:e>
                      <m:sub>
                        <m:r>
                          <a:rPr kumimoji="1" lang="en-US" altLang="zh-CN" i="1">
                            <a:latin typeface="Cambria Math" charset="0"/>
                          </a:rPr>
                          <m:t>𝑖</m:t>
                        </m:r>
                      </m:sub>
                    </m:sSub>
                  </m:oMath>
                </a14:m>
                <a:r>
                  <a:rPr kumimoji="1" lang="en-US" altLang="zh-CN" dirty="0"/>
                  <a:t> is the weight of instance </a:t>
                </a:r>
                <a14:m>
                  <m:oMath xmlns:m="http://schemas.openxmlformats.org/officeDocument/2006/math">
                    <m:sSub>
                      <m:sSubPr>
                        <m:ctrlPr>
                          <a:rPr kumimoji="1" lang="en-US" altLang="zh-CN" i="1">
                            <a:latin typeface="Cambria Math" panose="02040503050406030204" pitchFamily="18" charset="0"/>
                          </a:rPr>
                        </m:ctrlPr>
                      </m:sSubPr>
                      <m:e>
                        <m:r>
                          <m:rPr>
                            <m:sty m:val="p"/>
                          </m:rPr>
                          <a:rPr kumimoji="1" lang="en-US" altLang="zh-CN" b="0" i="0" smtClean="0">
                            <a:latin typeface="Cambria Math" charset="0"/>
                          </a:rPr>
                          <m:t>s</m:t>
                        </m:r>
                      </m:e>
                      <m:sub>
                        <m:r>
                          <a:rPr kumimoji="1" lang="en-US" altLang="zh-CN" i="1">
                            <a:latin typeface="Cambria Math" charset="0"/>
                          </a:rPr>
                          <m:t>𝑖</m:t>
                        </m:r>
                      </m:sub>
                    </m:sSub>
                  </m:oMath>
                </a14:m>
                <a:endParaRPr kumimoji="1" lang="en-US" altLang="zh-CN" dirty="0"/>
              </a:p>
              <a:p>
                <a:pPr lvl="1"/>
                <a:endParaRPr kumimoji="1" lang="en-US" altLang="zh-CN" dirty="0"/>
              </a:p>
              <a:p>
                <a:pPr lvl="1"/>
                <a:endParaRPr kumimoji="1" lang="en-US" altLang="zh-CN" dirty="0"/>
              </a:p>
              <a:p>
                <a:pPr lvl="7"/>
                <a:endParaRPr kumimoji="1" lang="en-US" altLang="zh-CN" dirty="0"/>
              </a:p>
              <a:p>
                <a:pPr lvl="2"/>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𝑒</m:t>
                        </m:r>
                      </m:e>
                      <m:sub>
                        <m:r>
                          <a:rPr kumimoji="1" lang="en-US" altLang="zh-CN" i="1">
                            <a:latin typeface="Cambria Math" charset="0"/>
                          </a:rPr>
                          <m:t>𝑖</m:t>
                        </m:r>
                      </m:sub>
                    </m:sSub>
                  </m:oMath>
                </a14:m>
                <a:r>
                  <a:rPr lang="en-US" altLang="zh-CN" dirty="0"/>
                  <a:t> scores how well the input sentence </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charset="0"/>
                          </a:rPr>
                          <m:t>𝑠</m:t>
                        </m:r>
                      </m:e>
                      <m:sub>
                        <m:r>
                          <a:rPr kumimoji="1" lang="en-US" altLang="zh-CN" i="1">
                            <a:latin typeface="Cambria Math" charset="0"/>
                          </a:rPr>
                          <m:t>𝑖</m:t>
                        </m:r>
                      </m:sub>
                    </m:sSub>
                  </m:oMath>
                </a14:m>
                <a:r>
                  <a:rPr lang="en-US" altLang="zh-CN" dirty="0"/>
                  <a:t> and the predicted relation </a:t>
                </a:r>
                <a14:m>
                  <m:oMath xmlns:m="http://schemas.openxmlformats.org/officeDocument/2006/math">
                    <m:r>
                      <a:rPr lang="en-US" altLang="zh-CN" i="1" dirty="0" smtClean="0">
                        <a:latin typeface="Cambria Math" charset="0"/>
                      </a:rPr>
                      <m:t>𝑟</m:t>
                    </m:r>
                  </m:oMath>
                </a14:m>
                <a:r>
                  <a:rPr lang="en-US" altLang="zh-CN" dirty="0"/>
                  <a:t> matches </a:t>
                </a:r>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980728"/>
                <a:ext cx="8928992" cy="5877272"/>
              </a:xfrm>
              <a:blipFill>
                <a:blip r:embed="rId3"/>
                <a:stretch>
                  <a:fillRect l="-1277" t="-1078" r="-1135"/>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168</a:t>
            </a:fld>
            <a:endParaRPr lang="zh-CN" altLang="en-US">
              <a:solidFill>
                <a:prstClr val="black">
                  <a:tint val="75000"/>
                </a:prstClr>
              </a:solidFill>
            </a:endParaRPr>
          </a:p>
        </p:txBody>
      </p:sp>
      <mc:AlternateContent xmlns:mc="http://schemas.openxmlformats.org/markup-compatibility/2006" xmlns:a14="http://schemas.microsoft.com/office/drawing/2010/main">
        <mc:Choice Requires="a14">
          <p:sp>
            <p:nvSpPr>
              <p:cNvPr id="6" name="文本框 5"/>
              <p:cNvSpPr txBox="1"/>
              <p:nvPr/>
            </p:nvSpPr>
            <p:spPr>
              <a:xfrm>
                <a:off x="3741837" y="2782278"/>
                <a:ext cx="166032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1" i="0" smtClean="0">
                          <a:latin typeface="Cambria Math" charset="0"/>
                        </a:rPr>
                        <m:t>𝐬</m:t>
                      </m:r>
                      <m:r>
                        <a:rPr kumimoji="1" lang="en-US" altLang="zh-CN" sz="2400" b="0" i="0" smtClean="0">
                          <a:latin typeface="Cambria Math" charset="0"/>
                        </a:rPr>
                        <m:t>=</m:t>
                      </m:r>
                      <m:nary>
                        <m:naryPr>
                          <m:chr m:val="∑"/>
                          <m:supHide m:val="on"/>
                          <m:ctrlPr>
                            <a:rPr kumimoji="1" lang="en-US" altLang="zh-CN" sz="2400" i="1" smtClean="0">
                              <a:latin typeface="Cambria Math" panose="02040503050406030204" pitchFamily="18" charset="0"/>
                            </a:rPr>
                          </m:ctrlPr>
                        </m:naryPr>
                        <m:sub>
                          <m:r>
                            <a:rPr kumimoji="1" lang="en-US" altLang="zh-CN" sz="2400" b="0" i="1" smtClean="0">
                              <a:latin typeface="Cambria Math" charset="0"/>
                            </a:rPr>
                            <m:t>𝑖</m:t>
                          </m:r>
                        </m:sub>
                        <m:sup/>
                        <m:e>
                          <m:sSub>
                            <m:sSubPr>
                              <m:ctrlPr>
                                <a:rPr kumimoji="1" lang="en-US" altLang="zh-CN" sz="2400" i="1" smtClean="0">
                                  <a:latin typeface="Cambria Math" panose="02040503050406030204" pitchFamily="18" charset="0"/>
                                </a:rPr>
                              </m:ctrlPr>
                            </m:sSubPr>
                            <m:e>
                              <m:r>
                                <a:rPr kumimoji="1" lang="en-US" altLang="zh-CN" sz="2400" b="0" i="1" smtClean="0">
                                  <a:latin typeface="Cambria Math" charset="0"/>
                                </a:rPr>
                                <m:t>𝛼</m:t>
                              </m:r>
                            </m:e>
                            <m:sub>
                              <m:r>
                                <a:rPr kumimoji="1" lang="en-US" altLang="zh-CN" sz="2400" b="0" i="1" smtClean="0">
                                  <a:latin typeface="Cambria Math" charset="0"/>
                                </a:rPr>
                                <m:t>𝑖</m:t>
                              </m:r>
                            </m:sub>
                          </m:sSub>
                          <m:sSub>
                            <m:sSubPr>
                              <m:ctrlPr>
                                <a:rPr kumimoji="1" lang="en-US" altLang="zh-CN" sz="2400" i="1" smtClean="0">
                                  <a:latin typeface="Cambria Math" panose="02040503050406030204" pitchFamily="18" charset="0"/>
                                </a:rPr>
                              </m:ctrlPr>
                            </m:sSubPr>
                            <m:e>
                              <m:r>
                                <a:rPr kumimoji="1" lang="en-US" altLang="zh-CN" sz="2400" b="1" i="0" smtClean="0">
                                  <a:latin typeface="Cambria Math" charset="0"/>
                                </a:rPr>
                                <m:t>𝐬</m:t>
                              </m:r>
                            </m:e>
                            <m:sub>
                              <m:r>
                                <a:rPr kumimoji="1" lang="en-US" altLang="zh-CN" sz="2400" b="0" i="1" smtClean="0">
                                  <a:latin typeface="Cambria Math" charset="0"/>
                                </a:rPr>
                                <m:t>𝑖</m:t>
                              </m:r>
                            </m:sub>
                          </m:sSub>
                        </m:e>
                      </m:nary>
                    </m:oMath>
                  </m:oMathPara>
                </a14:m>
                <a:endParaRPr kumimoji="1"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3741837" y="2782278"/>
                <a:ext cx="1660326" cy="89620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419872" y="4673981"/>
                <a:ext cx="3096344" cy="806054"/>
              </a:xfrm>
              <a:prstGeom prst="rect">
                <a:avLst/>
              </a:prstGeom>
            </p:spPr>
            <p:txBody>
              <a:bodyPr wrap="square">
                <a:spAutoFit/>
              </a:bodyPr>
              <a:lstStyle/>
              <a:p>
                <a14:m>
                  <m:oMath xmlns:m="http://schemas.openxmlformats.org/officeDocument/2006/math">
                    <m:sSub>
                      <m:sSubPr>
                        <m:ctrlPr>
                          <a:rPr kumimoji="1" lang="en-US" altLang="zh-CN" sz="2800" i="1" smtClean="0">
                            <a:latin typeface="Cambria Math" panose="02040503050406030204" pitchFamily="18" charset="0"/>
                          </a:rPr>
                        </m:ctrlPr>
                      </m:sSubPr>
                      <m:e>
                        <m:r>
                          <a:rPr kumimoji="1" lang="en-US" altLang="zh-CN" sz="2800" i="1">
                            <a:latin typeface="Cambria Math" charset="0"/>
                          </a:rPr>
                          <m:t>𝛼</m:t>
                        </m:r>
                      </m:e>
                      <m:sub>
                        <m:r>
                          <a:rPr kumimoji="1" lang="en-US" altLang="zh-CN" sz="2800" i="1">
                            <a:latin typeface="Cambria Math" charset="0"/>
                          </a:rPr>
                          <m:t>𝑖</m:t>
                        </m:r>
                      </m:sub>
                    </m:sSub>
                    <m:r>
                      <a:rPr kumimoji="1" lang="en-US" altLang="zh-CN" sz="2800" b="0" i="1" smtClean="0">
                        <a:latin typeface="Cambria Math" charset="0"/>
                      </a:rPr>
                      <m:t>=</m:t>
                    </m:r>
                    <m:f>
                      <m:fPr>
                        <m:ctrlPr>
                          <a:rPr kumimoji="1" lang="en-US" altLang="zh-CN" sz="2800" b="0" i="1" smtClean="0">
                            <a:latin typeface="Cambria Math" panose="02040503050406030204" pitchFamily="18" charset="0"/>
                          </a:rPr>
                        </m:ctrlPr>
                      </m:fPr>
                      <m:num>
                        <m:r>
                          <m:rPr>
                            <m:sty m:val="p"/>
                          </m:rPr>
                          <a:rPr kumimoji="1" lang="en-US" altLang="zh-CN" sz="2800" b="0" i="0" smtClean="0">
                            <a:latin typeface="Cambria Math" charset="0"/>
                          </a:rPr>
                          <m:t>exp</m:t>
                        </m:r>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charset="0"/>
                              </a:rPr>
                              <m:t>𝑒</m:t>
                            </m:r>
                          </m:e>
                          <m:sub>
                            <m:r>
                              <a:rPr kumimoji="1" lang="en-US" altLang="zh-CN" sz="2800" b="0" i="1" smtClean="0">
                                <a:latin typeface="Cambria Math" charset="0"/>
                              </a:rPr>
                              <m:t>𝑖</m:t>
                            </m:r>
                          </m:sub>
                        </m:sSub>
                        <m:r>
                          <a:rPr kumimoji="1" lang="en-US" altLang="zh-CN" sz="2800" b="0" i="1" smtClean="0">
                            <a:latin typeface="Cambria Math" charset="0"/>
                          </a:rPr>
                          <m:t>)</m:t>
                        </m:r>
                      </m:num>
                      <m:den>
                        <m:nary>
                          <m:naryPr>
                            <m:chr m:val="∑"/>
                            <m:supHide m:val="on"/>
                            <m:ctrlPr>
                              <a:rPr kumimoji="1" lang="en-US" altLang="zh-CN" sz="2800" b="0" i="1" smtClean="0">
                                <a:latin typeface="Cambria Math" panose="02040503050406030204" pitchFamily="18" charset="0"/>
                              </a:rPr>
                            </m:ctrlPr>
                          </m:naryPr>
                          <m:sub>
                            <m:r>
                              <a:rPr kumimoji="1" lang="en-US" altLang="zh-CN" sz="2800" b="0" i="1" smtClean="0">
                                <a:latin typeface="Cambria Math" charset="0"/>
                              </a:rPr>
                              <m:t>𝑘</m:t>
                            </m:r>
                          </m:sub>
                          <m:sup/>
                          <m:e>
                            <m:r>
                              <m:rPr>
                                <m:sty m:val="p"/>
                              </m:rPr>
                              <a:rPr kumimoji="1" lang="en-US" altLang="zh-CN" sz="2800" b="0" i="0" smtClean="0">
                                <a:latin typeface="Cambria Math" charset="0"/>
                              </a:rPr>
                              <m:t>exp</m:t>
                            </m:r>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charset="0"/>
                                  </a:rPr>
                                  <m:t>𝑒</m:t>
                                </m:r>
                              </m:e>
                              <m:sub>
                                <m:r>
                                  <a:rPr kumimoji="1" lang="en-US" altLang="zh-CN" sz="2800" b="0" i="1" smtClean="0">
                                    <a:latin typeface="Cambria Math" charset="0"/>
                                  </a:rPr>
                                  <m:t>𝑘</m:t>
                                </m:r>
                              </m:sub>
                            </m:sSub>
                            <m:r>
                              <a:rPr kumimoji="1" lang="en-US" altLang="zh-CN" sz="2800" b="0" i="1" smtClean="0">
                                <a:latin typeface="Cambria Math" charset="0"/>
                              </a:rPr>
                              <m:t>)</m:t>
                            </m:r>
                          </m:e>
                        </m:nary>
                      </m:den>
                    </m:f>
                  </m:oMath>
                </a14:m>
                <a:r>
                  <a:rPr lang="en-US" altLang="zh-CN" sz="2800" dirty="0"/>
                  <a:t>  </a:t>
                </a:r>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3419872" y="4673981"/>
                <a:ext cx="3096344" cy="806054"/>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02968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980728"/>
                <a:ext cx="9145016" cy="5472608"/>
              </a:xfrm>
            </p:spPr>
            <p:txBody>
              <a:bodyPr/>
              <a:lstStyle/>
              <a:p>
                <a:r>
                  <a:rPr lang="en-US" altLang="zh-CN" dirty="0"/>
                  <a:t>Sentence</a:t>
                </a:r>
                <a:r>
                  <a:rPr kumimoji="1" lang="en-US" altLang="zh-CN" dirty="0"/>
                  <a:t>-level attention </a:t>
                </a:r>
                <a:r>
                  <a:rPr lang="en-US" altLang="zh-CN" dirty="0"/>
                  <a:t>over </a:t>
                </a:r>
                <a:r>
                  <a:rPr kumimoji="1" lang="en-US" altLang="zh-CN" dirty="0"/>
                  <a:t>multi-instances</a:t>
                </a:r>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𝑒</m:t>
                        </m:r>
                      </m:e>
                      <m:sub>
                        <m:r>
                          <a:rPr kumimoji="1" lang="en-US" altLang="zh-CN" i="1">
                            <a:latin typeface="Cambria Math" charset="0"/>
                          </a:rPr>
                          <m:t>𝑖</m:t>
                        </m:r>
                      </m:sub>
                    </m:sSub>
                  </m:oMath>
                </a14:m>
                <a:r>
                  <a:rPr lang="en-US" altLang="zh-CN" dirty="0"/>
                  <a:t> scores how well the input sentence </a:t>
                </a:r>
                <a14:m>
                  <m:oMath xmlns:m="http://schemas.openxmlformats.org/officeDocument/2006/math">
                    <m:sSub>
                      <m:sSubPr>
                        <m:ctrlPr>
                          <a:rPr kumimoji="1" lang="en-US" altLang="zh-CN" i="1">
                            <a:latin typeface="Cambria Math" panose="02040503050406030204" pitchFamily="18" charset="0"/>
                          </a:rPr>
                        </m:ctrlPr>
                      </m:sSubPr>
                      <m:e>
                        <m:r>
                          <a:rPr kumimoji="1" lang="en-US" altLang="zh-CN" b="0" i="1" smtClean="0">
                            <a:latin typeface="Cambria Math" charset="0"/>
                          </a:rPr>
                          <m:t>𝑠</m:t>
                        </m:r>
                      </m:e>
                      <m:sub>
                        <m:r>
                          <a:rPr kumimoji="1" lang="en-US" altLang="zh-CN" i="1">
                            <a:latin typeface="Cambria Math" charset="0"/>
                          </a:rPr>
                          <m:t>𝑖</m:t>
                        </m:r>
                      </m:sub>
                    </m:sSub>
                  </m:oMath>
                </a14:m>
                <a:r>
                  <a:rPr lang="en-US" altLang="zh-CN" dirty="0"/>
                  <a:t> and the predicted relation </a:t>
                </a:r>
                <a14:m>
                  <m:oMath xmlns:m="http://schemas.openxmlformats.org/officeDocument/2006/math">
                    <m:r>
                      <a:rPr lang="en-US" altLang="zh-CN" i="1" dirty="0">
                        <a:latin typeface="Cambria Math" charset="0"/>
                      </a:rPr>
                      <m:t>𝑟</m:t>
                    </m:r>
                  </m:oMath>
                </a14:m>
                <a:r>
                  <a:rPr lang="en-US" altLang="zh-CN" dirty="0"/>
                  <a:t> matches </a:t>
                </a:r>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charset="0"/>
                          </a:rPr>
                          <m:t>𝑒</m:t>
                        </m:r>
                      </m:e>
                      <m:sub>
                        <m:r>
                          <a:rPr kumimoji="1" lang="en-US" altLang="zh-CN" i="1">
                            <a:latin typeface="Cambria Math" charset="0"/>
                          </a:rPr>
                          <m:t>𝑖</m:t>
                        </m:r>
                      </m:sub>
                    </m:sSub>
                  </m:oMath>
                </a14:m>
                <a:r>
                  <a:rPr kumimoji="1" lang="en-US" altLang="zh-CN" dirty="0"/>
                  <a:t> is obtained via a bilinear function</a:t>
                </a:r>
              </a:p>
              <a:p>
                <a:pPr lvl="3"/>
                <a:endParaRPr kumimoji="1" lang="en-US" altLang="zh-CN" dirty="0"/>
              </a:p>
              <a:p>
                <a:pPr lvl="1"/>
                <a:endParaRPr kumimoji="1" lang="en-US" altLang="zh-CN" dirty="0"/>
              </a:p>
              <a:p>
                <a:pPr lvl="1"/>
                <a:endParaRPr kumimoji="1" lang="en-US" altLang="zh-CN" dirty="0"/>
              </a:p>
              <a:p>
                <a:pPr lvl="6"/>
                <a:endParaRPr kumimoji="1" lang="en-US" altLang="zh-CN" b="1" dirty="0">
                  <a:latin typeface="Cambria Math" charset="0"/>
                </a:endParaRPr>
              </a:p>
              <a:p>
                <a:pPr lvl="2"/>
                <a14:m>
                  <m:oMath xmlns:m="http://schemas.openxmlformats.org/officeDocument/2006/math">
                    <m:r>
                      <a:rPr kumimoji="1" lang="en-US" altLang="zh-CN" b="1">
                        <a:latin typeface="Cambria Math" charset="0"/>
                      </a:rPr>
                      <m:t>𝐀</m:t>
                    </m:r>
                  </m:oMath>
                </a14:m>
                <a:r>
                  <a:rPr lang="en-US" altLang="zh-CN" dirty="0"/>
                  <a:t> is a learnable weighted diagonal matrix </a:t>
                </a:r>
              </a:p>
              <a:p>
                <a:pPr lvl="8"/>
                <a:endParaRPr lang="en-US" altLang="zh-CN" sz="800" dirty="0"/>
              </a:p>
              <a:p>
                <a:pPr lvl="2"/>
                <a14:m>
                  <m:oMath xmlns:m="http://schemas.openxmlformats.org/officeDocument/2006/math">
                    <m:r>
                      <a:rPr kumimoji="1" lang="en-US" altLang="zh-CN" b="1">
                        <a:latin typeface="Cambria Math" charset="0"/>
                      </a:rPr>
                      <m:t>𝐫</m:t>
                    </m:r>
                    <m:r>
                      <a:rPr kumimoji="1" lang="en-US" altLang="zh-CN" b="1" i="0" smtClean="0">
                        <a:latin typeface="Cambria Math" charset="0"/>
                      </a:rPr>
                      <m:t> </m:t>
                    </m:r>
                  </m:oMath>
                </a14:m>
                <a:r>
                  <a:rPr lang="en-US" altLang="zh-CN" dirty="0"/>
                  <a:t> is the query vector of relation </a:t>
                </a:r>
                <a14:m>
                  <m:oMath xmlns:m="http://schemas.openxmlformats.org/officeDocument/2006/math">
                    <m:r>
                      <a:rPr lang="en-US" altLang="zh-CN" i="1" dirty="0" smtClean="0">
                        <a:latin typeface="Cambria Math" charset="0"/>
                      </a:rPr>
                      <m:t>𝑟</m:t>
                    </m:r>
                  </m:oMath>
                </a14:m>
                <a:endParaRPr lang="en-US" altLang="zh-CN" dirty="0"/>
              </a:p>
              <a:p>
                <a:pPr lvl="5"/>
                <a:endParaRPr lang="en-US" altLang="zh-CN" dirty="0"/>
              </a:p>
              <a:p>
                <a:pPr lvl="1"/>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980728"/>
                <a:ext cx="9145016" cy="5472608"/>
              </a:xfrm>
              <a:blipFill rotWithShape="0">
                <a:blip r:embed="rId2"/>
                <a:stretch>
                  <a:fillRect l="-1533" t="-1448"/>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169</a:t>
            </a:fld>
            <a:endParaRPr lang="zh-CN" altLang="en-US">
              <a:solidFill>
                <a:prstClr val="black">
                  <a:tint val="75000"/>
                </a:prstClr>
              </a:solidFill>
            </a:endParaRPr>
          </a:p>
        </p:txBody>
      </p:sp>
      <mc:AlternateContent xmlns:mc="http://schemas.openxmlformats.org/markup-compatibility/2006" xmlns:a14="http://schemas.microsoft.com/office/drawing/2010/main">
        <mc:Choice Requires="a14">
          <p:sp>
            <p:nvSpPr>
              <p:cNvPr id="5" name="矩形 4"/>
              <p:cNvSpPr/>
              <p:nvPr/>
            </p:nvSpPr>
            <p:spPr>
              <a:xfrm>
                <a:off x="3419872" y="3573016"/>
                <a:ext cx="1649361"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600" i="1" smtClean="0">
                              <a:latin typeface="Cambria Math" panose="02040503050406030204" pitchFamily="18" charset="0"/>
                            </a:rPr>
                          </m:ctrlPr>
                        </m:sSubPr>
                        <m:e>
                          <m:r>
                            <a:rPr kumimoji="1" lang="en-US" altLang="zh-CN" sz="2600" i="1">
                              <a:latin typeface="Cambria Math" charset="0"/>
                            </a:rPr>
                            <m:t>𝑒</m:t>
                          </m:r>
                        </m:e>
                        <m:sub>
                          <m:r>
                            <a:rPr kumimoji="1" lang="en-US" altLang="zh-CN" sz="2600" i="1">
                              <a:latin typeface="Cambria Math" charset="0"/>
                            </a:rPr>
                            <m:t>𝑖</m:t>
                          </m:r>
                        </m:sub>
                      </m:sSub>
                      <m:r>
                        <a:rPr kumimoji="1" lang="en-US" altLang="zh-CN" sz="2600" b="0" i="1" smtClean="0">
                          <a:latin typeface="Cambria Math" charset="0"/>
                        </a:rPr>
                        <m:t>=</m:t>
                      </m:r>
                      <m:sSub>
                        <m:sSubPr>
                          <m:ctrlPr>
                            <a:rPr kumimoji="1" lang="en-US" altLang="zh-CN" sz="2600" b="1" i="1" smtClean="0">
                              <a:latin typeface="Cambria Math" panose="02040503050406030204" pitchFamily="18" charset="0"/>
                            </a:rPr>
                          </m:ctrlPr>
                        </m:sSubPr>
                        <m:e>
                          <m:r>
                            <a:rPr kumimoji="1" lang="en-US" altLang="zh-CN" sz="2600" b="1" i="1" smtClean="0">
                              <a:latin typeface="Cambria Math" charset="0"/>
                            </a:rPr>
                            <m:t>𝒔</m:t>
                          </m:r>
                        </m:e>
                        <m:sub>
                          <m:r>
                            <a:rPr kumimoji="1" lang="en-US" altLang="zh-CN" sz="2600" b="0" i="1" smtClean="0">
                              <a:latin typeface="Cambria Math" charset="0"/>
                            </a:rPr>
                            <m:t>𝑖</m:t>
                          </m:r>
                        </m:sub>
                      </m:sSub>
                      <m:r>
                        <a:rPr kumimoji="1" lang="en-US" altLang="zh-CN" sz="2600" b="1" i="0" smtClean="0">
                          <a:latin typeface="Cambria Math" charset="0"/>
                        </a:rPr>
                        <m:t>𝐀𝐫</m:t>
                      </m:r>
                    </m:oMath>
                  </m:oMathPara>
                </a14:m>
                <a:endParaRPr lang="zh-CN" altLang="en-US" sz="2600" b="1" dirty="0"/>
              </a:p>
            </p:txBody>
          </p:sp>
        </mc:Choice>
        <mc:Fallback xmlns="">
          <p:sp>
            <p:nvSpPr>
              <p:cNvPr id="5" name="矩形 4"/>
              <p:cNvSpPr>
                <a:spLocks noRot="1" noChangeAspect="1" noMove="1" noResize="1" noEditPoints="1" noAdjustHandles="1" noChangeArrowheads="1" noChangeShapeType="1" noTextEdit="1"/>
              </p:cNvSpPr>
              <p:nvPr/>
            </p:nvSpPr>
            <p:spPr>
              <a:xfrm>
                <a:off x="3419872" y="3573016"/>
                <a:ext cx="1649361" cy="492443"/>
              </a:xfrm>
              <a:prstGeom prst="rect">
                <a:avLst/>
              </a:prstGeom>
              <a:blipFill rotWithShape="0">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5754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RL4KG</a:t>
            </a:r>
            <a:endParaRPr lang="zh-CN" altLang="en-US" dirty="0"/>
          </a:p>
        </p:txBody>
      </p:sp>
      <p:sp>
        <p:nvSpPr>
          <p:cNvPr id="3" name="内容占位符 2"/>
          <p:cNvSpPr>
            <a:spLocks noGrp="1"/>
          </p:cNvSpPr>
          <p:nvPr>
            <p:ph idx="1"/>
          </p:nvPr>
        </p:nvSpPr>
        <p:spPr/>
        <p:txBody>
          <a:bodyPr/>
          <a:lstStyle/>
          <a:p>
            <a:r>
              <a:rPr lang="en-US" altLang="zh-CN" dirty="0"/>
              <a:t>Typical representations for KG</a:t>
            </a:r>
          </a:p>
          <a:p>
            <a:pPr lvl="1"/>
            <a:r>
              <a:rPr lang="en-US" altLang="zh-CN" dirty="0"/>
              <a:t>Symbolic triples</a:t>
            </a:r>
            <a:r>
              <a:rPr lang="zh-CN" altLang="en-US" dirty="0"/>
              <a:t> </a:t>
            </a:r>
            <a:r>
              <a:rPr lang="en-US" altLang="zh-CN" dirty="0"/>
              <a:t>(RDF)</a:t>
            </a:r>
          </a:p>
          <a:p>
            <a:pPr lvl="1"/>
            <a:r>
              <a:rPr lang="en-US" altLang="zh-CN" dirty="0"/>
              <a:t>Cannot efficiently measure semantic relatedness of entities</a:t>
            </a:r>
          </a:p>
          <a:p>
            <a:r>
              <a:rPr lang="en-US" altLang="zh-CN" dirty="0"/>
              <a:t>How: Encode KGs into low-dimensional vector spaces</a:t>
            </a:r>
          </a:p>
          <a:p>
            <a:endParaRPr lang="en-US" altLang="zh-CN" dirty="0"/>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5907" y="4393280"/>
            <a:ext cx="3384376" cy="2060056"/>
          </a:xfrm>
          <a:prstGeom prst="rect">
            <a:avLst/>
          </a:prstGeom>
        </p:spPr>
      </p:pic>
      <p:sp>
        <p:nvSpPr>
          <p:cNvPr id="5" name="右箭头 4"/>
          <p:cNvSpPr/>
          <p:nvPr/>
        </p:nvSpPr>
        <p:spPr>
          <a:xfrm>
            <a:off x="4168966" y="5156457"/>
            <a:ext cx="1008112" cy="50405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latin typeface="Helvetica Light" charset="0"/>
              <a:ea typeface="Helvetica Light" charset="0"/>
              <a:cs typeface="Helvetica Light" charset="0"/>
            </a:endParaRPr>
          </a:p>
        </p:txBody>
      </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8952" y="4136890"/>
            <a:ext cx="2623082" cy="2543190"/>
          </a:xfrm>
          <a:prstGeom prst="rect">
            <a:avLst/>
          </a:prstGeom>
        </p:spPr>
      </p:pic>
      <p:pic>
        <p:nvPicPr>
          <p:cNvPr id="7" name="Picture 4" descr="http://colah.github.io/posts/2014-07-NLP-RNNs-Representations/img/Socher-ImageClass-tSNE.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721915" y="4163115"/>
            <a:ext cx="2449964" cy="219003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灯片编号占位符 7"/>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a:t>
            </a:fld>
            <a:endParaRPr lang="zh-CN" altLang="en-US">
              <a:solidFill>
                <a:prstClr val="black">
                  <a:tint val="75000"/>
                </a:prstClr>
              </a:solidFill>
            </a:endParaRPr>
          </a:p>
        </p:txBody>
      </p:sp>
    </p:spTree>
    <p:extLst>
      <p:ext uri="{BB962C8B-B14F-4D97-AF65-F5344CB8AC3E}">
        <p14:creationId xmlns:p14="http://schemas.microsoft.com/office/powerpoint/2010/main" val="13331896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Distant Supervision</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lvl="1" indent="-342900">
                  <a:buFont typeface="Arial" pitchFamily="34" charset="0"/>
                  <a:buChar char="•"/>
                </a:pPr>
                <a:r>
                  <a:rPr lang="en-US" altLang="zh-CN" sz="3200" dirty="0"/>
                  <a:t>Sentence</a:t>
                </a:r>
                <a:r>
                  <a:rPr kumimoji="1" lang="en-US" altLang="zh-CN" sz="3200" dirty="0"/>
                  <a:t>-level attention </a:t>
                </a:r>
                <a:r>
                  <a:rPr lang="en-US" altLang="zh-CN" sz="3200" dirty="0"/>
                  <a:t>over </a:t>
                </a:r>
                <a:r>
                  <a:rPr kumimoji="1" lang="en-US" altLang="zh-CN" sz="3200" dirty="0"/>
                  <a:t>multi-instances</a:t>
                </a:r>
                <a:endParaRPr lang="en-US" altLang="zh-CN" sz="3200" dirty="0"/>
              </a:p>
              <a:p>
                <a:pPr marL="742950" lvl="2" indent="-342900"/>
                <a:r>
                  <a:rPr lang="en-US" altLang="zh-CN" sz="2800" dirty="0"/>
                  <a:t>The scores </a:t>
                </a:r>
                <a14:m>
                  <m:oMath xmlns:m="http://schemas.openxmlformats.org/officeDocument/2006/math">
                    <m:r>
                      <a:rPr kumimoji="1" lang="en-US" altLang="zh-CN" sz="2800" b="1">
                        <a:latin typeface="Cambria Math" charset="0"/>
                      </a:rPr>
                      <m:t>𝐨</m:t>
                    </m:r>
                  </m:oMath>
                </a14:m>
                <a:r>
                  <a:rPr lang="en-US" altLang="zh-CN" sz="2800" dirty="0"/>
                  <a:t> for all relations are obtained via a linear transformation</a:t>
                </a:r>
              </a:p>
              <a:p>
                <a:pPr marL="2114550" lvl="5" indent="-342900"/>
                <a:endParaRPr lang="en-US" altLang="zh-CN" dirty="0"/>
              </a:p>
              <a:p>
                <a:pPr marL="2114550" lvl="5" indent="-342900"/>
                <a:endParaRPr lang="en-US" altLang="zh-CN" dirty="0"/>
              </a:p>
              <a:p>
                <a:pPr marL="1657350" lvl="4" indent="-342900"/>
                <a:endParaRPr lang="en-US" altLang="zh-CN" dirty="0"/>
              </a:p>
              <a:p>
                <a:pPr marL="3486150" lvl="8" indent="-342900"/>
                <a:endParaRPr lang="en-US" altLang="zh-CN" dirty="0"/>
              </a:p>
              <a:p>
                <a:pPr marL="742950" lvl="2" indent="-342900"/>
                <a:r>
                  <a:rPr lang="en-US" altLang="zh-CN" sz="2800" dirty="0"/>
                  <a:t>The probability of a relation </a:t>
                </a:r>
                <a14:m>
                  <m:oMath xmlns:m="http://schemas.openxmlformats.org/officeDocument/2006/math">
                    <m:r>
                      <a:rPr lang="en-US" altLang="zh-CN" sz="2800" i="1" dirty="0" smtClean="0">
                        <a:latin typeface="Cambria Math" charset="0"/>
                      </a:rPr>
                      <m:t>𝑟</m:t>
                    </m:r>
                  </m:oMath>
                </a14:m>
                <a:r>
                  <a:rPr lang="en-US" altLang="zh-CN" sz="2800" dirty="0"/>
                  <a:t> for a bag </a:t>
                </a:r>
                <a14:m>
                  <m:oMath xmlns:m="http://schemas.openxmlformats.org/officeDocument/2006/math">
                    <m:r>
                      <a:rPr kumimoji="1" lang="en-US" altLang="zh-CN" sz="2800" i="1">
                        <a:latin typeface="Cambria Math" charset="0"/>
                      </a:rPr>
                      <m:t>𝑆</m:t>
                    </m:r>
                    <m:r>
                      <a:rPr kumimoji="1" lang="en-US" altLang="zh-CN" sz="2800" i="1">
                        <a:latin typeface="Cambria Math" charset="0"/>
                      </a:rPr>
                      <m:t> </m:t>
                    </m:r>
                  </m:oMath>
                </a14:m>
                <a:r>
                  <a:rPr lang="en-US" altLang="zh-CN" sz="2800" dirty="0"/>
                  <a:t>is given by a </a:t>
                </a:r>
                <a:r>
                  <a:rPr lang="en-US" altLang="zh-CN" sz="2800" dirty="0" err="1"/>
                  <a:t>softmax</a:t>
                </a:r>
                <a:r>
                  <a:rPr lang="en-US" altLang="zh-CN" sz="2800" dirty="0"/>
                  <a:t> layer</a:t>
                </a:r>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571" t="-1448" r="-2049"/>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170</a:t>
            </a:fld>
            <a:endParaRPr lang="zh-CN" altLang="en-US">
              <a:solidFill>
                <a:prstClr val="black">
                  <a:tint val="75000"/>
                </a:prstClr>
              </a:solidFill>
            </a:endParaRPr>
          </a:p>
        </p:txBody>
      </p:sp>
      <mc:AlternateContent xmlns:mc="http://schemas.openxmlformats.org/markup-compatibility/2006" xmlns:a14="http://schemas.microsoft.com/office/drawing/2010/main">
        <mc:Choice Requires="a14">
          <p:sp>
            <p:nvSpPr>
              <p:cNvPr id="5" name="矩形 4"/>
              <p:cNvSpPr/>
              <p:nvPr/>
            </p:nvSpPr>
            <p:spPr>
              <a:xfrm>
                <a:off x="3419872" y="2996952"/>
                <a:ext cx="1965603"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600" b="1" i="0" smtClean="0">
                          <a:latin typeface="Cambria Math" charset="0"/>
                        </a:rPr>
                        <m:t>𝐨</m:t>
                      </m:r>
                      <m:r>
                        <a:rPr kumimoji="1" lang="en-US" altLang="zh-CN" sz="2600" b="1" i="0" smtClean="0">
                          <a:latin typeface="Cambria Math" charset="0"/>
                        </a:rPr>
                        <m:t>=</m:t>
                      </m:r>
                      <m:r>
                        <a:rPr kumimoji="1" lang="en-US" altLang="zh-CN" sz="2600" b="1" i="0" smtClean="0">
                          <a:latin typeface="Cambria Math" charset="0"/>
                        </a:rPr>
                        <m:t>𝐌𝐬</m:t>
                      </m:r>
                      <m:r>
                        <a:rPr kumimoji="1" lang="en-US" altLang="zh-CN" sz="2600" b="1" i="0" smtClean="0">
                          <a:latin typeface="Cambria Math" charset="0"/>
                        </a:rPr>
                        <m:t>+</m:t>
                      </m:r>
                      <m:r>
                        <a:rPr kumimoji="1" lang="en-US" altLang="zh-CN" sz="2600" b="1" i="0" smtClean="0">
                          <a:latin typeface="Cambria Math" charset="0"/>
                        </a:rPr>
                        <m:t>𝐝</m:t>
                      </m:r>
                    </m:oMath>
                  </m:oMathPara>
                </a14:m>
                <a:endParaRPr lang="zh-CN" altLang="en-US" sz="2600" dirty="0"/>
              </a:p>
            </p:txBody>
          </p:sp>
        </mc:Choice>
        <mc:Fallback xmlns="">
          <p:sp>
            <p:nvSpPr>
              <p:cNvPr id="5" name="矩形 4"/>
              <p:cNvSpPr>
                <a:spLocks noRot="1" noChangeAspect="1" noMove="1" noResize="1" noEditPoints="1" noAdjustHandles="1" noChangeArrowheads="1" noChangeShapeType="1" noTextEdit="1"/>
              </p:cNvSpPr>
              <p:nvPr/>
            </p:nvSpPr>
            <p:spPr>
              <a:xfrm>
                <a:off x="3419872" y="2996952"/>
                <a:ext cx="1965603" cy="49244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686472" y="5157192"/>
                <a:ext cx="3771056" cy="806054"/>
              </a:xfrm>
              <a:prstGeom prst="rect">
                <a:avLst/>
              </a:prstGeom>
            </p:spPr>
            <p:txBody>
              <a:bodyPr wrap="square">
                <a:spAutoFit/>
              </a:bodyPr>
              <a:lstStyle/>
              <a:p>
                <a14:m>
                  <m:oMath xmlns:m="http://schemas.openxmlformats.org/officeDocument/2006/math">
                    <m:r>
                      <m:rPr>
                        <m:sty m:val="p"/>
                      </m:rPr>
                      <a:rPr kumimoji="1" lang="en-US" altLang="zh-CN" sz="2800" b="0" i="0" smtClean="0">
                        <a:latin typeface="Cambria Math" charset="0"/>
                      </a:rPr>
                      <m:t>P</m:t>
                    </m:r>
                    <m:d>
                      <m:dPr>
                        <m:ctrlPr>
                          <a:rPr kumimoji="1" lang="en-US" altLang="zh-CN" sz="2800" b="0" i="1" smtClean="0">
                            <a:latin typeface="Cambria Math" panose="02040503050406030204" pitchFamily="18" charset="0"/>
                          </a:rPr>
                        </m:ctrlPr>
                      </m:dPr>
                      <m:e>
                        <m:r>
                          <a:rPr kumimoji="1" lang="en-US" altLang="zh-CN" sz="2800" b="0" i="1" smtClean="0">
                            <a:latin typeface="Cambria Math" charset="0"/>
                          </a:rPr>
                          <m:t>𝑟</m:t>
                        </m:r>
                      </m:e>
                      <m:e>
                        <m:r>
                          <a:rPr kumimoji="1" lang="en-US" altLang="zh-CN" sz="2800" b="0" i="1" smtClean="0">
                            <a:latin typeface="Cambria Math" charset="0"/>
                          </a:rPr>
                          <m:t>𝑆</m:t>
                        </m:r>
                        <m:r>
                          <a:rPr kumimoji="1" lang="en-US" altLang="zh-CN" sz="2800" b="0" i="1" smtClean="0">
                            <a:latin typeface="Cambria Math" charset="0"/>
                          </a:rPr>
                          <m:t>;</m:t>
                        </m:r>
                        <m:r>
                          <a:rPr kumimoji="1" lang="en-US" altLang="zh-CN" sz="2800" b="0" i="1" smtClean="0">
                            <a:latin typeface="Cambria Math" charset="0"/>
                          </a:rPr>
                          <m:t>𝜃</m:t>
                        </m:r>
                      </m:e>
                    </m:d>
                    <m:r>
                      <a:rPr kumimoji="1" lang="en-US" altLang="zh-CN" sz="2800" b="0" i="1" smtClean="0">
                        <a:latin typeface="Cambria Math" charset="0"/>
                      </a:rPr>
                      <m:t>=</m:t>
                    </m:r>
                    <m:f>
                      <m:fPr>
                        <m:ctrlPr>
                          <a:rPr kumimoji="1" lang="en-US" altLang="zh-CN" sz="2800" b="0" i="1" smtClean="0">
                            <a:latin typeface="Cambria Math" panose="02040503050406030204" pitchFamily="18" charset="0"/>
                          </a:rPr>
                        </m:ctrlPr>
                      </m:fPr>
                      <m:num>
                        <m:r>
                          <m:rPr>
                            <m:sty m:val="p"/>
                          </m:rPr>
                          <a:rPr kumimoji="1" lang="en-US" altLang="zh-CN" sz="2800" b="0" i="0" smtClean="0">
                            <a:latin typeface="Cambria Math" charset="0"/>
                          </a:rPr>
                          <m:t>exp</m:t>
                        </m:r>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a:rPr kumimoji="1" lang="en-US" altLang="zh-CN" sz="2800" b="0" i="1" smtClean="0">
                                <a:latin typeface="Cambria Math" charset="0"/>
                              </a:rPr>
                              <m:t>𝑜</m:t>
                            </m:r>
                          </m:e>
                          <m:sub>
                            <m:r>
                              <a:rPr kumimoji="1" lang="en-US" altLang="zh-CN" sz="2800" b="0" i="1" smtClean="0">
                                <a:latin typeface="Cambria Math" charset="0"/>
                              </a:rPr>
                              <m:t>𝑟</m:t>
                            </m:r>
                          </m:sub>
                        </m:sSub>
                        <m:r>
                          <a:rPr kumimoji="1" lang="en-US" altLang="zh-CN" sz="2800" b="0" i="1" smtClean="0">
                            <a:latin typeface="Cambria Math" charset="0"/>
                          </a:rPr>
                          <m:t>)</m:t>
                        </m:r>
                      </m:num>
                      <m:den>
                        <m:nary>
                          <m:naryPr>
                            <m:chr m:val="∑"/>
                            <m:supHide m:val="on"/>
                            <m:ctrlPr>
                              <a:rPr kumimoji="1" lang="en-US" altLang="zh-CN" sz="2800" b="0" i="1" smtClean="0">
                                <a:latin typeface="Cambria Math" panose="02040503050406030204" pitchFamily="18" charset="0"/>
                              </a:rPr>
                            </m:ctrlPr>
                          </m:naryPr>
                          <m:sub>
                            <m:r>
                              <a:rPr kumimoji="1" lang="en-US" altLang="zh-CN" sz="2800" b="0" i="1" smtClean="0">
                                <a:latin typeface="Cambria Math" charset="0"/>
                              </a:rPr>
                              <m:t>𝑘</m:t>
                            </m:r>
                          </m:sub>
                          <m:sup/>
                          <m:e>
                            <m:r>
                              <m:rPr>
                                <m:sty m:val="p"/>
                              </m:rPr>
                              <a:rPr kumimoji="1" lang="en-US" altLang="zh-CN" sz="2800" b="0" i="0" smtClean="0">
                                <a:latin typeface="Cambria Math" charset="0"/>
                              </a:rPr>
                              <m:t>exp</m:t>
                            </m:r>
                            <m:r>
                              <a:rPr kumimoji="1" lang="en-US" altLang="zh-CN" sz="2800" b="0" i="1" smtClean="0">
                                <a:latin typeface="Cambria Math" charset="0"/>
                              </a:rPr>
                              <m:t>⁡(</m:t>
                            </m:r>
                            <m:sSub>
                              <m:sSubPr>
                                <m:ctrlPr>
                                  <a:rPr kumimoji="1" lang="en-US" altLang="zh-CN" sz="2800" b="0" i="1" smtClean="0">
                                    <a:latin typeface="Cambria Math" panose="02040503050406030204" pitchFamily="18" charset="0"/>
                                  </a:rPr>
                                </m:ctrlPr>
                              </m:sSubPr>
                              <m:e>
                                <m:r>
                                  <a:rPr kumimoji="1" lang="en-US" altLang="zh-CN" sz="2800" i="1">
                                    <a:latin typeface="Cambria Math" charset="0"/>
                                  </a:rPr>
                                  <m:t>𝑜</m:t>
                                </m:r>
                              </m:e>
                              <m:sub>
                                <m:r>
                                  <a:rPr kumimoji="1" lang="en-US" altLang="zh-CN" sz="2800" b="0" i="1" smtClean="0">
                                    <a:latin typeface="Cambria Math" charset="0"/>
                                  </a:rPr>
                                  <m:t>𝑘</m:t>
                                </m:r>
                              </m:sub>
                            </m:sSub>
                            <m:r>
                              <a:rPr kumimoji="1" lang="en-US" altLang="zh-CN" sz="2800" b="0" i="1" smtClean="0">
                                <a:latin typeface="Cambria Math" charset="0"/>
                              </a:rPr>
                              <m:t>)</m:t>
                            </m:r>
                          </m:e>
                        </m:nary>
                      </m:den>
                    </m:f>
                  </m:oMath>
                </a14:m>
                <a:r>
                  <a:rPr lang="en-US" altLang="zh-CN" sz="2800" dirty="0"/>
                  <a:t>  </a:t>
                </a:r>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2686472" y="5157192"/>
                <a:ext cx="3771056" cy="806054"/>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30374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Summary of Distant Supervision</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171</a:t>
            </a:fld>
            <a:endParaRPr lang="zh-CN" altLang="en-US">
              <a:solidFill>
                <a:prstClr val="black">
                  <a:tint val="75000"/>
                </a:prstClr>
              </a:solidFill>
            </a:endParaRPr>
          </a:p>
        </p:txBody>
      </p:sp>
      <p:sp>
        <p:nvSpPr>
          <p:cNvPr id="6" name="内容占位符 5"/>
          <p:cNvSpPr>
            <a:spLocks noGrp="1"/>
          </p:cNvSpPr>
          <p:nvPr>
            <p:ph idx="1"/>
          </p:nvPr>
        </p:nvSpPr>
        <p:spPr>
          <a:xfrm>
            <a:off x="107504" y="980728"/>
            <a:ext cx="8928992" cy="5760640"/>
          </a:xfrm>
        </p:spPr>
        <p:txBody>
          <a:bodyPr/>
          <a:lstStyle/>
          <a:p>
            <a:pPr marL="342900" lvl="1" indent="-342900">
              <a:buFont typeface="Arial" pitchFamily="34" charset="0"/>
              <a:buChar char="•"/>
            </a:pPr>
            <a:r>
              <a:rPr lang="en-US" altLang="zh-CN" dirty="0"/>
              <a:t>Distant supervision</a:t>
            </a:r>
          </a:p>
          <a:p>
            <a:pPr marL="742950" lvl="2" indent="-342900"/>
            <a:r>
              <a:rPr lang="en-US" altLang="zh-CN" sz="2000" dirty="0"/>
              <a:t>Align large-scale knowledge bases and unlabeled text</a:t>
            </a:r>
          </a:p>
          <a:p>
            <a:pPr marL="742950" lvl="2" indent="-342900"/>
            <a:r>
              <a:rPr lang="en-US" altLang="zh-CN" sz="2000" dirty="0"/>
              <a:t>An effective method of automatically labeling training data </a:t>
            </a:r>
          </a:p>
          <a:p>
            <a:pPr marL="742950" lvl="2" indent="-342900"/>
            <a:r>
              <a:rPr lang="en-US" altLang="zh-CN" sz="2000" dirty="0"/>
              <a:t>Could</a:t>
            </a:r>
            <a:r>
              <a:rPr lang="zh-CN" altLang="en-US" sz="2000" dirty="0"/>
              <a:t> </a:t>
            </a:r>
            <a:r>
              <a:rPr lang="en-US" altLang="zh-CN" sz="2000" dirty="0"/>
              <a:t>result in wrong labeling problem </a:t>
            </a:r>
          </a:p>
          <a:p>
            <a:pPr marL="0" indent="-400050"/>
            <a:r>
              <a:rPr kumimoji="1" lang="en-US" altLang="zh-CN" sz="2800" dirty="0"/>
              <a:t>Alleviate wrong labeling problem</a:t>
            </a:r>
          </a:p>
          <a:p>
            <a:pPr marL="800100" lvl="2" indent="-400050"/>
            <a:r>
              <a:rPr kumimoji="1" lang="en-US" altLang="zh-CN" dirty="0"/>
              <a:t>At-least-one multi-instance learning</a:t>
            </a:r>
          </a:p>
          <a:p>
            <a:pPr marL="1257300" lvl="3" indent="-400050"/>
            <a:r>
              <a:rPr lang="en-US" altLang="zh-CN" dirty="0"/>
              <a:t>Select the most likely sentence for each entity pair</a:t>
            </a:r>
          </a:p>
          <a:p>
            <a:pPr marL="1257300" lvl="3" indent="-400050"/>
            <a:r>
              <a:rPr lang="en-US" altLang="zh-CN" dirty="0"/>
              <a:t>Take the uncertainty of instance labels into account </a:t>
            </a:r>
          </a:p>
          <a:p>
            <a:pPr marL="1257300" lvl="3" indent="-400050"/>
            <a:r>
              <a:rPr lang="en-US" altLang="zh-CN" dirty="0"/>
              <a:t>Lose rich information containing in neglected sentences </a:t>
            </a:r>
          </a:p>
          <a:p>
            <a:pPr marL="1257300" lvl="3" indent="-400050"/>
            <a:endParaRPr lang="en-US" altLang="zh-CN" sz="2000" dirty="0"/>
          </a:p>
          <a:p>
            <a:pPr marL="800100" lvl="2" indent="-400050"/>
            <a:r>
              <a:rPr lang="en-US" altLang="zh-CN" dirty="0"/>
              <a:t>Sentence</a:t>
            </a:r>
            <a:r>
              <a:rPr kumimoji="1" lang="en-US" altLang="zh-CN" dirty="0"/>
              <a:t>-level attention </a:t>
            </a:r>
            <a:r>
              <a:rPr lang="en-US" altLang="zh-CN" dirty="0"/>
              <a:t>over </a:t>
            </a:r>
            <a:r>
              <a:rPr kumimoji="1" lang="en-US" altLang="zh-CN" dirty="0"/>
              <a:t>multi-instances</a:t>
            </a:r>
          </a:p>
          <a:p>
            <a:pPr marL="1257300" lvl="3" indent="-400050"/>
            <a:r>
              <a:rPr lang="en-US" altLang="zh-CN" dirty="0"/>
              <a:t>Represent the relation as semantic composition of sentence </a:t>
            </a:r>
            <a:r>
              <a:rPr lang="en-US" altLang="zh-CN" dirty="0" err="1"/>
              <a:t>embeddings</a:t>
            </a:r>
            <a:r>
              <a:rPr lang="en-US" altLang="zh-CN" dirty="0"/>
              <a:t> via attention</a:t>
            </a:r>
          </a:p>
          <a:p>
            <a:pPr marL="1257300" lvl="3" indent="-400050"/>
            <a:r>
              <a:rPr lang="en-US" altLang="zh-CN" dirty="0"/>
              <a:t>Dynamically reduce the weights of those noisy instances </a:t>
            </a:r>
            <a:endParaRPr kumimoji="1" lang="en-US" altLang="zh-CN" dirty="0"/>
          </a:p>
          <a:p>
            <a:pPr marL="800100" lvl="2" indent="-400050"/>
            <a:endParaRPr lang="en-US" altLang="zh-CN" dirty="0"/>
          </a:p>
          <a:p>
            <a:pPr marL="742950" lvl="2" indent="-342900"/>
            <a:endParaRPr lang="en-US" altLang="zh-CN" sz="2800" dirty="0"/>
          </a:p>
          <a:p>
            <a:pPr marL="742950" lvl="2" indent="-342900"/>
            <a:endParaRPr lang="en-US" altLang="zh-CN" sz="2800" dirty="0"/>
          </a:p>
          <a:p>
            <a:pPr marL="742950" lvl="2" indent="-342900"/>
            <a:endParaRPr kumimoji="1" lang="zh-CN" altLang="en-US" dirty="0"/>
          </a:p>
        </p:txBody>
      </p:sp>
    </p:spTree>
    <p:extLst>
      <p:ext uri="{BB962C8B-B14F-4D97-AF65-F5344CB8AC3E}">
        <p14:creationId xmlns:p14="http://schemas.microsoft.com/office/powerpoint/2010/main" val="338256010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Open-domain Relation Extraction</a:t>
            </a:r>
            <a:endParaRPr kumimoji="1" lang="zh-CN" altLang="en-US" dirty="0"/>
          </a:p>
        </p:txBody>
      </p:sp>
      <p:sp>
        <p:nvSpPr>
          <p:cNvPr id="3" name="内容占位符 2"/>
          <p:cNvSpPr>
            <a:spLocks noGrp="1"/>
          </p:cNvSpPr>
          <p:nvPr>
            <p:ph idx="1"/>
          </p:nvPr>
        </p:nvSpPr>
        <p:spPr>
          <a:xfrm>
            <a:off x="107504" y="980728"/>
            <a:ext cx="8712968" cy="3456384"/>
          </a:xfrm>
        </p:spPr>
        <p:txBody>
          <a:bodyPr>
            <a:normAutofit lnSpcReduction="10000"/>
          </a:bodyPr>
          <a:lstStyle/>
          <a:p>
            <a:r>
              <a:rPr lang="en-US" altLang="zh-CN" dirty="0"/>
              <a:t>Goal</a:t>
            </a:r>
          </a:p>
          <a:p>
            <a:pPr lvl="1"/>
            <a:r>
              <a:rPr lang="en-US" altLang="zh-CN" dirty="0"/>
              <a:t>Aims to discover new relation types from unsupervised open-domain corpora.</a:t>
            </a:r>
          </a:p>
          <a:p>
            <a:r>
              <a:rPr lang="en-US" altLang="zh-CN" dirty="0"/>
              <a:t>Definition</a:t>
            </a:r>
          </a:p>
          <a:p>
            <a:pPr lvl="1"/>
            <a:r>
              <a:rPr lang="en-US" altLang="zh-CN" dirty="0"/>
              <a:t>Given</a:t>
            </a:r>
            <a:r>
              <a:rPr lang="zh-CN" altLang="en-US" dirty="0"/>
              <a:t> </a:t>
            </a:r>
            <a:r>
              <a:rPr lang="en-US" altLang="zh-CN" dirty="0"/>
              <a:t>a</a:t>
            </a:r>
            <a:r>
              <a:rPr lang="zh-CN" altLang="en-US" dirty="0"/>
              <a:t> </a:t>
            </a:r>
            <a:r>
              <a:rPr lang="en-US" altLang="zh-CN" dirty="0"/>
              <a:t>sentence</a:t>
            </a:r>
            <a:r>
              <a:rPr lang="zh-CN" altLang="en-US" dirty="0"/>
              <a:t> </a:t>
            </a:r>
            <a:r>
              <a:rPr lang="en-US" altLang="zh-CN" dirty="0"/>
              <a:t>and</a:t>
            </a:r>
            <a:r>
              <a:rPr lang="zh-CN" altLang="en-US" dirty="0"/>
              <a:t> </a:t>
            </a:r>
            <a:r>
              <a:rPr lang="en-US" altLang="zh-CN" dirty="0"/>
              <a:t>two</a:t>
            </a:r>
            <a:r>
              <a:rPr lang="zh-CN" altLang="en-US" dirty="0"/>
              <a:t> </a:t>
            </a:r>
            <a:r>
              <a:rPr lang="en-US" altLang="zh-CN" dirty="0"/>
              <a:t>entities</a:t>
            </a:r>
            <a:r>
              <a:rPr lang="zh-CN" altLang="en-US" dirty="0"/>
              <a:t> </a:t>
            </a:r>
            <a:r>
              <a:rPr lang="en-US" altLang="zh-CN" dirty="0"/>
              <a:t>mentioned</a:t>
            </a:r>
            <a:r>
              <a:rPr lang="zh-CN" altLang="en-US" dirty="0"/>
              <a:t> </a:t>
            </a:r>
            <a:r>
              <a:rPr lang="en-US" altLang="zh-CN" dirty="0"/>
              <a:t>in</a:t>
            </a:r>
            <a:r>
              <a:rPr lang="zh-CN" altLang="en-US" dirty="0"/>
              <a:t> </a:t>
            </a:r>
            <a:r>
              <a:rPr lang="en-US" altLang="zh-CN" dirty="0"/>
              <a:t>the</a:t>
            </a:r>
            <a:r>
              <a:rPr lang="zh-CN" altLang="en-US" dirty="0"/>
              <a:t> </a:t>
            </a:r>
            <a:r>
              <a:rPr lang="en-US" altLang="zh-CN" dirty="0"/>
              <a:t>sentence,</a:t>
            </a:r>
            <a:r>
              <a:rPr lang="zh-CN" altLang="en-US" dirty="0"/>
              <a:t> </a:t>
            </a:r>
            <a:r>
              <a:rPr lang="en-US" altLang="zh-CN" dirty="0"/>
              <a:t>we</a:t>
            </a:r>
            <a:r>
              <a:rPr lang="zh-CN" altLang="en-US" dirty="0"/>
              <a:t> </a:t>
            </a:r>
            <a:r>
              <a:rPr lang="en-US" altLang="zh-CN" dirty="0"/>
              <a:t>should</a:t>
            </a:r>
            <a:r>
              <a:rPr lang="zh-CN" altLang="en-US" dirty="0"/>
              <a:t> </a:t>
            </a:r>
            <a:r>
              <a:rPr lang="en-US" altLang="zh-CN" dirty="0"/>
              <a:t>extract</a:t>
            </a:r>
            <a:r>
              <a:rPr lang="zh-CN" altLang="en-US" dirty="0"/>
              <a:t> </a:t>
            </a:r>
            <a:r>
              <a:rPr lang="en-US" altLang="zh-CN" dirty="0"/>
              <a:t>the</a:t>
            </a:r>
            <a:r>
              <a:rPr lang="zh-CN" altLang="en-US" dirty="0"/>
              <a:t> </a:t>
            </a:r>
            <a:r>
              <a:rPr lang="en-US" altLang="zh-CN" dirty="0"/>
              <a:t>phrases</a:t>
            </a:r>
            <a:r>
              <a:rPr lang="zh-CN" altLang="en-US" dirty="0"/>
              <a:t> </a:t>
            </a:r>
            <a:r>
              <a:rPr lang="en-US" altLang="zh-CN" dirty="0"/>
              <a:t>which</a:t>
            </a:r>
            <a:r>
              <a:rPr lang="zh-CN" altLang="en-US" dirty="0"/>
              <a:t> </a:t>
            </a:r>
            <a:r>
              <a:rPr lang="en-US" altLang="zh-CN" dirty="0"/>
              <a:t>represent</a:t>
            </a:r>
            <a:r>
              <a:rPr lang="zh-CN" altLang="en-US" dirty="0"/>
              <a:t> </a:t>
            </a:r>
            <a:r>
              <a:rPr lang="en-US" altLang="zh-CN" dirty="0"/>
              <a:t>the</a:t>
            </a:r>
            <a:r>
              <a:rPr lang="zh-CN" altLang="en-US" dirty="0"/>
              <a:t> </a:t>
            </a:r>
            <a:r>
              <a:rPr lang="en-US" altLang="zh-CN" dirty="0"/>
              <a:t>relation</a:t>
            </a:r>
            <a:r>
              <a:rPr lang="zh-CN" altLang="en-US" dirty="0"/>
              <a:t> </a:t>
            </a:r>
            <a:r>
              <a:rPr lang="en-US" altLang="zh-CN" dirty="0"/>
              <a:t>between</a:t>
            </a:r>
            <a:r>
              <a:rPr lang="zh-CN" altLang="en-US" dirty="0"/>
              <a:t> </a:t>
            </a:r>
            <a:r>
              <a:rPr lang="en-US" altLang="zh-CN" dirty="0"/>
              <a:t>the</a:t>
            </a:r>
            <a:r>
              <a:rPr lang="zh-CN" altLang="en-US" dirty="0"/>
              <a:t> </a:t>
            </a:r>
            <a:r>
              <a:rPr lang="en-US" altLang="zh-CN" dirty="0"/>
              <a:t>two</a:t>
            </a:r>
            <a:r>
              <a:rPr lang="zh-CN" altLang="en-US" dirty="0"/>
              <a:t> </a:t>
            </a:r>
            <a:r>
              <a:rPr lang="en-US" altLang="zh-CN" dirty="0"/>
              <a:t>entities.</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172</a:t>
            </a:fld>
            <a:endParaRPr lang="zh-CN" altLang="en-US">
              <a:solidFill>
                <a:prstClr val="black">
                  <a:tint val="75000"/>
                </a:prstClr>
              </a:solidFill>
            </a:endParaRPr>
          </a:p>
        </p:txBody>
      </p:sp>
      <p:sp>
        <p:nvSpPr>
          <p:cNvPr id="5" name="文本框 4">
            <a:extLst>
              <a:ext uri="{FF2B5EF4-FFF2-40B4-BE49-F238E27FC236}">
                <a16:creationId xmlns:a16="http://schemas.microsoft.com/office/drawing/2014/main" id="{9D26CFFA-CBBD-1E4B-91EB-5296C767C43D}"/>
              </a:ext>
            </a:extLst>
          </p:cNvPr>
          <p:cNvSpPr txBox="1"/>
          <p:nvPr/>
        </p:nvSpPr>
        <p:spPr>
          <a:xfrm>
            <a:off x="341535" y="4365104"/>
            <a:ext cx="8478937" cy="1938992"/>
          </a:xfrm>
          <a:prstGeom prst="rect">
            <a:avLst/>
          </a:prstGeom>
          <a:noFill/>
          <a:ln>
            <a:solidFill>
              <a:schemeClr val="tx1"/>
            </a:solidFill>
            <a:prstDash val="dash"/>
          </a:ln>
        </p:spPr>
        <p:txBody>
          <a:bodyPr wrap="square" rtlCol="0">
            <a:spAutoFit/>
          </a:bodyPr>
          <a:lstStyle/>
          <a:p>
            <a:r>
              <a:rPr kumimoji="1" lang="en-US" altLang="zh-CN" sz="2400" b="1" dirty="0"/>
              <a:t>Text</a:t>
            </a:r>
            <a:r>
              <a:rPr kumimoji="1" lang="en-US" altLang="zh-CN" sz="2400" dirty="0"/>
              <a:t>:</a:t>
            </a:r>
            <a:r>
              <a:rPr kumimoji="1" lang="zh-CN" altLang="en-US" sz="2400" dirty="0"/>
              <a:t> </a:t>
            </a:r>
            <a:r>
              <a:rPr kumimoji="1" lang="en-US" altLang="zh-CN" sz="2400" dirty="0"/>
              <a:t>From</a:t>
            </a:r>
            <a:r>
              <a:rPr kumimoji="1" lang="zh-CN" altLang="en-US" sz="2400" dirty="0"/>
              <a:t> </a:t>
            </a:r>
            <a:r>
              <a:rPr kumimoji="1" lang="en-US" altLang="zh-CN" sz="2400" dirty="0"/>
              <a:t>2009</a:t>
            </a:r>
            <a:r>
              <a:rPr kumimoji="1" lang="zh-CN" altLang="en-US" sz="2400" dirty="0"/>
              <a:t> </a:t>
            </a:r>
            <a:r>
              <a:rPr kumimoji="1" lang="en-US" altLang="zh-CN" sz="2400" dirty="0"/>
              <a:t>to</a:t>
            </a:r>
            <a:r>
              <a:rPr kumimoji="1" lang="zh-CN" altLang="en-US" sz="2400" dirty="0"/>
              <a:t> </a:t>
            </a:r>
            <a:r>
              <a:rPr kumimoji="1" lang="en-US" altLang="zh-CN" sz="2400" dirty="0"/>
              <a:t>2017,</a:t>
            </a:r>
            <a:r>
              <a:rPr kumimoji="1" lang="zh-CN" altLang="en-US" sz="2400" dirty="0"/>
              <a:t> </a:t>
            </a:r>
            <a:r>
              <a:rPr kumimoji="1" lang="en-US" altLang="zh-CN" sz="2400" dirty="0"/>
              <a:t>Obama</a:t>
            </a:r>
            <a:r>
              <a:rPr kumimoji="1" lang="zh-CN" altLang="en-US" sz="2400" dirty="0"/>
              <a:t> </a:t>
            </a:r>
            <a:r>
              <a:rPr kumimoji="1" lang="en-US" altLang="zh-CN" sz="2400" dirty="0"/>
              <a:t>served</a:t>
            </a:r>
            <a:r>
              <a:rPr kumimoji="1" lang="zh-CN" altLang="en-US" sz="2400" dirty="0"/>
              <a:t> </a:t>
            </a:r>
            <a:r>
              <a:rPr kumimoji="1" lang="en-US" altLang="zh-CN" sz="2400" dirty="0"/>
              <a:t>as</a:t>
            </a:r>
            <a:r>
              <a:rPr kumimoji="1" lang="zh-CN" altLang="en-US" sz="2400" dirty="0"/>
              <a:t> </a:t>
            </a:r>
            <a:r>
              <a:rPr kumimoji="1" lang="en-US" altLang="zh-CN" sz="2400" dirty="0"/>
              <a:t>president</a:t>
            </a:r>
            <a:r>
              <a:rPr kumimoji="1" lang="zh-CN" altLang="en-US" sz="2400" dirty="0"/>
              <a:t> </a:t>
            </a:r>
            <a:r>
              <a:rPr kumimoji="1" lang="en-US" altLang="zh-CN" sz="2400" dirty="0"/>
              <a:t>of</a:t>
            </a:r>
            <a:r>
              <a:rPr kumimoji="1" lang="zh-CN" altLang="en-US" sz="2400" dirty="0"/>
              <a:t> </a:t>
            </a:r>
            <a:r>
              <a:rPr kumimoji="1" lang="en-US" altLang="zh-CN" sz="2400" dirty="0"/>
              <a:t>the</a:t>
            </a:r>
            <a:r>
              <a:rPr kumimoji="1" lang="zh-CN" altLang="en-US" sz="2400" dirty="0"/>
              <a:t> </a:t>
            </a:r>
            <a:r>
              <a:rPr kumimoji="1" lang="en-US" altLang="zh-CN" sz="2400" dirty="0"/>
              <a:t>United</a:t>
            </a:r>
            <a:r>
              <a:rPr kumimoji="1" lang="zh-CN" altLang="en-US" sz="2400" dirty="0"/>
              <a:t> </a:t>
            </a:r>
            <a:r>
              <a:rPr kumimoji="1" lang="en-US" altLang="zh-CN" sz="2400" dirty="0"/>
              <a:t>States.</a:t>
            </a:r>
          </a:p>
          <a:p>
            <a:r>
              <a:rPr kumimoji="1" lang="en-US" altLang="zh-CN" sz="2400" b="1" dirty="0"/>
              <a:t>Entity</a:t>
            </a:r>
            <a:r>
              <a:rPr kumimoji="1" lang="zh-CN" altLang="en-US" sz="2400" b="1" dirty="0"/>
              <a:t> </a:t>
            </a:r>
            <a:r>
              <a:rPr kumimoji="1" lang="en-US" altLang="zh-CN" sz="2400" b="1" dirty="0"/>
              <a:t>1</a:t>
            </a:r>
            <a:r>
              <a:rPr kumimoji="1" lang="en-US" altLang="zh-CN" sz="2400" dirty="0"/>
              <a:t>:</a:t>
            </a:r>
            <a:r>
              <a:rPr kumimoji="1" lang="zh-CN" altLang="en-US" sz="2400" dirty="0"/>
              <a:t> </a:t>
            </a:r>
            <a:r>
              <a:rPr kumimoji="1" lang="en-US" altLang="zh-CN" sz="2400" dirty="0"/>
              <a:t>Obama</a:t>
            </a:r>
          </a:p>
          <a:p>
            <a:r>
              <a:rPr kumimoji="1" lang="en-US" altLang="zh-CN" sz="2400" b="1" dirty="0"/>
              <a:t>Entity</a:t>
            </a:r>
            <a:r>
              <a:rPr kumimoji="1" lang="zh-CN" altLang="en-US" sz="2400" b="1" dirty="0"/>
              <a:t> </a:t>
            </a:r>
            <a:r>
              <a:rPr kumimoji="1" lang="en-US" altLang="zh-CN" sz="2400" b="1" dirty="0"/>
              <a:t>2</a:t>
            </a:r>
            <a:r>
              <a:rPr kumimoji="1" lang="en-US" altLang="zh-CN" sz="2400" dirty="0"/>
              <a:t>:</a:t>
            </a:r>
            <a:r>
              <a:rPr kumimoji="1" lang="zh-CN" altLang="en-US" sz="2400" dirty="0"/>
              <a:t> </a:t>
            </a:r>
            <a:r>
              <a:rPr kumimoji="1" lang="en-US" altLang="zh-CN" sz="2400" dirty="0"/>
              <a:t>the</a:t>
            </a:r>
            <a:r>
              <a:rPr kumimoji="1" lang="zh-CN" altLang="en-US" sz="2400" dirty="0"/>
              <a:t> </a:t>
            </a:r>
            <a:r>
              <a:rPr kumimoji="1" lang="en-US" altLang="zh-CN" sz="2400" dirty="0"/>
              <a:t>United</a:t>
            </a:r>
            <a:r>
              <a:rPr kumimoji="1" lang="zh-CN" altLang="en-US" sz="2400" dirty="0"/>
              <a:t> </a:t>
            </a:r>
            <a:r>
              <a:rPr kumimoji="1" lang="en-US" altLang="zh-CN" sz="2400" dirty="0"/>
              <a:t>States</a:t>
            </a:r>
          </a:p>
          <a:p>
            <a:r>
              <a:rPr kumimoji="1" lang="en-US" altLang="zh-CN" sz="2400" b="1" dirty="0"/>
              <a:t>Extraction</a:t>
            </a:r>
            <a:r>
              <a:rPr kumimoji="1" lang="zh-CN" altLang="en-US" sz="2400" b="1" dirty="0"/>
              <a:t> </a:t>
            </a:r>
            <a:r>
              <a:rPr kumimoji="1" lang="en-US" altLang="zh-CN" sz="2400" b="1" dirty="0"/>
              <a:t>Result</a:t>
            </a:r>
            <a:r>
              <a:rPr kumimoji="1" lang="en-US" altLang="zh-CN" sz="2400" dirty="0"/>
              <a:t>:</a:t>
            </a:r>
            <a:r>
              <a:rPr kumimoji="1" lang="zh-CN" altLang="en-US" sz="2400" dirty="0"/>
              <a:t> </a:t>
            </a:r>
            <a:r>
              <a:rPr kumimoji="1" lang="en-US" altLang="zh-CN" sz="2400" dirty="0"/>
              <a:t>president</a:t>
            </a:r>
            <a:r>
              <a:rPr kumimoji="1" lang="zh-CN" altLang="en-US" sz="2400" dirty="0"/>
              <a:t> </a:t>
            </a:r>
            <a:r>
              <a:rPr kumimoji="1" lang="en-US" altLang="zh-CN" sz="2400" dirty="0"/>
              <a:t>of</a:t>
            </a:r>
            <a:r>
              <a:rPr kumimoji="1" lang="zh-CN" altLang="en-US" sz="2400" dirty="0"/>
              <a:t> </a:t>
            </a:r>
            <a:endParaRPr kumimoji="1" lang="en-US" altLang="zh-CN" sz="2400" dirty="0"/>
          </a:p>
        </p:txBody>
      </p:sp>
    </p:spTree>
    <p:extLst>
      <p:ext uri="{BB962C8B-B14F-4D97-AF65-F5344CB8AC3E}">
        <p14:creationId xmlns:p14="http://schemas.microsoft.com/office/powerpoint/2010/main" val="17842887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Open-domain Relation Extraction</a:t>
            </a:r>
            <a:endParaRPr kumimoji="1" lang="zh-CN" altLang="en-US" dirty="0"/>
          </a:p>
        </p:txBody>
      </p:sp>
      <p:sp>
        <p:nvSpPr>
          <p:cNvPr id="3" name="内容占位符 2"/>
          <p:cNvSpPr>
            <a:spLocks noGrp="1"/>
          </p:cNvSpPr>
          <p:nvPr>
            <p:ph idx="1"/>
          </p:nvPr>
        </p:nvSpPr>
        <p:spPr>
          <a:xfrm>
            <a:off x="107504" y="980728"/>
            <a:ext cx="9036496" cy="5472608"/>
          </a:xfrm>
        </p:spPr>
        <p:txBody>
          <a:bodyPr>
            <a:normAutofit/>
          </a:bodyPr>
          <a:lstStyle/>
          <a:p>
            <a:r>
              <a:rPr lang="en-US" altLang="zh-CN" dirty="0"/>
              <a:t>Methods</a:t>
            </a:r>
          </a:p>
          <a:p>
            <a:pPr lvl="1"/>
            <a:r>
              <a:rPr lang="en-US" altLang="zh-CN" dirty="0"/>
              <a:t>Tagging-based model</a:t>
            </a:r>
          </a:p>
          <a:p>
            <a:pPr lvl="2"/>
            <a:r>
              <a:rPr lang="en-US" altLang="zh-CN" dirty="0"/>
              <a:t>Cast </a:t>
            </a:r>
            <a:r>
              <a:rPr lang="en-US" altLang="zh-CN" dirty="0" err="1"/>
              <a:t>OpenRE</a:t>
            </a:r>
            <a:r>
              <a:rPr lang="en-US" altLang="zh-CN" dirty="0"/>
              <a:t> as a sequence labeling problem.</a:t>
            </a:r>
          </a:p>
          <a:p>
            <a:pPr lvl="1"/>
            <a:r>
              <a:rPr lang="en-US" altLang="zh-CN" dirty="0"/>
              <a:t>Clustering-based model</a:t>
            </a:r>
          </a:p>
          <a:p>
            <a:pPr lvl="2"/>
            <a:r>
              <a:rPr lang="en-US" altLang="zh-CN" dirty="0"/>
              <a:t>Extract rich features</a:t>
            </a:r>
            <a:r>
              <a:rPr lang="zh-CN" altLang="en-US" dirty="0"/>
              <a:t> </a:t>
            </a:r>
            <a:r>
              <a:rPr lang="en-US" altLang="zh-CN" dirty="0"/>
              <a:t>(such</a:t>
            </a:r>
            <a:r>
              <a:rPr lang="zh-CN" altLang="en-US" dirty="0"/>
              <a:t> </a:t>
            </a:r>
            <a:r>
              <a:rPr lang="en-US" altLang="zh-CN" dirty="0"/>
              <a:t>as</a:t>
            </a:r>
            <a:r>
              <a:rPr lang="zh-CN" altLang="en-US" dirty="0"/>
              <a:t> </a:t>
            </a:r>
            <a:r>
              <a:rPr lang="en-US" altLang="zh-CN" dirty="0"/>
              <a:t>sentence</a:t>
            </a:r>
            <a:r>
              <a:rPr lang="zh-CN" altLang="en-US" dirty="0"/>
              <a:t> </a:t>
            </a:r>
            <a:r>
              <a:rPr lang="en-US" altLang="zh-CN" dirty="0"/>
              <a:t>embeddings) for relation instances and cluster semantic patterns into several relation types.</a:t>
            </a:r>
          </a:p>
          <a:p>
            <a:endParaRPr lang="en-US" altLang="zh-CN"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173</a:t>
            </a:fld>
            <a:endParaRPr lang="zh-CN" altLang="en-US">
              <a:solidFill>
                <a:prstClr val="black">
                  <a:tint val="75000"/>
                </a:prstClr>
              </a:solidFill>
            </a:endParaRPr>
          </a:p>
        </p:txBody>
      </p:sp>
    </p:spTree>
    <p:extLst>
      <p:ext uri="{BB962C8B-B14F-4D97-AF65-F5344CB8AC3E}">
        <p14:creationId xmlns:p14="http://schemas.microsoft.com/office/powerpoint/2010/main" val="34735606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Open-domain Relation Extraction</a:t>
            </a:r>
            <a:endParaRPr kumimoji="1" lang="zh-CN" altLang="en-US" dirty="0"/>
          </a:p>
        </p:txBody>
      </p:sp>
      <p:sp>
        <p:nvSpPr>
          <p:cNvPr id="3" name="内容占位符 2"/>
          <p:cNvSpPr>
            <a:spLocks noGrp="1"/>
          </p:cNvSpPr>
          <p:nvPr>
            <p:ph idx="1"/>
          </p:nvPr>
        </p:nvSpPr>
        <p:spPr>
          <a:xfrm>
            <a:off x="107504" y="980728"/>
            <a:ext cx="9036496" cy="5472608"/>
          </a:xfrm>
        </p:spPr>
        <p:txBody>
          <a:bodyPr>
            <a:normAutofit/>
          </a:bodyPr>
          <a:lstStyle/>
          <a:p>
            <a:r>
              <a:rPr lang="en-US" altLang="zh-CN" dirty="0"/>
              <a:t>Tagging-based</a:t>
            </a:r>
            <a:r>
              <a:rPr lang="zh-CN" altLang="en-US" dirty="0"/>
              <a:t> </a:t>
            </a:r>
            <a:r>
              <a:rPr lang="en-US" altLang="zh-CN" dirty="0"/>
              <a:t>methods</a:t>
            </a:r>
          </a:p>
          <a:p>
            <a:pPr lvl="1"/>
            <a:r>
              <a:rPr lang="en-US" altLang="zh-CN" dirty="0"/>
              <a:t>Label</a:t>
            </a:r>
            <a:r>
              <a:rPr lang="zh-CN" altLang="en-US" dirty="0"/>
              <a:t> </a:t>
            </a:r>
            <a:r>
              <a:rPr lang="en-US" altLang="zh-CN" dirty="0"/>
              <a:t>each</a:t>
            </a:r>
            <a:r>
              <a:rPr lang="zh-CN" altLang="en-US" dirty="0"/>
              <a:t> </a:t>
            </a:r>
            <a:r>
              <a:rPr lang="en-US" altLang="zh-CN" dirty="0"/>
              <a:t>token</a:t>
            </a:r>
            <a:r>
              <a:rPr lang="zh-CN" altLang="en-US" dirty="0"/>
              <a:t> </a:t>
            </a:r>
            <a:r>
              <a:rPr lang="en-US" altLang="zh-CN" dirty="0"/>
              <a:t>in</a:t>
            </a:r>
            <a:r>
              <a:rPr lang="zh-CN" altLang="en-US" dirty="0"/>
              <a:t> </a:t>
            </a:r>
            <a:r>
              <a:rPr lang="en-US" altLang="zh-CN" dirty="0"/>
              <a:t>the</a:t>
            </a:r>
            <a:r>
              <a:rPr lang="zh-CN" altLang="en-US" dirty="0"/>
              <a:t> </a:t>
            </a:r>
            <a:r>
              <a:rPr lang="en-US" altLang="zh-CN" dirty="0"/>
              <a:t>sentence</a:t>
            </a:r>
            <a:r>
              <a:rPr lang="zh-CN" altLang="en-US" dirty="0"/>
              <a:t> </a:t>
            </a:r>
            <a:r>
              <a:rPr lang="en-US" altLang="zh-CN" dirty="0"/>
              <a:t>with</a:t>
            </a:r>
            <a:r>
              <a:rPr lang="zh-CN" altLang="en-US" dirty="0"/>
              <a:t> </a:t>
            </a:r>
            <a:r>
              <a:rPr lang="en-US" altLang="zh-CN" dirty="0"/>
              <a:t>IBO</a:t>
            </a:r>
            <a:r>
              <a:rPr lang="zh-CN" altLang="en-US" dirty="0"/>
              <a:t> </a:t>
            </a:r>
            <a:r>
              <a:rPr lang="en-US" altLang="zh-CN" dirty="0"/>
              <a:t>or</a:t>
            </a:r>
            <a:r>
              <a:rPr lang="zh-CN" altLang="en-US" dirty="0"/>
              <a:t> </a:t>
            </a:r>
            <a:r>
              <a:rPr lang="en-US" altLang="zh-CN" dirty="0"/>
              <a:t>BIOES</a:t>
            </a:r>
            <a:r>
              <a:rPr lang="zh-CN" altLang="en-US" dirty="0"/>
              <a:t> </a:t>
            </a:r>
            <a:r>
              <a:rPr lang="en-US" altLang="zh-CN" dirty="0"/>
              <a:t>labels.</a:t>
            </a:r>
          </a:p>
          <a:p>
            <a:pPr lvl="1"/>
            <a:endParaRPr lang="en-US" altLang="zh-CN" dirty="0"/>
          </a:p>
          <a:p>
            <a:pPr lvl="1"/>
            <a:endParaRPr lang="en-US" altLang="zh-CN" dirty="0"/>
          </a:p>
          <a:p>
            <a:pPr marL="457200" lvl="1" indent="0">
              <a:buNone/>
            </a:pPr>
            <a:endParaRPr lang="en-US" altLang="zh-CN" dirty="0"/>
          </a:p>
          <a:p>
            <a:r>
              <a:rPr kumimoji="1" lang="en-US" altLang="zh-CN" dirty="0"/>
              <a:t>IOB</a:t>
            </a:r>
          </a:p>
          <a:p>
            <a:pPr lvl="1"/>
            <a:r>
              <a:rPr kumimoji="1" lang="en-US" altLang="zh-CN" dirty="0"/>
              <a:t>I: Inside</a:t>
            </a:r>
            <a:r>
              <a:rPr kumimoji="1" lang="zh-CN" altLang="en-US" dirty="0"/>
              <a:t> </a:t>
            </a:r>
            <a:r>
              <a:rPr kumimoji="1" lang="en-US" altLang="zh-CN" dirty="0"/>
              <a:t>the</a:t>
            </a:r>
            <a:r>
              <a:rPr kumimoji="1" lang="zh-CN" altLang="en-US" dirty="0"/>
              <a:t> </a:t>
            </a:r>
            <a:r>
              <a:rPr kumimoji="1" lang="en-US" altLang="zh-CN" dirty="0"/>
              <a:t>phrase</a:t>
            </a:r>
          </a:p>
          <a:p>
            <a:pPr lvl="1"/>
            <a:r>
              <a:rPr kumimoji="1" lang="en-US" altLang="zh-CN" dirty="0"/>
              <a:t>O: Outside the</a:t>
            </a:r>
            <a:r>
              <a:rPr kumimoji="1" lang="zh-CN" altLang="en-US" dirty="0"/>
              <a:t> </a:t>
            </a:r>
            <a:r>
              <a:rPr kumimoji="1" lang="en-US" altLang="zh-CN" dirty="0"/>
              <a:t>phrase</a:t>
            </a:r>
          </a:p>
          <a:p>
            <a:pPr lvl="1"/>
            <a:r>
              <a:rPr kumimoji="1" lang="en-US" altLang="zh-CN" dirty="0"/>
              <a:t>B: Beginning of the</a:t>
            </a:r>
            <a:r>
              <a:rPr kumimoji="1" lang="zh-CN" altLang="en-US" dirty="0"/>
              <a:t> </a:t>
            </a:r>
            <a:r>
              <a:rPr kumimoji="1" lang="en-US" altLang="zh-CN" dirty="0"/>
              <a:t>phrase</a:t>
            </a:r>
          </a:p>
          <a:p>
            <a:endParaRPr lang="en-US" altLang="zh-CN"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174</a:t>
            </a:fld>
            <a:endParaRPr lang="zh-CN" altLang="en-US">
              <a:solidFill>
                <a:prstClr val="black">
                  <a:tint val="75000"/>
                </a:prstClr>
              </a:solidFill>
            </a:endParaRPr>
          </a:p>
        </p:txBody>
      </p:sp>
      <p:grpSp>
        <p:nvGrpSpPr>
          <p:cNvPr id="19" name="组合 18">
            <a:extLst>
              <a:ext uri="{FF2B5EF4-FFF2-40B4-BE49-F238E27FC236}">
                <a16:creationId xmlns:a16="http://schemas.microsoft.com/office/drawing/2014/main" id="{051A9570-7D3A-814F-B4FA-4E642AF52975}"/>
              </a:ext>
            </a:extLst>
          </p:cNvPr>
          <p:cNvGrpSpPr/>
          <p:nvPr/>
        </p:nvGrpSpPr>
        <p:grpSpPr>
          <a:xfrm>
            <a:off x="611560" y="2636911"/>
            <a:ext cx="8100392" cy="1152129"/>
            <a:chOff x="1043608" y="2780927"/>
            <a:chExt cx="8100392" cy="1152129"/>
          </a:xfrm>
        </p:grpSpPr>
        <p:sp>
          <p:nvSpPr>
            <p:cNvPr id="5" name="文本框 4">
              <a:extLst>
                <a:ext uri="{FF2B5EF4-FFF2-40B4-BE49-F238E27FC236}">
                  <a16:creationId xmlns:a16="http://schemas.microsoft.com/office/drawing/2014/main" id="{13361094-93AA-484F-A01D-9CD397824FD0}"/>
                </a:ext>
              </a:extLst>
            </p:cNvPr>
            <p:cNvSpPr txBox="1"/>
            <p:nvPr/>
          </p:nvSpPr>
          <p:spPr>
            <a:xfrm>
              <a:off x="1115616" y="2780928"/>
              <a:ext cx="6566221" cy="461665"/>
            </a:xfrm>
            <a:prstGeom prst="rect">
              <a:avLst/>
            </a:prstGeom>
            <a:noFill/>
          </p:spPr>
          <p:txBody>
            <a:bodyPr wrap="none" rtlCol="0">
              <a:spAutoFit/>
            </a:bodyPr>
            <a:lstStyle/>
            <a:p>
              <a:r>
                <a:rPr kumimoji="1" lang="en-US" altLang="zh-CN" sz="2400" dirty="0"/>
                <a:t>Obama</a:t>
              </a:r>
              <a:r>
                <a:rPr kumimoji="1" lang="zh-CN" altLang="en-US" sz="2400" dirty="0"/>
                <a:t> </a:t>
              </a:r>
              <a:r>
                <a:rPr kumimoji="1" lang="en-US" altLang="zh-CN" sz="2400" dirty="0"/>
                <a:t>served</a:t>
              </a:r>
              <a:r>
                <a:rPr kumimoji="1" lang="zh-CN" altLang="en-US" sz="2400" dirty="0"/>
                <a:t> </a:t>
              </a:r>
              <a:r>
                <a:rPr kumimoji="1" lang="en-US" altLang="zh-CN" sz="2400" dirty="0"/>
                <a:t>as</a:t>
              </a:r>
              <a:r>
                <a:rPr kumimoji="1" lang="zh-CN" altLang="en-US" sz="2400" dirty="0"/>
                <a:t> </a:t>
              </a:r>
              <a:r>
                <a:rPr kumimoji="1" lang="en-US" altLang="zh-CN" sz="2400" dirty="0"/>
                <a:t>president</a:t>
              </a:r>
              <a:r>
                <a:rPr kumimoji="1" lang="zh-CN" altLang="en-US" sz="2400" dirty="0"/>
                <a:t> </a:t>
              </a:r>
              <a:r>
                <a:rPr kumimoji="1" lang="en-US" altLang="zh-CN" sz="2400" dirty="0"/>
                <a:t>of</a:t>
              </a:r>
              <a:r>
                <a:rPr kumimoji="1" lang="zh-CN" altLang="en-US" sz="2400" dirty="0"/>
                <a:t> </a:t>
              </a:r>
              <a:r>
                <a:rPr kumimoji="1" lang="en-US" altLang="zh-CN" sz="2400" dirty="0"/>
                <a:t>the</a:t>
              </a:r>
              <a:r>
                <a:rPr kumimoji="1" lang="zh-CN" altLang="en-US" sz="2400" dirty="0"/>
                <a:t> </a:t>
              </a:r>
              <a:r>
                <a:rPr kumimoji="1" lang="en-US" altLang="zh-CN" sz="2400" dirty="0"/>
                <a:t>United</a:t>
              </a:r>
              <a:r>
                <a:rPr kumimoji="1" lang="zh-CN" altLang="en-US" sz="2400" dirty="0"/>
                <a:t> </a:t>
              </a:r>
              <a:r>
                <a:rPr kumimoji="1" lang="en-US" altLang="zh-CN" sz="2400" dirty="0"/>
                <a:t>States.</a:t>
              </a:r>
            </a:p>
          </p:txBody>
        </p:sp>
        <p:sp>
          <p:nvSpPr>
            <p:cNvPr id="8" name="圆角矩形 7">
              <a:extLst>
                <a:ext uri="{FF2B5EF4-FFF2-40B4-BE49-F238E27FC236}">
                  <a16:creationId xmlns:a16="http://schemas.microsoft.com/office/drawing/2014/main" id="{E182E39D-1A0D-B744-9069-F27EBF8B09EB}"/>
                </a:ext>
              </a:extLst>
            </p:cNvPr>
            <p:cNvSpPr/>
            <p:nvPr/>
          </p:nvSpPr>
          <p:spPr>
            <a:xfrm>
              <a:off x="1043608" y="3358930"/>
              <a:ext cx="6566221" cy="57412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D9CA3181-C3CF-A740-B4D9-7AF09A2F6423}"/>
                </a:ext>
              </a:extLst>
            </p:cNvPr>
            <p:cNvSpPr txBox="1"/>
            <p:nvPr/>
          </p:nvSpPr>
          <p:spPr>
            <a:xfrm>
              <a:off x="1331640" y="3399383"/>
              <a:ext cx="417102" cy="461665"/>
            </a:xfrm>
            <a:prstGeom prst="rect">
              <a:avLst/>
            </a:prstGeom>
            <a:noFill/>
          </p:spPr>
          <p:txBody>
            <a:bodyPr wrap="none" rtlCol="0">
              <a:spAutoFit/>
            </a:bodyPr>
            <a:lstStyle/>
            <a:p>
              <a:r>
                <a:rPr kumimoji="1" lang="en-US" altLang="zh-CN" sz="2400" dirty="0"/>
                <a:t>O</a:t>
              </a:r>
              <a:endParaRPr kumimoji="1" lang="zh-CN" altLang="en-US" sz="2400" dirty="0"/>
            </a:p>
          </p:txBody>
        </p:sp>
        <p:sp>
          <p:nvSpPr>
            <p:cNvPr id="10" name="文本框 9">
              <a:extLst>
                <a:ext uri="{FF2B5EF4-FFF2-40B4-BE49-F238E27FC236}">
                  <a16:creationId xmlns:a16="http://schemas.microsoft.com/office/drawing/2014/main" id="{3DA6268E-5865-1840-A853-75EA42F2D4FF}"/>
                </a:ext>
              </a:extLst>
            </p:cNvPr>
            <p:cNvSpPr txBox="1"/>
            <p:nvPr/>
          </p:nvSpPr>
          <p:spPr>
            <a:xfrm>
              <a:off x="2476295" y="3399383"/>
              <a:ext cx="417102" cy="461665"/>
            </a:xfrm>
            <a:prstGeom prst="rect">
              <a:avLst/>
            </a:prstGeom>
            <a:noFill/>
          </p:spPr>
          <p:txBody>
            <a:bodyPr wrap="none" rtlCol="0">
              <a:spAutoFit/>
            </a:bodyPr>
            <a:lstStyle/>
            <a:p>
              <a:r>
                <a:rPr kumimoji="1" lang="en-US" altLang="zh-CN" sz="2400" dirty="0"/>
                <a:t>O</a:t>
              </a:r>
              <a:endParaRPr kumimoji="1" lang="zh-CN" altLang="en-US" sz="2400" dirty="0"/>
            </a:p>
          </p:txBody>
        </p:sp>
        <p:sp>
          <p:nvSpPr>
            <p:cNvPr id="11" name="文本框 10">
              <a:extLst>
                <a:ext uri="{FF2B5EF4-FFF2-40B4-BE49-F238E27FC236}">
                  <a16:creationId xmlns:a16="http://schemas.microsoft.com/office/drawing/2014/main" id="{6A24277E-5B97-DD42-9268-0ADB5E20699C}"/>
                </a:ext>
              </a:extLst>
            </p:cNvPr>
            <p:cNvSpPr txBox="1"/>
            <p:nvPr/>
          </p:nvSpPr>
          <p:spPr>
            <a:xfrm>
              <a:off x="3074778" y="3399383"/>
              <a:ext cx="417102" cy="461665"/>
            </a:xfrm>
            <a:prstGeom prst="rect">
              <a:avLst/>
            </a:prstGeom>
            <a:noFill/>
          </p:spPr>
          <p:txBody>
            <a:bodyPr wrap="none" rtlCol="0">
              <a:spAutoFit/>
            </a:bodyPr>
            <a:lstStyle/>
            <a:p>
              <a:r>
                <a:rPr kumimoji="1" lang="en-US" altLang="zh-CN" sz="2400" dirty="0"/>
                <a:t>O</a:t>
              </a:r>
              <a:endParaRPr kumimoji="1" lang="zh-CN" altLang="en-US" sz="2400" dirty="0"/>
            </a:p>
          </p:txBody>
        </p:sp>
        <p:sp>
          <p:nvSpPr>
            <p:cNvPr id="12" name="文本框 11">
              <a:extLst>
                <a:ext uri="{FF2B5EF4-FFF2-40B4-BE49-F238E27FC236}">
                  <a16:creationId xmlns:a16="http://schemas.microsoft.com/office/drawing/2014/main" id="{6EF64BBF-23DA-F643-8904-688624B283CB}"/>
                </a:ext>
              </a:extLst>
            </p:cNvPr>
            <p:cNvSpPr txBox="1"/>
            <p:nvPr/>
          </p:nvSpPr>
          <p:spPr>
            <a:xfrm>
              <a:off x="3999788" y="3399383"/>
              <a:ext cx="356188" cy="461665"/>
            </a:xfrm>
            <a:prstGeom prst="rect">
              <a:avLst/>
            </a:prstGeom>
            <a:noFill/>
          </p:spPr>
          <p:txBody>
            <a:bodyPr wrap="none" rtlCol="0">
              <a:spAutoFit/>
            </a:bodyPr>
            <a:lstStyle/>
            <a:p>
              <a:r>
                <a:rPr kumimoji="1" lang="en-US" altLang="zh-CN" sz="2400" dirty="0"/>
                <a:t>B</a:t>
              </a:r>
              <a:endParaRPr kumimoji="1" lang="zh-CN" altLang="en-US" sz="2400" dirty="0"/>
            </a:p>
          </p:txBody>
        </p:sp>
        <p:sp>
          <p:nvSpPr>
            <p:cNvPr id="13" name="文本框 12">
              <a:extLst>
                <a:ext uri="{FF2B5EF4-FFF2-40B4-BE49-F238E27FC236}">
                  <a16:creationId xmlns:a16="http://schemas.microsoft.com/office/drawing/2014/main" id="{405E7929-3A11-8645-912B-472B4825A129}"/>
                </a:ext>
              </a:extLst>
            </p:cNvPr>
            <p:cNvSpPr txBox="1"/>
            <p:nvPr/>
          </p:nvSpPr>
          <p:spPr>
            <a:xfrm>
              <a:off x="4905095" y="3399383"/>
              <a:ext cx="260008" cy="461665"/>
            </a:xfrm>
            <a:prstGeom prst="rect">
              <a:avLst/>
            </a:prstGeom>
            <a:noFill/>
          </p:spPr>
          <p:txBody>
            <a:bodyPr wrap="none" rtlCol="0">
              <a:spAutoFit/>
            </a:bodyPr>
            <a:lstStyle/>
            <a:p>
              <a:r>
                <a:rPr kumimoji="1" lang="en-US" altLang="zh-CN" sz="2400" dirty="0"/>
                <a:t>I</a:t>
              </a:r>
              <a:endParaRPr kumimoji="1" lang="zh-CN" altLang="en-US" sz="2400" dirty="0"/>
            </a:p>
          </p:txBody>
        </p:sp>
        <p:sp>
          <p:nvSpPr>
            <p:cNvPr id="14" name="文本框 13">
              <a:extLst>
                <a:ext uri="{FF2B5EF4-FFF2-40B4-BE49-F238E27FC236}">
                  <a16:creationId xmlns:a16="http://schemas.microsoft.com/office/drawing/2014/main" id="{E83FC8E5-0544-8443-A598-A6DA5CF047B5}"/>
                </a:ext>
              </a:extLst>
            </p:cNvPr>
            <p:cNvSpPr txBox="1"/>
            <p:nvPr/>
          </p:nvSpPr>
          <p:spPr>
            <a:xfrm>
              <a:off x="5195859" y="3399383"/>
              <a:ext cx="417102" cy="461665"/>
            </a:xfrm>
            <a:prstGeom prst="rect">
              <a:avLst/>
            </a:prstGeom>
            <a:noFill/>
          </p:spPr>
          <p:txBody>
            <a:bodyPr wrap="none" rtlCol="0">
              <a:spAutoFit/>
            </a:bodyPr>
            <a:lstStyle/>
            <a:p>
              <a:r>
                <a:rPr kumimoji="1" lang="en-US" altLang="zh-CN" sz="2400" dirty="0"/>
                <a:t>O</a:t>
              </a:r>
              <a:endParaRPr kumimoji="1" lang="zh-CN" altLang="en-US" sz="2400" dirty="0"/>
            </a:p>
          </p:txBody>
        </p:sp>
        <p:sp>
          <p:nvSpPr>
            <p:cNvPr id="15" name="文本框 14">
              <a:extLst>
                <a:ext uri="{FF2B5EF4-FFF2-40B4-BE49-F238E27FC236}">
                  <a16:creationId xmlns:a16="http://schemas.microsoft.com/office/drawing/2014/main" id="{4A39D72F-4DA1-A14A-B223-B6A74EFF03A0}"/>
                </a:ext>
              </a:extLst>
            </p:cNvPr>
            <p:cNvSpPr txBox="1"/>
            <p:nvPr/>
          </p:nvSpPr>
          <p:spPr>
            <a:xfrm>
              <a:off x="5878901" y="3399383"/>
              <a:ext cx="417102" cy="461665"/>
            </a:xfrm>
            <a:prstGeom prst="rect">
              <a:avLst/>
            </a:prstGeom>
            <a:noFill/>
          </p:spPr>
          <p:txBody>
            <a:bodyPr wrap="none" rtlCol="0">
              <a:spAutoFit/>
            </a:bodyPr>
            <a:lstStyle/>
            <a:p>
              <a:r>
                <a:rPr kumimoji="1" lang="en-US" altLang="zh-CN" sz="2400" dirty="0"/>
                <a:t>O</a:t>
              </a:r>
              <a:endParaRPr kumimoji="1" lang="zh-CN" altLang="en-US" sz="2400" dirty="0"/>
            </a:p>
          </p:txBody>
        </p:sp>
        <p:sp>
          <p:nvSpPr>
            <p:cNvPr id="16" name="文本框 15">
              <a:extLst>
                <a:ext uri="{FF2B5EF4-FFF2-40B4-BE49-F238E27FC236}">
                  <a16:creationId xmlns:a16="http://schemas.microsoft.com/office/drawing/2014/main" id="{98ED8C1A-394C-1046-B3AE-A59D7A578FBA}"/>
                </a:ext>
              </a:extLst>
            </p:cNvPr>
            <p:cNvSpPr txBox="1"/>
            <p:nvPr/>
          </p:nvSpPr>
          <p:spPr>
            <a:xfrm>
              <a:off x="6815005" y="3399383"/>
              <a:ext cx="417102" cy="461665"/>
            </a:xfrm>
            <a:prstGeom prst="rect">
              <a:avLst/>
            </a:prstGeom>
            <a:noFill/>
          </p:spPr>
          <p:txBody>
            <a:bodyPr wrap="none" rtlCol="0">
              <a:spAutoFit/>
            </a:bodyPr>
            <a:lstStyle/>
            <a:p>
              <a:r>
                <a:rPr kumimoji="1" lang="en-US" altLang="zh-CN" sz="2400" dirty="0"/>
                <a:t>O</a:t>
              </a:r>
              <a:endParaRPr kumimoji="1" lang="zh-CN" altLang="en-US" sz="2400" dirty="0"/>
            </a:p>
          </p:txBody>
        </p:sp>
        <p:sp>
          <p:nvSpPr>
            <p:cNvPr id="17" name="文本框 16">
              <a:extLst>
                <a:ext uri="{FF2B5EF4-FFF2-40B4-BE49-F238E27FC236}">
                  <a16:creationId xmlns:a16="http://schemas.microsoft.com/office/drawing/2014/main" id="{F7E35090-E914-DD4A-8707-E9CCC970ED46}"/>
                </a:ext>
              </a:extLst>
            </p:cNvPr>
            <p:cNvSpPr txBox="1"/>
            <p:nvPr/>
          </p:nvSpPr>
          <p:spPr>
            <a:xfrm>
              <a:off x="7832275" y="3399383"/>
              <a:ext cx="1058303" cy="461665"/>
            </a:xfrm>
            <a:prstGeom prst="rect">
              <a:avLst/>
            </a:prstGeom>
            <a:noFill/>
          </p:spPr>
          <p:txBody>
            <a:bodyPr wrap="none" rtlCol="0">
              <a:spAutoFit/>
            </a:bodyPr>
            <a:lstStyle/>
            <a:p>
              <a:r>
                <a:rPr kumimoji="1" lang="en-US" altLang="zh-CN" sz="2400" b="1" dirty="0"/>
                <a:t>Labels</a:t>
              </a:r>
              <a:endParaRPr kumimoji="1" lang="zh-CN" altLang="en-US" sz="2400" b="1" dirty="0"/>
            </a:p>
          </p:txBody>
        </p:sp>
        <p:sp>
          <p:nvSpPr>
            <p:cNvPr id="18" name="文本框 17">
              <a:extLst>
                <a:ext uri="{FF2B5EF4-FFF2-40B4-BE49-F238E27FC236}">
                  <a16:creationId xmlns:a16="http://schemas.microsoft.com/office/drawing/2014/main" id="{3D41B64F-6F57-3A4D-9F14-3647813808F4}"/>
                </a:ext>
              </a:extLst>
            </p:cNvPr>
            <p:cNvSpPr txBox="1"/>
            <p:nvPr/>
          </p:nvSpPr>
          <p:spPr>
            <a:xfrm>
              <a:off x="7686550" y="2780927"/>
              <a:ext cx="1457450" cy="461665"/>
            </a:xfrm>
            <a:prstGeom prst="rect">
              <a:avLst/>
            </a:prstGeom>
            <a:noFill/>
          </p:spPr>
          <p:txBody>
            <a:bodyPr wrap="none" rtlCol="0">
              <a:spAutoFit/>
            </a:bodyPr>
            <a:lstStyle/>
            <a:p>
              <a:r>
                <a:rPr kumimoji="1" lang="en-US" altLang="zh-CN" sz="2400" b="1" dirty="0"/>
                <a:t>Sentence</a:t>
              </a:r>
              <a:endParaRPr kumimoji="1" lang="zh-CN" altLang="en-US" sz="2400" b="1" dirty="0"/>
            </a:p>
          </p:txBody>
        </p:sp>
      </p:grpSp>
    </p:spTree>
    <p:extLst>
      <p:ext uri="{BB962C8B-B14F-4D97-AF65-F5344CB8AC3E}">
        <p14:creationId xmlns:p14="http://schemas.microsoft.com/office/powerpoint/2010/main" val="40326231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Open-domain Relation Extraction</a:t>
            </a:r>
            <a:endParaRPr kumimoji="1" lang="zh-CN" altLang="en-US" dirty="0"/>
          </a:p>
        </p:txBody>
      </p:sp>
      <p:sp>
        <p:nvSpPr>
          <p:cNvPr id="3" name="内容占位符 2"/>
          <p:cNvSpPr>
            <a:spLocks noGrp="1"/>
          </p:cNvSpPr>
          <p:nvPr>
            <p:ph idx="1"/>
          </p:nvPr>
        </p:nvSpPr>
        <p:spPr>
          <a:xfrm>
            <a:off x="107504" y="980728"/>
            <a:ext cx="9036496" cy="5472608"/>
          </a:xfrm>
        </p:spPr>
        <p:txBody>
          <a:bodyPr>
            <a:normAutofit/>
          </a:bodyPr>
          <a:lstStyle/>
          <a:p>
            <a:r>
              <a:rPr lang="en-US" altLang="zh-CN" dirty="0"/>
              <a:t>Clustering-based</a:t>
            </a:r>
            <a:r>
              <a:rPr lang="zh-CN" altLang="en-US" dirty="0"/>
              <a:t> </a:t>
            </a:r>
            <a:r>
              <a:rPr lang="en-US" altLang="zh-CN" dirty="0"/>
              <a:t>methods</a:t>
            </a:r>
          </a:p>
          <a:p>
            <a:pPr lvl="1"/>
            <a:r>
              <a:rPr lang="en-US" altLang="zh-CN" dirty="0"/>
              <a:t>The</a:t>
            </a:r>
            <a:r>
              <a:rPr lang="zh-CN" altLang="en-US" dirty="0"/>
              <a:t> </a:t>
            </a:r>
            <a:r>
              <a:rPr lang="en-US" altLang="zh-CN" dirty="0"/>
              <a:t>sentence</a:t>
            </a:r>
            <a:r>
              <a:rPr lang="zh-CN" altLang="en-US" dirty="0"/>
              <a:t> </a:t>
            </a:r>
            <a:r>
              <a:rPr lang="en-US" altLang="zh-CN" dirty="0"/>
              <a:t>in</a:t>
            </a:r>
            <a:r>
              <a:rPr lang="zh-CN" altLang="en-US" dirty="0"/>
              <a:t> </a:t>
            </a:r>
            <a:r>
              <a:rPr lang="en-US" altLang="zh-CN" dirty="0"/>
              <a:t>the</a:t>
            </a:r>
            <a:r>
              <a:rPr lang="zh-CN" altLang="en-US" dirty="0"/>
              <a:t> </a:t>
            </a:r>
            <a:r>
              <a:rPr lang="en-US" altLang="zh-CN" dirty="0"/>
              <a:t>same</a:t>
            </a:r>
            <a:r>
              <a:rPr lang="zh-CN" altLang="en-US" dirty="0"/>
              <a:t> </a:t>
            </a:r>
            <a:r>
              <a:rPr lang="en-US" altLang="zh-CN" dirty="0"/>
              <a:t>cluster</a:t>
            </a:r>
            <a:r>
              <a:rPr lang="zh-CN" altLang="en-US" dirty="0"/>
              <a:t> </a:t>
            </a:r>
            <a:r>
              <a:rPr lang="en-US" altLang="zh-CN" dirty="0"/>
              <a:t>share</a:t>
            </a:r>
            <a:r>
              <a:rPr lang="zh-CN" altLang="en-US" dirty="0"/>
              <a:t> </a:t>
            </a:r>
            <a:r>
              <a:rPr lang="en-US" altLang="zh-CN" dirty="0"/>
              <a:t>the</a:t>
            </a:r>
            <a:r>
              <a:rPr lang="zh-CN" altLang="en-US" dirty="0"/>
              <a:t> </a:t>
            </a:r>
            <a:r>
              <a:rPr lang="en-US" altLang="zh-CN" dirty="0"/>
              <a:t>same</a:t>
            </a:r>
            <a:r>
              <a:rPr lang="zh-CN" altLang="en-US" dirty="0"/>
              <a:t> </a:t>
            </a:r>
            <a:r>
              <a:rPr lang="en-US" altLang="zh-CN" dirty="0"/>
              <a:t>relation.</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175</a:t>
            </a:fld>
            <a:endParaRPr lang="zh-CN" altLang="en-US">
              <a:solidFill>
                <a:prstClr val="black">
                  <a:tint val="75000"/>
                </a:prstClr>
              </a:solidFill>
            </a:endParaRPr>
          </a:p>
        </p:txBody>
      </p:sp>
      <p:sp>
        <p:nvSpPr>
          <p:cNvPr id="5" name="椭圆 4">
            <a:extLst>
              <a:ext uri="{FF2B5EF4-FFF2-40B4-BE49-F238E27FC236}">
                <a16:creationId xmlns:a16="http://schemas.microsoft.com/office/drawing/2014/main" id="{D984B1B3-FAE2-9841-8C57-771753AD2D31}"/>
              </a:ext>
            </a:extLst>
          </p:cNvPr>
          <p:cNvSpPr/>
          <p:nvPr/>
        </p:nvSpPr>
        <p:spPr>
          <a:xfrm>
            <a:off x="1176660" y="3715615"/>
            <a:ext cx="2056457" cy="12961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AA85C8BC-724D-0F4D-AE28-5F40A44ADEFE}"/>
              </a:ext>
            </a:extLst>
          </p:cNvPr>
          <p:cNvSpPr txBox="1"/>
          <p:nvPr/>
        </p:nvSpPr>
        <p:spPr>
          <a:xfrm>
            <a:off x="1568034" y="5454746"/>
            <a:ext cx="1284326" cy="523220"/>
          </a:xfrm>
          <a:prstGeom prst="rect">
            <a:avLst/>
          </a:prstGeom>
          <a:noFill/>
        </p:spPr>
        <p:txBody>
          <a:bodyPr wrap="none" rtlCol="0">
            <a:spAutoFit/>
          </a:bodyPr>
          <a:lstStyle/>
          <a:p>
            <a:r>
              <a:rPr kumimoji="1" lang="en-US" altLang="zh-CN" sz="2800" dirty="0"/>
              <a:t>Corpus</a:t>
            </a:r>
            <a:endParaRPr kumimoji="1" lang="zh-CN" altLang="en-US" sz="2800" dirty="0"/>
          </a:p>
        </p:txBody>
      </p:sp>
      <p:cxnSp>
        <p:nvCxnSpPr>
          <p:cNvPr id="9" name="直线箭头连接符 8">
            <a:extLst>
              <a:ext uri="{FF2B5EF4-FFF2-40B4-BE49-F238E27FC236}">
                <a16:creationId xmlns:a16="http://schemas.microsoft.com/office/drawing/2014/main" id="{DA34F6CE-EC04-DD4D-B46A-AE4DE5A7764E}"/>
              </a:ext>
            </a:extLst>
          </p:cNvPr>
          <p:cNvCxnSpPr/>
          <p:nvPr/>
        </p:nvCxnSpPr>
        <p:spPr>
          <a:xfrm flipV="1">
            <a:off x="3491880" y="3249080"/>
            <a:ext cx="936104"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FB2AE99-A17E-754B-9133-18A498A6C8DB}"/>
              </a:ext>
            </a:extLst>
          </p:cNvPr>
          <p:cNvCxnSpPr>
            <a:cxnSpLocks/>
          </p:cNvCxnSpPr>
          <p:nvPr/>
        </p:nvCxnSpPr>
        <p:spPr>
          <a:xfrm flipV="1">
            <a:off x="3491880" y="4072196"/>
            <a:ext cx="936104" cy="3026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0C6ADFAE-8464-844A-AB53-242E8DF43927}"/>
              </a:ext>
            </a:extLst>
          </p:cNvPr>
          <p:cNvCxnSpPr>
            <a:cxnSpLocks/>
          </p:cNvCxnSpPr>
          <p:nvPr/>
        </p:nvCxnSpPr>
        <p:spPr>
          <a:xfrm>
            <a:off x="3491880" y="4581128"/>
            <a:ext cx="936104" cy="900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EA2F4EBD-7846-4C4B-9C00-43A6202F3621}"/>
              </a:ext>
            </a:extLst>
          </p:cNvPr>
          <p:cNvSpPr/>
          <p:nvPr/>
        </p:nvSpPr>
        <p:spPr>
          <a:xfrm>
            <a:off x="4591449" y="2654864"/>
            <a:ext cx="1674440" cy="63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63B5AAFE-506E-5E42-AE39-22387656B1FA}"/>
              </a:ext>
            </a:extLst>
          </p:cNvPr>
          <p:cNvSpPr/>
          <p:nvPr/>
        </p:nvSpPr>
        <p:spPr>
          <a:xfrm>
            <a:off x="4591450" y="3804440"/>
            <a:ext cx="1674440" cy="63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90E0ACD9-CA35-0945-AA8D-90C933767679}"/>
              </a:ext>
            </a:extLst>
          </p:cNvPr>
          <p:cNvSpPr/>
          <p:nvPr/>
        </p:nvSpPr>
        <p:spPr>
          <a:xfrm>
            <a:off x="4591450" y="5329431"/>
            <a:ext cx="1674440" cy="63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0670D215-3D1B-034C-B659-024F0959E0AB}"/>
              </a:ext>
            </a:extLst>
          </p:cNvPr>
          <p:cNvSpPr txBox="1"/>
          <p:nvPr/>
        </p:nvSpPr>
        <p:spPr>
          <a:xfrm>
            <a:off x="5120893" y="4885195"/>
            <a:ext cx="615553" cy="344005"/>
          </a:xfrm>
          <a:prstGeom prst="rect">
            <a:avLst/>
          </a:prstGeom>
          <a:noFill/>
        </p:spPr>
        <p:txBody>
          <a:bodyPr vert="eaVert" wrap="none" rtlCol="0">
            <a:spAutoFit/>
          </a:bodyPr>
          <a:lstStyle/>
          <a:p>
            <a:r>
              <a:rPr kumimoji="1" lang="en-US" altLang="zh-CN" sz="2800" dirty="0"/>
              <a:t>…</a:t>
            </a:r>
            <a:endParaRPr kumimoji="1" lang="zh-CN" altLang="en-US" sz="2800" dirty="0"/>
          </a:p>
        </p:txBody>
      </p:sp>
      <p:sp>
        <p:nvSpPr>
          <p:cNvPr id="19" name="文本框 18">
            <a:extLst>
              <a:ext uri="{FF2B5EF4-FFF2-40B4-BE49-F238E27FC236}">
                <a16:creationId xmlns:a16="http://schemas.microsoft.com/office/drawing/2014/main" id="{3C4EA659-7F03-C94A-A82C-C57DAF8CB9AF}"/>
              </a:ext>
            </a:extLst>
          </p:cNvPr>
          <p:cNvSpPr txBox="1"/>
          <p:nvPr/>
        </p:nvSpPr>
        <p:spPr>
          <a:xfrm>
            <a:off x="4765726" y="3212976"/>
            <a:ext cx="1346844" cy="461665"/>
          </a:xfrm>
          <a:prstGeom prst="rect">
            <a:avLst/>
          </a:prstGeom>
          <a:noFill/>
        </p:spPr>
        <p:txBody>
          <a:bodyPr wrap="none" rtlCol="0">
            <a:spAutoFit/>
          </a:bodyPr>
          <a:lstStyle/>
          <a:p>
            <a:r>
              <a:rPr kumimoji="1" lang="en-US" altLang="zh-CN" sz="2400" dirty="0"/>
              <a:t>Cluster</a:t>
            </a:r>
            <a:r>
              <a:rPr kumimoji="1" lang="zh-CN" altLang="en-US" sz="2400" dirty="0"/>
              <a:t> </a:t>
            </a:r>
            <a:r>
              <a:rPr kumimoji="1" lang="en-US" altLang="zh-CN" sz="2400" dirty="0"/>
              <a:t>1</a:t>
            </a:r>
            <a:endParaRPr kumimoji="1" lang="zh-CN" altLang="en-US" sz="2400" dirty="0"/>
          </a:p>
        </p:txBody>
      </p:sp>
      <p:sp>
        <p:nvSpPr>
          <p:cNvPr id="20" name="文本框 19">
            <a:extLst>
              <a:ext uri="{FF2B5EF4-FFF2-40B4-BE49-F238E27FC236}">
                <a16:creationId xmlns:a16="http://schemas.microsoft.com/office/drawing/2014/main" id="{7B7C3FDF-07F0-AB4F-B806-E01E65FB4362}"/>
              </a:ext>
            </a:extLst>
          </p:cNvPr>
          <p:cNvSpPr txBox="1"/>
          <p:nvPr/>
        </p:nvSpPr>
        <p:spPr>
          <a:xfrm>
            <a:off x="4755247" y="4335487"/>
            <a:ext cx="1346844" cy="461665"/>
          </a:xfrm>
          <a:prstGeom prst="rect">
            <a:avLst/>
          </a:prstGeom>
          <a:noFill/>
        </p:spPr>
        <p:txBody>
          <a:bodyPr wrap="none" rtlCol="0">
            <a:spAutoFit/>
          </a:bodyPr>
          <a:lstStyle/>
          <a:p>
            <a:r>
              <a:rPr kumimoji="1" lang="en-US" altLang="zh-CN" sz="2400" dirty="0"/>
              <a:t>Cluster</a:t>
            </a:r>
            <a:r>
              <a:rPr kumimoji="1" lang="zh-CN" altLang="en-US" sz="2400" dirty="0"/>
              <a:t> </a:t>
            </a:r>
            <a:r>
              <a:rPr kumimoji="1" lang="en-US" altLang="zh-CN" sz="2400" dirty="0"/>
              <a:t>2</a:t>
            </a:r>
            <a:endParaRPr kumimoji="1" lang="zh-CN" altLang="en-US" sz="2400" dirty="0"/>
          </a:p>
        </p:txBody>
      </p:sp>
      <p:sp>
        <p:nvSpPr>
          <p:cNvPr id="21" name="文本框 20">
            <a:extLst>
              <a:ext uri="{FF2B5EF4-FFF2-40B4-BE49-F238E27FC236}">
                <a16:creationId xmlns:a16="http://schemas.microsoft.com/office/drawing/2014/main" id="{FCB50602-86C7-8D43-ABB4-B0C8768D69F9}"/>
              </a:ext>
            </a:extLst>
          </p:cNvPr>
          <p:cNvSpPr txBox="1"/>
          <p:nvPr/>
        </p:nvSpPr>
        <p:spPr>
          <a:xfrm>
            <a:off x="4765726" y="5919663"/>
            <a:ext cx="1354858" cy="461665"/>
          </a:xfrm>
          <a:prstGeom prst="rect">
            <a:avLst/>
          </a:prstGeom>
          <a:noFill/>
        </p:spPr>
        <p:txBody>
          <a:bodyPr wrap="none" rtlCol="0">
            <a:spAutoFit/>
          </a:bodyPr>
          <a:lstStyle/>
          <a:p>
            <a:r>
              <a:rPr kumimoji="1" lang="en-US" altLang="zh-CN" sz="2400" dirty="0"/>
              <a:t>Cluster</a:t>
            </a:r>
            <a:r>
              <a:rPr kumimoji="1" lang="zh-CN" altLang="en-US" sz="2400" dirty="0"/>
              <a:t> </a:t>
            </a:r>
            <a:r>
              <a:rPr kumimoji="1" lang="en-US" altLang="zh-CN" sz="2400" dirty="0"/>
              <a:t>n</a:t>
            </a:r>
            <a:endParaRPr kumimoji="1" lang="zh-CN" altLang="en-US" sz="2400" dirty="0"/>
          </a:p>
        </p:txBody>
      </p:sp>
      <p:cxnSp>
        <p:nvCxnSpPr>
          <p:cNvPr id="23" name="直线箭头连接符 22">
            <a:extLst>
              <a:ext uri="{FF2B5EF4-FFF2-40B4-BE49-F238E27FC236}">
                <a16:creationId xmlns:a16="http://schemas.microsoft.com/office/drawing/2014/main" id="{63EBAED4-D9D8-2941-A399-228DCFE8FACD}"/>
              </a:ext>
            </a:extLst>
          </p:cNvPr>
          <p:cNvCxnSpPr/>
          <p:nvPr/>
        </p:nvCxnSpPr>
        <p:spPr>
          <a:xfrm>
            <a:off x="6372200" y="2924944"/>
            <a:ext cx="720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B5F52171-60D3-824E-AF26-B6A1BEF43514}"/>
              </a:ext>
            </a:extLst>
          </p:cNvPr>
          <p:cNvCxnSpPr/>
          <p:nvPr/>
        </p:nvCxnSpPr>
        <p:spPr>
          <a:xfrm>
            <a:off x="6372200" y="4077072"/>
            <a:ext cx="720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24CDB14B-EE5C-344D-A768-86A0F288CCE9}"/>
              </a:ext>
            </a:extLst>
          </p:cNvPr>
          <p:cNvCxnSpPr/>
          <p:nvPr/>
        </p:nvCxnSpPr>
        <p:spPr>
          <a:xfrm>
            <a:off x="6372200" y="5661248"/>
            <a:ext cx="72008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A705DC36-95AC-2745-B9F4-AD1FD2EE7A87}"/>
              </a:ext>
            </a:extLst>
          </p:cNvPr>
          <p:cNvSpPr txBox="1"/>
          <p:nvPr/>
        </p:nvSpPr>
        <p:spPr>
          <a:xfrm>
            <a:off x="6319675" y="4885194"/>
            <a:ext cx="615553" cy="344005"/>
          </a:xfrm>
          <a:prstGeom prst="rect">
            <a:avLst/>
          </a:prstGeom>
          <a:noFill/>
        </p:spPr>
        <p:txBody>
          <a:bodyPr vert="eaVert" wrap="none" rtlCol="0">
            <a:spAutoFit/>
          </a:bodyPr>
          <a:lstStyle/>
          <a:p>
            <a:r>
              <a:rPr kumimoji="1" lang="en-US" altLang="zh-CN" sz="2800" dirty="0"/>
              <a:t>…</a:t>
            </a:r>
            <a:endParaRPr kumimoji="1" lang="zh-CN" altLang="en-US" sz="2800" dirty="0"/>
          </a:p>
        </p:txBody>
      </p:sp>
      <p:sp>
        <p:nvSpPr>
          <p:cNvPr id="27" name="文本框 26">
            <a:extLst>
              <a:ext uri="{FF2B5EF4-FFF2-40B4-BE49-F238E27FC236}">
                <a16:creationId xmlns:a16="http://schemas.microsoft.com/office/drawing/2014/main" id="{6DD04475-9099-D544-B5F2-82186FFD41C9}"/>
              </a:ext>
            </a:extLst>
          </p:cNvPr>
          <p:cNvSpPr txBox="1"/>
          <p:nvPr/>
        </p:nvSpPr>
        <p:spPr>
          <a:xfrm>
            <a:off x="7236296" y="2636912"/>
            <a:ext cx="1503938" cy="461665"/>
          </a:xfrm>
          <a:prstGeom prst="rect">
            <a:avLst/>
          </a:prstGeom>
          <a:noFill/>
        </p:spPr>
        <p:txBody>
          <a:bodyPr wrap="none" rtlCol="0">
            <a:spAutoFit/>
          </a:bodyPr>
          <a:lstStyle/>
          <a:p>
            <a:r>
              <a:rPr kumimoji="1" lang="en-US" altLang="zh-CN" sz="2400" dirty="0"/>
              <a:t>Relation</a:t>
            </a:r>
            <a:r>
              <a:rPr kumimoji="1" lang="zh-CN" altLang="en-US" sz="2400" dirty="0"/>
              <a:t> </a:t>
            </a:r>
            <a:r>
              <a:rPr kumimoji="1" lang="en-US" altLang="zh-CN" sz="2400" dirty="0"/>
              <a:t>1</a:t>
            </a:r>
            <a:endParaRPr kumimoji="1" lang="zh-CN" altLang="en-US" sz="2400" dirty="0"/>
          </a:p>
        </p:txBody>
      </p:sp>
      <p:sp>
        <p:nvSpPr>
          <p:cNvPr id="28" name="文本框 27">
            <a:extLst>
              <a:ext uri="{FF2B5EF4-FFF2-40B4-BE49-F238E27FC236}">
                <a16:creationId xmlns:a16="http://schemas.microsoft.com/office/drawing/2014/main" id="{B53BA6FB-F555-BC4B-9663-7F3FD226059A}"/>
              </a:ext>
            </a:extLst>
          </p:cNvPr>
          <p:cNvSpPr txBox="1"/>
          <p:nvPr/>
        </p:nvSpPr>
        <p:spPr>
          <a:xfrm>
            <a:off x="7233769" y="3841363"/>
            <a:ext cx="1503938" cy="461665"/>
          </a:xfrm>
          <a:prstGeom prst="rect">
            <a:avLst/>
          </a:prstGeom>
          <a:noFill/>
        </p:spPr>
        <p:txBody>
          <a:bodyPr wrap="none" rtlCol="0">
            <a:spAutoFit/>
          </a:bodyPr>
          <a:lstStyle/>
          <a:p>
            <a:r>
              <a:rPr kumimoji="1" lang="en-US" altLang="zh-CN" sz="2400" dirty="0"/>
              <a:t>Relation</a:t>
            </a:r>
            <a:r>
              <a:rPr kumimoji="1" lang="zh-CN" altLang="en-US" sz="2400" dirty="0"/>
              <a:t> </a:t>
            </a:r>
            <a:r>
              <a:rPr kumimoji="1" lang="en-US" altLang="zh-CN" sz="2400" dirty="0"/>
              <a:t>2</a:t>
            </a:r>
            <a:endParaRPr kumimoji="1" lang="zh-CN" altLang="en-US" sz="2400" dirty="0"/>
          </a:p>
        </p:txBody>
      </p:sp>
      <p:sp>
        <p:nvSpPr>
          <p:cNvPr id="29" name="文本框 28">
            <a:extLst>
              <a:ext uri="{FF2B5EF4-FFF2-40B4-BE49-F238E27FC236}">
                <a16:creationId xmlns:a16="http://schemas.microsoft.com/office/drawing/2014/main" id="{7AA3F849-2C15-884E-9D62-472963F1985A}"/>
              </a:ext>
            </a:extLst>
          </p:cNvPr>
          <p:cNvSpPr txBox="1"/>
          <p:nvPr/>
        </p:nvSpPr>
        <p:spPr>
          <a:xfrm>
            <a:off x="7234716" y="5413658"/>
            <a:ext cx="1503938" cy="461665"/>
          </a:xfrm>
          <a:prstGeom prst="rect">
            <a:avLst/>
          </a:prstGeom>
          <a:noFill/>
        </p:spPr>
        <p:txBody>
          <a:bodyPr wrap="none" rtlCol="0">
            <a:spAutoFit/>
          </a:bodyPr>
          <a:lstStyle/>
          <a:p>
            <a:r>
              <a:rPr kumimoji="1" lang="en-US" altLang="zh-CN" sz="2400" dirty="0"/>
              <a:t>Relation</a:t>
            </a:r>
            <a:r>
              <a:rPr kumimoji="1" lang="zh-CN" altLang="en-US" sz="2400" dirty="0"/>
              <a:t> </a:t>
            </a:r>
            <a:r>
              <a:rPr kumimoji="1" lang="en-US" altLang="zh-CN" sz="2400" dirty="0"/>
              <a:t>3</a:t>
            </a:r>
            <a:endParaRPr kumimoji="1" lang="zh-CN" altLang="en-US" sz="2400" dirty="0"/>
          </a:p>
        </p:txBody>
      </p:sp>
      <p:sp>
        <p:nvSpPr>
          <p:cNvPr id="30" name="文本框 29">
            <a:extLst>
              <a:ext uri="{FF2B5EF4-FFF2-40B4-BE49-F238E27FC236}">
                <a16:creationId xmlns:a16="http://schemas.microsoft.com/office/drawing/2014/main" id="{6622D396-F75C-C849-A945-8E75624FC79A}"/>
              </a:ext>
            </a:extLst>
          </p:cNvPr>
          <p:cNvSpPr txBox="1"/>
          <p:nvPr/>
        </p:nvSpPr>
        <p:spPr>
          <a:xfrm>
            <a:off x="7731837" y="4890706"/>
            <a:ext cx="615553" cy="344005"/>
          </a:xfrm>
          <a:prstGeom prst="rect">
            <a:avLst/>
          </a:prstGeom>
          <a:noFill/>
        </p:spPr>
        <p:txBody>
          <a:bodyPr vert="eaVert" wrap="none" rtlCol="0">
            <a:spAutoFit/>
          </a:bodyPr>
          <a:lstStyle/>
          <a:p>
            <a:r>
              <a:rPr kumimoji="1" lang="en-US" altLang="zh-CN" sz="2800" dirty="0"/>
              <a:t>…</a:t>
            </a:r>
            <a:endParaRPr kumimoji="1" lang="zh-CN" altLang="en-US" sz="2800" dirty="0"/>
          </a:p>
        </p:txBody>
      </p:sp>
    </p:spTree>
    <p:extLst>
      <p:ext uri="{BB962C8B-B14F-4D97-AF65-F5344CB8AC3E}">
        <p14:creationId xmlns:p14="http://schemas.microsoft.com/office/powerpoint/2010/main" val="8973944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10F1-DD20-7342-A622-49E64877BD24}"/>
              </a:ext>
            </a:extLst>
          </p:cNvPr>
          <p:cNvSpPr>
            <a:spLocks noGrp="1"/>
          </p:cNvSpPr>
          <p:nvPr>
            <p:ph type="title"/>
          </p:nvPr>
        </p:nvSpPr>
        <p:spPr/>
        <p:txBody>
          <a:bodyPr>
            <a:normAutofit/>
          </a:bodyPr>
          <a:lstStyle/>
          <a:p>
            <a:r>
              <a:rPr lang="en-US" altLang="zh-CN" dirty="0"/>
              <a:t>Outline</a:t>
            </a:r>
            <a:endParaRPr lang="en-US" dirty="0"/>
          </a:p>
        </p:txBody>
      </p:sp>
      <p:sp>
        <p:nvSpPr>
          <p:cNvPr id="4" name="灯片编号占位符 3">
            <a:extLst>
              <a:ext uri="{FF2B5EF4-FFF2-40B4-BE49-F238E27FC236}">
                <a16:creationId xmlns:a16="http://schemas.microsoft.com/office/drawing/2014/main" id="{81CBC767-034D-DB49-9C85-7CD664C08703}"/>
              </a:ext>
            </a:extLst>
          </p:cNvPr>
          <p:cNvSpPr>
            <a:spLocks noGrp="1"/>
          </p:cNvSpPr>
          <p:nvPr>
            <p:ph type="sldNum" sz="quarter" idx="12"/>
          </p:nvPr>
        </p:nvSpPr>
        <p:spPr/>
        <p:txBody>
          <a:bodyPr/>
          <a:lstStyle/>
          <a:p>
            <a:fld id="{0C913308-F349-4B6D-A68A-DD1791B4A57B}" type="slidenum">
              <a:rPr lang="zh-CN" altLang="en-US" smtClean="0"/>
              <a:pPr/>
              <a:t>176</a:t>
            </a:fld>
            <a:endParaRPr lang="zh-CN" altLang="en-US"/>
          </a:p>
        </p:txBody>
      </p:sp>
      <p:sp>
        <p:nvSpPr>
          <p:cNvPr id="8" name="内容占位符 2">
            <a:extLst>
              <a:ext uri="{FF2B5EF4-FFF2-40B4-BE49-F238E27FC236}">
                <a16:creationId xmlns:a16="http://schemas.microsoft.com/office/drawing/2014/main" id="{A409A867-20D1-4C45-B8B2-72919EBE13FC}"/>
              </a:ext>
            </a:extLst>
          </p:cNvPr>
          <p:cNvSpPr>
            <a:spLocks noGrp="1"/>
          </p:cNvSpPr>
          <p:nvPr>
            <p:ph idx="1"/>
          </p:nvPr>
        </p:nvSpPr>
        <p:spPr>
          <a:xfrm>
            <a:off x="107504" y="980728"/>
            <a:ext cx="8928992" cy="5472608"/>
          </a:xfrm>
        </p:spPr>
        <p:txBody>
          <a:bodyPr>
            <a:normAutofit/>
          </a:bodyPr>
          <a:lstStyle/>
          <a:p>
            <a:r>
              <a:rPr lang="en-US" altLang="zh-CN" dirty="0"/>
              <a:t>Named Entity Recognition</a:t>
            </a:r>
          </a:p>
          <a:p>
            <a:r>
              <a:rPr lang="en-US" altLang="zh-CN" dirty="0"/>
              <a:t>Relation Extraction</a:t>
            </a:r>
          </a:p>
          <a:p>
            <a:pPr lvl="1"/>
            <a:r>
              <a:rPr lang="en-US" altLang="zh-CN" dirty="0"/>
              <a:t>Relation Extraction</a:t>
            </a:r>
          </a:p>
          <a:p>
            <a:pPr lvl="1"/>
            <a:r>
              <a:rPr lang="en-US" altLang="zh-CN" dirty="0"/>
              <a:t>Open-domain Relation Extraction</a:t>
            </a:r>
          </a:p>
          <a:p>
            <a:r>
              <a:rPr lang="en-US" altLang="zh-CN" dirty="0">
                <a:solidFill>
                  <a:srgbClr val="FF0000"/>
                </a:solidFill>
              </a:rPr>
              <a:t>Event Extraction</a:t>
            </a:r>
          </a:p>
        </p:txBody>
      </p:sp>
    </p:spTree>
    <p:extLst>
      <p:ext uri="{BB962C8B-B14F-4D97-AF65-F5344CB8AC3E}">
        <p14:creationId xmlns:p14="http://schemas.microsoft.com/office/powerpoint/2010/main" val="9688151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Event</a:t>
            </a:r>
            <a:r>
              <a:rPr kumimoji="1" lang="zh-CN" altLang="en-US" dirty="0"/>
              <a:t> </a:t>
            </a:r>
            <a:r>
              <a:rPr kumimoji="1" lang="en-US" altLang="zh-CN" dirty="0"/>
              <a:t>Extraction</a:t>
            </a:r>
            <a:endParaRPr kumimoji="1" lang="zh-CN" altLang="en-US" dirty="0"/>
          </a:p>
        </p:txBody>
      </p:sp>
      <p:sp>
        <p:nvSpPr>
          <p:cNvPr id="3" name="内容占位符 2"/>
          <p:cNvSpPr>
            <a:spLocks noGrp="1"/>
          </p:cNvSpPr>
          <p:nvPr>
            <p:ph idx="1"/>
          </p:nvPr>
        </p:nvSpPr>
        <p:spPr>
          <a:xfrm>
            <a:off x="107504" y="980728"/>
            <a:ext cx="9036496" cy="5472608"/>
          </a:xfrm>
        </p:spPr>
        <p:txBody>
          <a:bodyPr>
            <a:normAutofit lnSpcReduction="10000"/>
          </a:bodyPr>
          <a:lstStyle/>
          <a:p>
            <a:r>
              <a:rPr lang="en-US" altLang="zh-CN" dirty="0">
                <a:solidFill>
                  <a:srgbClr val="FF0000"/>
                </a:solidFill>
              </a:rPr>
              <a:t>Introduction</a:t>
            </a:r>
          </a:p>
          <a:p>
            <a:pPr lvl="1"/>
            <a:r>
              <a:rPr lang="en-US" altLang="zh-CN" dirty="0"/>
              <a:t>Why</a:t>
            </a:r>
            <a:r>
              <a:rPr lang="zh-CN" altLang="en-US" dirty="0"/>
              <a:t> </a:t>
            </a:r>
            <a:r>
              <a:rPr lang="en-US" altLang="zh-CN" dirty="0"/>
              <a:t>Event</a:t>
            </a:r>
            <a:r>
              <a:rPr lang="zh-CN" altLang="en-US" dirty="0"/>
              <a:t> </a:t>
            </a:r>
            <a:r>
              <a:rPr lang="en-US" altLang="zh-CN" dirty="0"/>
              <a:t>Extraction?</a:t>
            </a:r>
          </a:p>
          <a:p>
            <a:pPr lvl="1"/>
            <a:r>
              <a:rPr lang="en-US" altLang="zh-CN" dirty="0"/>
              <a:t>Task</a:t>
            </a:r>
            <a:r>
              <a:rPr lang="zh-CN" altLang="en-US" dirty="0"/>
              <a:t> </a:t>
            </a:r>
            <a:r>
              <a:rPr lang="en-US" altLang="zh-CN" dirty="0"/>
              <a:t>Definition</a:t>
            </a:r>
          </a:p>
          <a:p>
            <a:r>
              <a:rPr lang="en-US" altLang="zh-CN" dirty="0"/>
              <a:t>Methods</a:t>
            </a:r>
            <a:r>
              <a:rPr lang="zh-CN" altLang="en-US" dirty="0"/>
              <a:t> </a:t>
            </a:r>
            <a:r>
              <a:rPr lang="en-US" altLang="zh-CN" dirty="0"/>
              <a:t>for</a:t>
            </a:r>
            <a:r>
              <a:rPr lang="zh-CN" altLang="en-US" dirty="0"/>
              <a:t> </a:t>
            </a:r>
            <a:r>
              <a:rPr lang="en-US" altLang="zh-CN" dirty="0"/>
              <a:t>Event</a:t>
            </a:r>
            <a:r>
              <a:rPr lang="zh-CN" altLang="en-US" dirty="0"/>
              <a:t> </a:t>
            </a:r>
            <a:r>
              <a:rPr lang="en-US" altLang="zh-CN" dirty="0"/>
              <a:t>Extraction</a:t>
            </a:r>
          </a:p>
          <a:p>
            <a:pPr lvl="1"/>
            <a:r>
              <a:rPr lang="en-US" altLang="zh-CN" dirty="0"/>
              <a:t>Feature</a:t>
            </a:r>
            <a:r>
              <a:rPr lang="zh-CN" altLang="en-US" dirty="0"/>
              <a:t> </a:t>
            </a:r>
            <a:r>
              <a:rPr lang="en-US" altLang="zh-CN" dirty="0"/>
              <a:t>Representation</a:t>
            </a:r>
          </a:p>
          <a:p>
            <a:pPr lvl="1"/>
            <a:r>
              <a:rPr lang="en-US" altLang="zh-CN" dirty="0"/>
              <a:t>Neural</a:t>
            </a:r>
            <a:r>
              <a:rPr lang="zh-CN" altLang="en-US" dirty="0"/>
              <a:t> </a:t>
            </a:r>
            <a:r>
              <a:rPr lang="en-US" altLang="zh-CN" dirty="0"/>
              <a:t>Event</a:t>
            </a:r>
            <a:r>
              <a:rPr lang="zh-CN" altLang="en-US" dirty="0"/>
              <a:t> </a:t>
            </a:r>
            <a:r>
              <a:rPr lang="en-US" altLang="zh-CN" dirty="0"/>
              <a:t>Extraction</a:t>
            </a:r>
          </a:p>
          <a:p>
            <a:pPr lvl="1"/>
            <a:r>
              <a:rPr lang="en-US" altLang="zh-CN" dirty="0"/>
              <a:t>Attention</a:t>
            </a:r>
            <a:r>
              <a:rPr lang="zh-CN" altLang="en-US" dirty="0"/>
              <a:t> </a:t>
            </a:r>
            <a:r>
              <a:rPr lang="en-US" altLang="zh-CN" dirty="0"/>
              <a:t>Based</a:t>
            </a:r>
            <a:r>
              <a:rPr lang="zh-CN" altLang="en-US" dirty="0"/>
              <a:t> </a:t>
            </a:r>
            <a:r>
              <a:rPr lang="en-US" altLang="zh-CN" dirty="0"/>
              <a:t>Model</a:t>
            </a:r>
          </a:p>
          <a:p>
            <a:r>
              <a:rPr lang="en-US" altLang="zh-CN" dirty="0"/>
              <a:t>Training</a:t>
            </a:r>
            <a:r>
              <a:rPr lang="zh-CN" altLang="en-US" dirty="0"/>
              <a:t> </a:t>
            </a:r>
            <a:r>
              <a:rPr lang="en-US" altLang="zh-CN" dirty="0"/>
              <a:t>Data</a:t>
            </a:r>
            <a:r>
              <a:rPr lang="zh-CN" altLang="en-US" dirty="0"/>
              <a:t> </a:t>
            </a:r>
            <a:r>
              <a:rPr lang="en-US" altLang="zh-CN" dirty="0"/>
              <a:t>Generation from External Knowledge</a:t>
            </a:r>
          </a:p>
          <a:p>
            <a:pPr lvl="1"/>
            <a:r>
              <a:rPr lang="en-US" altLang="zh-CN" dirty="0"/>
              <a:t>Data</a:t>
            </a:r>
            <a:r>
              <a:rPr lang="zh-CN" altLang="en-US" dirty="0"/>
              <a:t> </a:t>
            </a:r>
            <a:r>
              <a:rPr lang="en-US" altLang="zh-CN" dirty="0"/>
              <a:t>Generation</a:t>
            </a:r>
            <a:r>
              <a:rPr lang="zh-CN" altLang="en-US" dirty="0"/>
              <a:t> </a:t>
            </a:r>
            <a:r>
              <a:rPr lang="en-US" altLang="zh-CN" dirty="0"/>
              <a:t>from</a:t>
            </a:r>
            <a:r>
              <a:rPr lang="zh-CN" altLang="en-US" dirty="0"/>
              <a:t> </a:t>
            </a:r>
            <a:r>
              <a:rPr lang="en-US" altLang="zh-CN" dirty="0" err="1"/>
              <a:t>FrameNet</a:t>
            </a:r>
            <a:endParaRPr lang="en-US" altLang="zh-CN" dirty="0"/>
          </a:p>
          <a:p>
            <a:r>
              <a:rPr lang="en-US" altLang="zh-CN" dirty="0"/>
              <a:t>Open-domain Event Extraction</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177</a:t>
            </a:fld>
            <a:endParaRPr lang="zh-CN" altLang="en-US">
              <a:solidFill>
                <a:prstClr val="black">
                  <a:tint val="75000"/>
                </a:prstClr>
              </a:solidFill>
            </a:endParaRPr>
          </a:p>
        </p:txBody>
      </p:sp>
    </p:spTree>
    <p:extLst>
      <p:ext uri="{BB962C8B-B14F-4D97-AF65-F5344CB8AC3E}">
        <p14:creationId xmlns:p14="http://schemas.microsoft.com/office/powerpoint/2010/main" val="7331622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lstStyle/>
          <a:p>
            <a:r>
              <a:rPr lang="en-US" altLang="zh-CN" dirty="0"/>
              <a:t>Why</a:t>
            </a:r>
            <a:r>
              <a:rPr lang="zh-CN" altLang="en-US" dirty="0"/>
              <a:t> </a:t>
            </a:r>
            <a:r>
              <a:rPr lang="en-US" altLang="zh-CN" dirty="0"/>
              <a:t>Event</a:t>
            </a:r>
            <a:r>
              <a:rPr lang="zh-CN" altLang="en-US" dirty="0"/>
              <a:t> </a:t>
            </a:r>
            <a:r>
              <a:rPr lang="en-US" altLang="zh-CN" dirty="0"/>
              <a:t>Extraction?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178</a:t>
            </a:fld>
            <a:endParaRPr lang="zh-CN" altLang="en-US">
              <a:solidFill>
                <a:prstClr val="black">
                  <a:tint val="75000"/>
                </a:prstClr>
              </a:solidFill>
            </a:endParaRPr>
          </a:p>
        </p:txBody>
      </p:sp>
      <p:sp>
        <p:nvSpPr>
          <p:cNvPr id="9" name="内容占位符 8">
            <a:extLst>
              <a:ext uri="{FF2B5EF4-FFF2-40B4-BE49-F238E27FC236}">
                <a16:creationId xmlns:a16="http://schemas.microsoft.com/office/drawing/2014/main" id="{0EED7DCB-BAB2-144A-8D0E-4A16E56CF248}"/>
              </a:ext>
            </a:extLst>
          </p:cNvPr>
          <p:cNvSpPr>
            <a:spLocks noGrp="1"/>
          </p:cNvSpPr>
          <p:nvPr>
            <p:ph idx="1"/>
          </p:nvPr>
        </p:nvSpPr>
        <p:spPr>
          <a:xfrm>
            <a:off x="107504" y="980727"/>
            <a:ext cx="8928992" cy="5539531"/>
          </a:xfrm>
        </p:spPr>
        <p:txBody>
          <a:bodyPr>
            <a:normAutofit/>
          </a:bodyPr>
          <a:lstStyle/>
          <a:p>
            <a:pPr>
              <a:spcBef>
                <a:spcPts val="0"/>
              </a:spcBef>
            </a:pPr>
            <a:endParaRPr lang="en-US" dirty="0"/>
          </a:p>
          <a:p>
            <a:pPr>
              <a:spcBef>
                <a:spcPts val="0"/>
              </a:spcBef>
            </a:pPr>
            <a:endParaRPr lang="en-US" dirty="0"/>
          </a:p>
          <a:p>
            <a:pPr>
              <a:spcBef>
                <a:spcPts val="0"/>
              </a:spcBef>
            </a:pPr>
            <a:endParaRPr lang="en-US" sz="3600" dirty="0"/>
          </a:p>
          <a:p>
            <a:pPr>
              <a:spcBef>
                <a:spcPts val="0"/>
              </a:spcBef>
            </a:pPr>
            <a:endParaRPr lang="en-US" dirty="0"/>
          </a:p>
          <a:p>
            <a:pPr lvl="1">
              <a:spcBef>
                <a:spcPts val="0"/>
              </a:spcBef>
            </a:pPr>
            <a:endParaRPr lang="en-US" sz="2400" dirty="0"/>
          </a:p>
          <a:p>
            <a:pPr>
              <a:spcBef>
                <a:spcPts val="0"/>
              </a:spcBef>
            </a:pPr>
            <a:endParaRPr lang="en-US" dirty="0"/>
          </a:p>
        </p:txBody>
      </p:sp>
      <p:sp>
        <p:nvSpPr>
          <p:cNvPr id="5" name="内容占位符 2">
            <a:extLst>
              <a:ext uri="{FF2B5EF4-FFF2-40B4-BE49-F238E27FC236}">
                <a16:creationId xmlns:a16="http://schemas.microsoft.com/office/drawing/2014/main" id="{A1BF5BD7-B6D4-1341-8E31-212ABDFA1881}"/>
              </a:ext>
            </a:extLst>
          </p:cNvPr>
          <p:cNvSpPr txBox="1">
            <a:spLocks/>
          </p:cNvSpPr>
          <p:nvPr/>
        </p:nvSpPr>
        <p:spPr>
          <a:xfrm>
            <a:off x="107504" y="980728"/>
            <a:ext cx="8928992" cy="54726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
        <p:nvSpPr>
          <p:cNvPr id="6" name="内容占位符 8">
            <a:extLst>
              <a:ext uri="{FF2B5EF4-FFF2-40B4-BE49-F238E27FC236}">
                <a16:creationId xmlns:a16="http://schemas.microsoft.com/office/drawing/2014/main" id="{812DF0A2-F6C7-8A42-BD77-11185D5CC591}"/>
              </a:ext>
            </a:extLst>
          </p:cNvPr>
          <p:cNvSpPr txBox="1">
            <a:spLocks/>
          </p:cNvSpPr>
          <p:nvPr/>
        </p:nvSpPr>
        <p:spPr>
          <a:xfrm>
            <a:off x="107504" y="826923"/>
            <a:ext cx="8928992" cy="55395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dirty="0"/>
              <a:t>Entity-centric relation is insufficient to capture information contained in text.</a:t>
            </a:r>
          </a:p>
        </p:txBody>
      </p:sp>
      <p:graphicFrame>
        <p:nvGraphicFramePr>
          <p:cNvPr id="3" name="表格 2"/>
          <p:cNvGraphicFramePr>
            <a:graphicFrameLocks noGrp="1"/>
          </p:cNvGraphicFramePr>
          <p:nvPr/>
        </p:nvGraphicFramePr>
        <p:xfrm>
          <a:off x="899592" y="2492896"/>
          <a:ext cx="7344816" cy="222504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1290920139"/>
                    </a:ext>
                  </a:extLst>
                </a:gridCol>
                <a:gridCol w="2014476">
                  <a:extLst>
                    <a:ext uri="{9D8B030D-6E8A-4147-A177-3AD203B41FA5}">
                      <a16:colId xmlns:a16="http://schemas.microsoft.com/office/drawing/2014/main" val="873766015"/>
                    </a:ext>
                  </a:extLst>
                </a:gridCol>
                <a:gridCol w="3494136">
                  <a:extLst>
                    <a:ext uri="{9D8B030D-6E8A-4147-A177-3AD203B41FA5}">
                      <a16:colId xmlns:a16="http://schemas.microsoft.com/office/drawing/2014/main" val="302489471"/>
                    </a:ext>
                  </a:extLst>
                </a:gridCol>
              </a:tblGrid>
              <a:tr h="370840">
                <a:tc gridSpan="3">
                  <a:txBody>
                    <a:bodyPr/>
                    <a:lstStyle/>
                    <a:p>
                      <a:pPr algn="l"/>
                      <a:r>
                        <a:rPr lang="en-US" altLang="zh-CN" b="1" dirty="0">
                          <a:solidFill>
                            <a:schemeClr val="tx1"/>
                          </a:solidFill>
                        </a:rPr>
                        <a:t>Text: </a:t>
                      </a:r>
                      <a:r>
                        <a:rPr lang="en-US" altLang="zh-CN" sz="1800" b="0" i="0" kern="1200" dirty="0">
                          <a:solidFill>
                            <a:schemeClr val="tx1"/>
                          </a:solidFill>
                          <a:effectLst/>
                          <a:latin typeface="+mn-lt"/>
                          <a:ea typeface="+mn-ea"/>
                          <a:cs typeface="+mn-cs"/>
                        </a:rPr>
                        <a:t>Obama served as president of the United from 2009</a:t>
                      </a:r>
                      <a:r>
                        <a:rPr lang="en-US" altLang="zh-CN" sz="1800" b="0" i="0" kern="1200" baseline="0" dirty="0">
                          <a:solidFill>
                            <a:schemeClr val="tx1"/>
                          </a:solidFill>
                          <a:effectLst/>
                          <a:latin typeface="+mn-lt"/>
                          <a:ea typeface="+mn-ea"/>
                          <a:cs typeface="+mn-cs"/>
                        </a:rPr>
                        <a:t> to 2017.</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2712683270"/>
                  </a:ext>
                </a:extLst>
              </a:tr>
              <a:tr h="370840">
                <a:tc gridSpan="2">
                  <a:txBody>
                    <a:bodyPr/>
                    <a:lstStyle/>
                    <a:p>
                      <a:pPr algn="ctr"/>
                      <a:r>
                        <a:rPr lang="en-US" altLang="zh-CN" b="1" dirty="0">
                          <a:solidFill>
                            <a:schemeClr val="tx1"/>
                          </a:solidFill>
                        </a:rPr>
                        <a:t>Event Extraction</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ctr"/>
                      <a:r>
                        <a:rPr lang="en-US" altLang="zh-CN" b="1" dirty="0">
                          <a:solidFill>
                            <a:schemeClr val="tx1"/>
                          </a:solidFill>
                        </a:rPr>
                        <a:t>Relation</a:t>
                      </a:r>
                      <a:r>
                        <a:rPr lang="en-US" altLang="zh-CN" b="1" baseline="0" dirty="0">
                          <a:solidFill>
                            <a:schemeClr val="tx1"/>
                          </a:solidFill>
                        </a:rPr>
                        <a:t> Extraction</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195526"/>
                  </a:ext>
                </a:extLst>
              </a:tr>
              <a:tr h="370840">
                <a:tc>
                  <a:txBody>
                    <a:bodyPr/>
                    <a:lstStyle/>
                    <a:p>
                      <a:pPr algn="ctr"/>
                      <a:r>
                        <a:rPr lang="en-US" altLang="zh-CN" b="0" dirty="0">
                          <a:solidFill>
                            <a:schemeClr val="tx1"/>
                          </a:solidFill>
                        </a:rPr>
                        <a:t>Event Type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Enter-position</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a:r>
                        <a:rPr lang="zh-CN" altLang="en-US" b="0" dirty="0">
                          <a:solidFill>
                            <a:schemeClr val="tx1"/>
                          </a:solidFill>
                        </a:rPr>
                        <a:t>（</a:t>
                      </a:r>
                      <a:r>
                        <a:rPr lang="en-US" altLang="zh-CN" b="0" dirty="0">
                          <a:solidFill>
                            <a:schemeClr val="tx1"/>
                          </a:solidFill>
                        </a:rPr>
                        <a:t>Obama,</a:t>
                      </a:r>
                      <a:r>
                        <a:rPr lang="en-US" altLang="zh-CN" b="0" baseline="0" dirty="0">
                          <a:solidFill>
                            <a:schemeClr val="tx1"/>
                          </a:solidFill>
                        </a:rPr>
                        <a:t> president, USA</a:t>
                      </a:r>
                      <a:r>
                        <a:rPr lang="zh-CN" altLang="en-US" b="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9567698"/>
                  </a:ext>
                </a:extLst>
              </a:tr>
              <a:tr h="370840">
                <a:tc>
                  <a:txBody>
                    <a:bodyPr/>
                    <a:lstStyle/>
                    <a:p>
                      <a:pPr algn="ctr"/>
                      <a:r>
                        <a:rPr lang="en-US" altLang="zh-CN" b="0" dirty="0">
                          <a:solidFill>
                            <a:schemeClr val="tx1"/>
                          </a:solidFill>
                        </a:rPr>
                        <a:t>Person</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Obama</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b="0" dirty="0"/>
                    </a:p>
                  </a:txBody>
                  <a:tcPr/>
                </a:tc>
                <a:extLst>
                  <a:ext uri="{0D108BD9-81ED-4DB2-BD59-A6C34878D82A}">
                    <a16:rowId xmlns:a16="http://schemas.microsoft.com/office/drawing/2014/main" val="1990517497"/>
                  </a:ext>
                </a:extLst>
              </a:tr>
              <a:tr h="370840">
                <a:tc>
                  <a:txBody>
                    <a:bodyPr/>
                    <a:lstStyle/>
                    <a:p>
                      <a:pPr algn="ctr"/>
                      <a:r>
                        <a:rPr lang="en-US" altLang="zh-CN" b="0" dirty="0">
                          <a:solidFill>
                            <a:schemeClr val="tx1"/>
                          </a:solidFill>
                        </a:rPr>
                        <a:t>position</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President of USA</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b="0" dirty="0"/>
                    </a:p>
                  </a:txBody>
                  <a:tcPr/>
                </a:tc>
                <a:extLst>
                  <a:ext uri="{0D108BD9-81ED-4DB2-BD59-A6C34878D82A}">
                    <a16:rowId xmlns:a16="http://schemas.microsoft.com/office/drawing/2014/main" val="3384740992"/>
                  </a:ext>
                </a:extLst>
              </a:tr>
              <a:tr h="370840">
                <a:tc>
                  <a:txBody>
                    <a:bodyPr/>
                    <a:lstStyle/>
                    <a:p>
                      <a:pPr algn="ctr"/>
                      <a:r>
                        <a:rPr lang="en-US" altLang="zh-CN" b="0" dirty="0">
                          <a:solidFill>
                            <a:schemeClr val="tx1"/>
                          </a:solidFill>
                        </a:rPr>
                        <a:t>time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2009-2017</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b="0" dirty="0"/>
                    </a:p>
                  </a:txBody>
                  <a:tcPr/>
                </a:tc>
                <a:extLst>
                  <a:ext uri="{0D108BD9-81ED-4DB2-BD59-A6C34878D82A}">
                    <a16:rowId xmlns:a16="http://schemas.microsoft.com/office/drawing/2014/main" val="1419525730"/>
                  </a:ext>
                </a:extLst>
              </a:tr>
            </a:tbl>
          </a:graphicData>
        </a:graphic>
      </p:graphicFrame>
    </p:spTree>
    <p:extLst>
      <p:ext uri="{BB962C8B-B14F-4D97-AF65-F5344CB8AC3E}">
        <p14:creationId xmlns:p14="http://schemas.microsoft.com/office/powerpoint/2010/main" val="20318304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lstStyle/>
          <a:p>
            <a:r>
              <a:rPr lang="en-US" altLang="zh-CN" dirty="0"/>
              <a:t>Why</a:t>
            </a:r>
            <a:r>
              <a:rPr lang="zh-CN" altLang="en-US" dirty="0"/>
              <a:t> </a:t>
            </a:r>
            <a:r>
              <a:rPr lang="en-US" altLang="zh-CN" dirty="0"/>
              <a:t>Event</a:t>
            </a:r>
            <a:r>
              <a:rPr lang="zh-CN" altLang="en-US" dirty="0"/>
              <a:t> </a:t>
            </a:r>
            <a:r>
              <a:rPr lang="en-US" altLang="zh-CN" dirty="0"/>
              <a:t>Extraction?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179</a:t>
            </a:fld>
            <a:endParaRPr lang="zh-CN" altLang="en-US">
              <a:solidFill>
                <a:prstClr val="black">
                  <a:tint val="75000"/>
                </a:prstClr>
              </a:solidFill>
            </a:endParaRPr>
          </a:p>
        </p:txBody>
      </p:sp>
      <p:sp>
        <p:nvSpPr>
          <p:cNvPr id="9" name="内容占位符 8">
            <a:extLst>
              <a:ext uri="{FF2B5EF4-FFF2-40B4-BE49-F238E27FC236}">
                <a16:creationId xmlns:a16="http://schemas.microsoft.com/office/drawing/2014/main" id="{0EED7DCB-BAB2-144A-8D0E-4A16E56CF248}"/>
              </a:ext>
            </a:extLst>
          </p:cNvPr>
          <p:cNvSpPr>
            <a:spLocks noGrp="1"/>
          </p:cNvSpPr>
          <p:nvPr>
            <p:ph idx="1"/>
          </p:nvPr>
        </p:nvSpPr>
        <p:spPr>
          <a:xfrm>
            <a:off x="107504" y="980727"/>
            <a:ext cx="8928992" cy="5539531"/>
          </a:xfrm>
        </p:spPr>
        <p:txBody>
          <a:bodyPr>
            <a:normAutofit/>
          </a:bodyPr>
          <a:lstStyle/>
          <a:p>
            <a:pPr>
              <a:spcBef>
                <a:spcPts val="0"/>
              </a:spcBef>
            </a:pPr>
            <a:r>
              <a:rPr lang="en-US" dirty="0"/>
              <a:t>There are more downstream tasks than RE.</a:t>
            </a:r>
          </a:p>
          <a:p>
            <a:pPr lvl="1">
              <a:spcBef>
                <a:spcPts val="0"/>
              </a:spcBef>
            </a:pPr>
            <a:r>
              <a:rPr lang="en-US" dirty="0"/>
              <a:t>Predict events which is going to happen.</a:t>
            </a:r>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r>
              <a:rPr lang="en-US" dirty="0"/>
              <a:t>Question answering</a:t>
            </a:r>
          </a:p>
          <a:p>
            <a:pPr marL="914400" lvl="2" indent="0">
              <a:spcBef>
                <a:spcPts val="0"/>
              </a:spcBef>
              <a:buNone/>
            </a:pPr>
            <a:endParaRPr lang="en-US" dirty="0"/>
          </a:p>
          <a:p>
            <a:pPr>
              <a:spcBef>
                <a:spcPts val="0"/>
              </a:spcBef>
            </a:pPr>
            <a:endParaRPr lang="en-US" dirty="0"/>
          </a:p>
          <a:p>
            <a:pPr>
              <a:spcBef>
                <a:spcPts val="0"/>
              </a:spcBef>
            </a:pPr>
            <a:endParaRPr lang="en-US" sz="3600" dirty="0"/>
          </a:p>
          <a:p>
            <a:pPr>
              <a:spcBef>
                <a:spcPts val="0"/>
              </a:spcBef>
            </a:pPr>
            <a:endParaRPr lang="en-US" dirty="0"/>
          </a:p>
          <a:p>
            <a:pPr lvl="1">
              <a:spcBef>
                <a:spcPts val="0"/>
              </a:spcBef>
            </a:pPr>
            <a:endParaRPr lang="en-US" sz="2400" dirty="0"/>
          </a:p>
          <a:p>
            <a:pPr>
              <a:spcBef>
                <a:spcPts val="0"/>
              </a:spcBef>
            </a:pPr>
            <a:endParaRPr lang="en-US" dirty="0"/>
          </a:p>
        </p:txBody>
      </p:sp>
      <p:sp>
        <p:nvSpPr>
          <p:cNvPr id="5" name="内容占位符 2">
            <a:extLst>
              <a:ext uri="{FF2B5EF4-FFF2-40B4-BE49-F238E27FC236}">
                <a16:creationId xmlns:a16="http://schemas.microsoft.com/office/drawing/2014/main" id="{A1BF5BD7-B6D4-1341-8E31-212ABDFA1881}"/>
              </a:ext>
            </a:extLst>
          </p:cNvPr>
          <p:cNvSpPr txBox="1">
            <a:spLocks/>
          </p:cNvSpPr>
          <p:nvPr/>
        </p:nvSpPr>
        <p:spPr>
          <a:xfrm>
            <a:off x="107504" y="980728"/>
            <a:ext cx="8928992" cy="54726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dirty="0"/>
          </a:p>
        </p:txBody>
      </p:sp>
      <p:sp>
        <p:nvSpPr>
          <p:cNvPr id="6" name="内容占位符 8">
            <a:extLst>
              <a:ext uri="{FF2B5EF4-FFF2-40B4-BE49-F238E27FC236}">
                <a16:creationId xmlns:a16="http://schemas.microsoft.com/office/drawing/2014/main" id="{812DF0A2-F6C7-8A42-BD77-11185D5CC591}"/>
              </a:ext>
            </a:extLst>
          </p:cNvPr>
          <p:cNvSpPr txBox="1">
            <a:spLocks/>
          </p:cNvSpPr>
          <p:nvPr/>
        </p:nvSpPr>
        <p:spPr>
          <a:xfrm>
            <a:off x="107504" y="826923"/>
            <a:ext cx="8928992" cy="55395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endParaRPr lang="en-US" dirty="0"/>
          </a:p>
        </p:txBody>
      </p:sp>
      <p:graphicFrame>
        <p:nvGraphicFramePr>
          <p:cNvPr id="7" name="表格 6"/>
          <p:cNvGraphicFramePr>
            <a:graphicFrameLocks noGrp="1"/>
          </p:cNvGraphicFramePr>
          <p:nvPr/>
        </p:nvGraphicFramePr>
        <p:xfrm>
          <a:off x="683568" y="2305680"/>
          <a:ext cx="3240360" cy="148336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268933023"/>
                    </a:ext>
                  </a:extLst>
                </a:gridCol>
                <a:gridCol w="1872208">
                  <a:extLst>
                    <a:ext uri="{9D8B030D-6E8A-4147-A177-3AD203B41FA5}">
                      <a16:colId xmlns:a16="http://schemas.microsoft.com/office/drawing/2014/main" val="636662006"/>
                    </a:ext>
                  </a:extLst>
                </a:gridCol>
              </a:tblGrid>
              <a:tr h="370840">
                <a:tc>
                  <a:txBody>
                    <a:bodyPr/>
                    <a:lstStyle/>
                    <a:p>
                      <a:r>
                        <a:rPr lang="en-US" altLang="zh-CN" b="1" dirty="0">
                          <a:solidFill>
                            <a:schemeClr val="tx1"/>
                          </a:solidFill>
                        </a:rPr>
                        <a:t>Event Type</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0" dirty="0">
                          <a:solidFill>
                            <a:schemeClr val="tx1"/>
                          </a:solidFill>
                        </a:rPr>
                        <a:t>take office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2987515"/>
                  </a:ext>
                </a:extLst>
              </a:tr>
              <a:tr h="370840">
                <a:tc>
                  <a:txBody>
                    <a:bodyPr/>
                    <a:lstStyle/>
                    <a:p>
                      <a:r>
                        <a:rPr lang="en-US" altLang="zh-CN" b="1" dirty="0">
                          <a:solidFill>
                            <a:schemeClr val="tx1"/>
                          </a:solidFill>
                        </a:rPr>
                        <a:t>Person</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Obama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1075747"/>
                  </a:ext>
                </a:extLst>
              </a:tr>
              <a:tr h="370840">
                <a:tc>
                  <a:txBody>
                    <a:bodyPr/>
                    <a:lstStyle/>
                    <a:p>
                      <a:r>
                        <a:rPr lang="en-US" altLang="zh-CN" b="1" dirty="0">
                          <a:solidFill>
                            <a:schemeClr val="tx1"/>
                          </a:solidFill>
                        </a:rPr>
                        <a:t>Position</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President of USA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635197"/>
                  </a:ext>
                </a:extLst>
              </a:tr>
              <a:tr h="370840">
                <a:tc>
                  <a:txBody>
                    <a:bodyPr/>
                    <a:lstStyle/>
                    <a:p>
                      <a:r>
                        <a:rPr lang="en-US" altLang="zh-CN" b="1" dirty="0">
                          <a:solidFill>
                            <a:schemeClr val="tx1"/>
                          </a:solidFill>
                        </a:rPr>
                        <a:t>time</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2009</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9038079"/>
                  </a:ext>
                </a:extLst>
              </a:tr>
            </a:tbl>
          </a:graphicData>
        </a:graphic>
      </p:graphicFrame>
      <p:graphicFrame>
        <p:nvGraphicFramePr>
          <p:cNvPr id="10" name="表格 9"/>
          <p:cNvGraphicFramePr>
            <a:graphicFrameLocks noGrp="1"/>
          </p:cNvGraphicFramePr>
          <p:nvPr/>
        </p:nvGraphicFramePr>
        <p:xfrm>
          <a:off x="4716016" y="2305680"/>
          <a:ext cx="4032448" cy="148336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268933023"/>
                    </a:ext>
                  </a:extLst>
                </a:gridCol>
                <a:gridCol w="2664296">
                  <a:extLst>
                    <a:ext uri="{9D8B030D-6E8A-4147-A177-3AD203B41FA5}">
                      <a16:colId xmlns:a16="http://schemas.microsoft.com/office/drawing/2014/main" val="636662006"/>
                    </a:ext>
                  </a:extLst>
                </a:gridCol>
              </a:tblGrid>
              <a:tr h="370840">
                <a:tc>
                  <a:txBody>
                    <a:bodyPr/>
                    <a:lstStyle/>
                    <a:p>
                      <a:r>
                        <a:rPr lang="en-US" altLang="zh-CN" b="1" dirty="0">
                          <a:solidFill>
                            <a:schemeClr val="tx1"/>
                          </a:solidFill>
                        </a:rPr>
                        <a:t>Event Type</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b="0" dirty="0">
                          <a:solidFill>
                            <a:schemeClr val="tx1"/>
                          </a:solidFill>
                        </a:rPr>
                        <a:t>End-position(retirement)</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2987515"/>
                  </a:ext>
                </a:extLst>
              </a:tr>
              <a:tr h="370840">
                <a:tc>
                  <a:txBody>
                    <a:bodyPr/>
                    <a:lstStyle/>
                    <a:p>
                      <a:r>
                        <a:rPr lang="en-US" altLang="zh-CN" b="1" dirty="0">
                          <a:solidFill>
                            <a:schemeClr val="tx1"/>
                          </a:solidFill>
                        </a:rPr>
                        <a:t>Person</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Obama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1075747"/>
                  </a:ext>
                </a:extLst>
              </a:tr>
              <a:tr h="370840">
                <a:tc>
                  <a:txBody>
                    <a:bodyPr/>
                    <a:lstStyle/>
                    <a:p>
                      <a:r>
                        <a:rPr lang="en-US" altLang="zh-CN" b="1" dirty="0">
                          <a:solidFill>
                            <a:schemeClr val="tx1"/>
                          </a:solidFill>
                        </a:rPr>
                        <a:t>Position</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President of USA</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1635197"/>
                  </a:ext>
                </a:extLst>
              </a:tr>
              <a:tr h="370840">
                <a:tc>
                  <a:txBody>
                    <a:bodyPr/>
                    <a:lstStyle/>
                    <a:p>
                      <a:r>
                        <a:rPr lang="en-US" altLang="zh-CN" b="1" dirty="0">
                          <a:solidFill>
                            <a:schemeClr val="tx1"/>
                          </a:solidFill>
                        </a:rPr>
                        <a:t>time</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dirty="0">
                          <a:solidFill>
                            <a:schemeClr val="tx1"/>
                          </a:solidFill>
                        </a:rPr>
                        <a:t>2013/2017</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9038079"/>
                  </a:ext>
                </a:extLst>
              </a:tr>
            </a:tbl>
          </a:graphicData>
        </a:graphic>
      </p:graphicFrame>
      <p:sp>
        <p:nvSpPr>
          <p:cNvPr id="8" name="右箭头 7"/>
          <p:cNvSpPr/>
          <p:nvPr/>
        </p:nvSpPr>
        <p:spPr>
          <a:xfrm>
            <a:off x="4139952" y="2809736"/>
            <a:ext cx="288032" cy="45572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表格 10"/>
          <p:cNvGraphicFramePr>
            <a:graphicFrameLocks noGrp="1"/>
          </p:cNvGraphicFramePr>
          <p:nvPr/>
        </p:nvGraphicFramePr>
        <p:xfrm>
          <a:off x="683568" y="4725144"/>
          <a:ext cx="3240360" cy="1483360"/>
        </p:xfrm>
        <a:graphic>
          <a:graphicData uri="http://schemas.openxmlformats.org/drawingml/2006/table">
            <a:tbl>
              <a:tblPr firstRow="1" bandRow="1">
                <a:tableStyleId>{5C22544A-7EE6-4342-B048-85BDC9FD1C3A}</a:tableStyleId>
              </a:tblPr>
              <a:tblGrid>
                <a:gridCol w="1356430">
                  <a:extLst>
                    <a:ext uri="{9D8B030D-6E8A-4147-A177-3AD203B41FA5}">
                      <a16:colId xmlns:a16="http://schemas.microsoft.com/office/drawing/2014/main" val="1770312979"/>
                    </a:ext>
                  </a:extLst>
                </a:gridCol>
                <a:gridCol w="1883930">
                  <a:extLst>
                    <a:ext uri="{9D8B030D-6E8A-4147-A177-3AD203B41FA5}">
                      <a16:colId xmlns:a16="http://schemas.microsoft.com/office/drawing/2014/main" val="2578124645"/>
                    </a:ext>
                  </a:extLst>
                </a:gridCol>
              </a:tblGrid>
              <a:tr h="370840">
                <a:tc>
                  <a:txBody>
                    <a:bodyPr/>
                    <a:lstStyle/>
                    <a:p>
                      <a:pPr algn="ctr"/>
                      <a:r>
                        <a:rPr lang="en-US" altLang="zh-CN" b="1" dirty="0">
                          <a:solidFill>
                            <a:schemeClr val="tx1"/>
                          </a:solidFill>
                        </a:rPr>
                        <a:t>Event Type</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Enter-position</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059560"/>
                  </a:ext>
                </a:extLst>
              </a:tr>
              <a:tr h="370840">
                <a:tc>
                  <a:txBody>
                    <a:bodyPr/>
                    <a:lstStyle/>
                    <a:p>
                      <a:pPr algn="ctr"/>
                      <a:r>
                        <a:rPr lang="en-US" altLang="zh-CN" b="1" dirty="0">
                          <a:solidFill>
                            <a:schemeClr val="tx1"/>
                          </a:solidFill>
                        </a:rPr>
                        <a:t>Person</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Obama</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3811698"/>
                  </a:ext>
                </a:extLst>
              </a:tr>
              <a:tr h="370840">
                <a:tc>
                  <a:txBody>
                    <a:bodyPr/>
                    <a:lstStyle/>
                    <a:p>
                      <a:pPr algn="ctr"/>
                      <a:r>
                        <a:rPr lang="en-US" altLang="zh-CN" b="1" dirty="0">
                          <a:solidFill>
                            <a:schemeClr val="tx1"/>
                          </a:solidFill>
                        </a:rPr>
                        <a:t>position</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President of USA</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47707"/>
                  </a:ext>
                </a:extLst>
              </a:tr>
              <a:tr h="370840">
                <a:tc>
                  <a:txBody>
                    <a:bodyPr/>
                    <a:lstStyle/>
                    <a:p>
                      <a:pPr algn="ctr"/>
                      <a:r>
                        <a:rPr lang="en-US" altLang="zh-CN" b="1" dirty="0">
                          <a:solidFill>
                            <a:schemeClr val="tx1"/>
                          </a:solidFill>
                        </a:rPr>
                        <a:t>time</a:t>
                      </a:r>
                      <a:endParaRPr lang="zh-CN" alt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b="0" dirty="0">
                          <a:solidFill>
                            <a:schemeClr val="tx1"/>
                          </a:solidFill>
                        </a:rPr>
                        <a:t>2009-2017</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8485596"/>
                  </a:ext>
                </a:extLst>
              </a:tr>
            </a:tbl>
          </a:graphicData>
        </a:graphic>
      </p:graphicFrame>
      <p:sp>
        <p:nvSpPr>
          <p:cNvPr id="12" name="文本框 11"/>
          <p:cNvSpPr txBox="1"/>
          <p:nvPr/>
        </p:nvSpPr>
        <p:spPr>
          <a:xfrm>
            <a:off x="4716016" y="4725144"/>
            <a:ext cx="3312368" cy="369332"/>
          </a:xfrm>
          <a:prstGeom prst="rect">
            <a:avLst/>
          </a:prstGeom>
          <a:noFill/>
        </p:spPr>
        <p:txBody>
          <a:bodyPr wrap="square" rtlCol="0">
            <a:spAutoFit/>
          </a:bodyPr>
          <a:lstStyle/>
          <a:p>
            <a:r>
              <a:rPr lang="en-US" altLang="zh-CN" b="1" dirty="0"/>
              <a:t>Q: </a:t>
            </a:r>
            <a:r>
              <a:rPr lang="en-US" altLang="zh-CN" dirty="0"/>
              <a:t>When did Obama retired?</a:t>
            </a:r>
            <a:endParaRPr lang="zh-CN" altLang="en-US" dirty="0"/>
          </a:p>
        </p:txBody>
      </p:sp>
      <p:cxnSp>
        <p:nvCxnSpPr>
          <p:cNvPr id="14" name="直接箭头连接符 13"/>
          <p:cNvCxnSpPr/>
          <p:nvPr/>
        </p:nvCxnSpPr>
        <p:spPr>
          <a:xfrm>
            <a:off x="6228184" y="5094476"/>
            <a:ext cx="0" cy="4227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777880" y="5572511"/>
            <a:ext cx="3312368" cy="369332"/>
          </a:xfrm>
          <a:prstGeom prst="rect">
            <a:avLst/>
          </a:prstGeom>
          <a:noFill/>
        </p:spPr>
        <p:txBody>
          <a:bodyPr wrap="square" rtlCol="0">
            <a:spAutoFit/>
          </a:bodyPr>
          <a:lstStyle/>
          <a:p>
            <a:r>
              <a:rPr lang="en-US" altLang="zh-CN" b="1" dirty="0"/>
              <a:t>A: </a:t>
            </a:r>
            <a:r>
              <a:rPr lang="en-US" altLang="zh-CN" dirty="0"/>
              <a:t>2017</a:t>
            </a:r>
            <a:endParaRPr lang="zh-CN" altLang="en-US" dirty="0"/>
          </a:p>
        </p:txBody>
      </p:sp>
    </p:spTree>
    <p:extLst>
      <p:ext uri="{BB962C8B-B14F-4D97-AF65-F5344CB8AC3E}">
        <p14:creationId xmlns:p14="http://schemas.microsoft.com/office/powerpoint/2010/main" val="1280927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TransE</a:t>
            </a:r>
            <a:endParaRPr lang="zh-CN" altLang="en-US" dirty="0"/>
          </a:p>
        </p:txBody>
      </p:sp>
      <p:sp>
        <p:nvSpPr>
          <p:cNvPr id="3" name="内容占位符 2"/>
          <p:cNvSpPr>
            <a:spLocks noGrp="1"/>
          </p:cNvSpPr>
          <p:nvPr>
            <p:ph idx="1"/>
          </p:nvPr>
        </p:nvSpPr>
        <p:spPr>
          <a:xfrm>
            <a:off x="107504" y="980728"/>
            <a:ext cx="8928992" cy="1080120"/>
          </a:xfrm>
        </p:spPr>
        <p:txBody>
          <a:bodyPr/>
          <a:lstStyle/>
          <a:p>
            <a:pPr marL="0" indent="0">
              <a:buNone/>
            </a:pPr>
            <a:r>
              <a:rPr lang="en-US" altLang="zh-CN" dirty="0"/>
              <a:t>For each triple </a:t>
            </a:r>
            <a:r>
              <a:rPr lang="zh-CN" altLang="en-US" dirty="0"/>
              <a:t> </a:t>
            </a:r>
            <a:r>
              <a:rPr lang="en-US" altLang="zh-CN" dirty="0"/>
              <a:t>(head,</a:t>
            </a:r>
            <a:r>
              <a:rPr lang="zh-CN" altLang="en-US" dirty="0"/>
              <a:t> </a:t>
            </a:r>
            <a:r>
              <a:rPr lang="en-US" altLang="zh-CN" dirty="0"/>
              <a:t>relation,</a:t>
            </a:r>
            <a:r>
              <a:rPr lang="zh-CN" altLang="en-US" dirty="0"/>
              <a:t> </a:t>
            </a:r>
            <a:r>
              <a:rPr lang="en-US" altLang="zh-CN" dirty="0"/>
              <a:t>tail), relation as a </a:t>
            </a:r>
            <a:r>
              <a:rPr lang="en-US" altLang="zh-CN" dirty="0">
                <a:solidFill>
                  <a:srgbClr val="FF0000"/>
                </a:solidFill>
              </a:rPr>
              <a:t>translation</a:t>
            </a:r>
            <a:r>
              <a:rPr lang="en-US" altLang="zh-CN" dirty="0"/>
              <a:t> from head to tail</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18</a:t>
            </a:fld>
            <a:endParaRPr lang="zh-CN" altLang="en-US"/>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506" y="2107415"/>
            <a:ext cx="3240360" cy="3442310"/>
          </a:xfrm>
          <a:prstGeom prst="rect">
            <a:avLst/>
          </a:prstGeom>
        </p:spPr>
      </p:pic>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5865" y="2060848"/>
            <a:ext cx="4209969" cy="3535443"/>
          </a:xfrm>
          <a:prstGeom prst="rect">
            <a:avLst/>
          </a:prstGeom>
        </p:spPr>
      </p:pic>
      <p:sp>
        <p:nvSpPr>
          <p:cNvPr id="8" name="右箭头 7"/>
          <p:cNvSpPr/>
          <p:nvPr/>
        </p:nvSpPr>
        <p:spPr>
          <a:xfrm>
            <a:off x="3771906" y="3576542"/>
            <a:ext cx="1008112" cy="50405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a:latin typeface="Helvetica Light" charset="0"/>
              <a:ea typeface="Helvetica Light" charset="0"/>
              <a:cs typeface="Helvetica Light" charset="0"/>
            </a:endParaRPr>
          </a:p>
        </p:txBody>
      </p:sp>
      <p:sp>
        <p:nvSpPr>
          <p:cNvPr id="12" name="矩形 11"/>
          <p:cNvSpPr/>
          <p:nvPr/>
        </p:nvSpPr>
        <p:spPr>
          <a:xfrm>
            <a:off x="1716090" y="5873550"/>
            <a:ext cx="5787162" cy="646331"/>
          </a:xfrm>
          <a:prstGeom prst="rect">
            <a:avLst/>
          </a:prstGeom>
          <a:ln>
            <a:solidFill>
              <a:schemeClr val="accent1"/>
            </a:solidFill>
          </a:ln>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sz="3600" dirty="0">
                <a:latin typeface="DengXian" charset="-122"/>
                <a:ea typeface="DengXian" charset="-122"/>
                <a:cs typeface="DengXian" charset="-122"/>
              </a:rPr>
              <a:t>Learning objective: </a:t>
            </a:r>
            <a:r>
              <a:rPr lang="en-US" altLang="zh-CN" sz="3600" b="1" dirty="0">
                <a:solidFill>
                  <a:srgbClr val="FF0000"/>
                </a:solidFill>
                <a:latin typeface="DengXian" charset="-122"/>
                <a:ea typeface="DengXian" charset="-122"/>
                <a:cs typeface="DengXian" charset="-122"/>
              </a:rPr>
              <a:t>h</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r </a:t>
            </a:r>
            <a:r>
              <a:rPr lang="zh-CN" altLang="zh-CN"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t</a:t>
            </a:r>
            <a:endParaRPr lang="zh-CN" altLang="en-US" sz="3600" b="1" dirty="0">
              <a:solidFill>
                <a:srgbClr val="FF0000"/>
              </a:solidFill>
              <a:latin typeface="DengXian" charset="-122"/>
              <a:ea typeface="DengXian" charset="-122"/>
              <a:cs typeface="DengXian" charset="-122"/>
            </a:endParaRPr>
          </a:p>
        </p:txBody>
      </p:sp>
    </p:spTree>
    <p:extLst>
      <p:ext uri="{BB962C8B-B14F-4D97-AF65-F5344CB8AC3E}">
        <p14:creationId xmlns:p14="http://schemas.microsoft.com/office/powerpoint/2010/main" val="17466777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lstStyle/>
          <a:p>
            <a:r>
              <a:rPr lang="en-US" altLang="zh-CN" dirty="0"/>
              <a:t>Why</a:t>
            </a:r>
            <a:r>
              <a:rPr lang="zh-CN" altLang="en-US" dirty="0"/>
              <a:t> </a:t>
            </a:r>
            <a:r>
              <a:rPr lang="en-US" altLang="zh-CN" dirty="0"/>
              <a:t>Event</a:t>
            </a:r>
            <a:r>
              <a:rPr lang="zh-CN" altLang="en-US" dirty="0"/>
              <a:t> </a:t>
            </a:r>
            <a:r>
              <a:rPr lang="en-US" altLang="zh-CN" dirty="0"/>
              <a:t>Extraction?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180</a:t>
            </a:fld>
            <a:endParaRPr lang="zh-CN" altLang="en-US">
              <a:solidFill>
                <a:prstClr val="black">
                  <a:tint val="75000"/>
                </a:prstClr>
              </a:solidFill>
            </a:endParaRPr>
          </a:p>
        </p:txBody>
      </p:sp>
      <p:sp>
        <p:nvSpPr>
          <p:cNvPr id="6" name="内容占位符 8">
            <a:extLst>
              <a:ext uri="{FF2B5EF4-FFF2-40B4-BE49-F238E27FC236}">
                <a16:creationId xmlns:a16="http://schemas.microsoft.com/office/drawing/2014/main" id="{812DF0A2-F6C7-8A42-BD77-11185D5CC591}"/>
              </a:ext>
            </a:extLst>
          </p:cNvPr>
          <p:cNvSpPr txBox="1">
            <a:spLocks/>
          </p:cNvSpPr>
          <p:nvPr/>
        </p:nvSpPr>
        <p:spPr>
          <a:xfrm>
            <a:off x="107504" y="826923"/>
            <a:ext cx="8928992" cy="55395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endParaRPr lang="en-US" dirty="0"/>
          </a:p>
        </p:txBody>
      </p:sp>
      <p:pic>
        <p:nvPicPr>
          <p:cNvPr id="13" name="内容占位符 12"/>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03" r="-1"/>
          <a:stretch/>
        </p:blipFill>
        <p:spPr>
          <a:xfrm>
            <a:off x="0" y="963757"/>
            <a:ext cx="9144000" cy="5169702"/>
          </a:xfrm>
        </p:spPr>
      </p:pic>
      <p:sp>
        <p:nvSpPr>
          <p:cNvPr id="7" name="文本框 6">
            <a:extLst>
              <a:ext uri="{FF2B5EF4-FFF2-40B4-BE49-F238E27FC236}">
                <a16:creationId xmlns:a16="http://schemas.microsoft.com/office/drawing/2014/main" id="{28DD4D86-4701-464B-A318-7B9FE0E25294}"/>
              </a:ext>
            </a:extLst>
          </p:cNvPr>
          <p:cNvSpPr txBox="1"/>
          <p:nvPr/>
        </p:nvSpPr>
        <p:spPr>
          <a:xfrm>
            <a:off x="120896" y="6393214"/>
            <a:ext cx="9001000" cy="338554"/>
          </a:xfrm>
          <a:prstGeom prst="rect">
            <a:avLst/>
          </a:prstGeom>
          <a:noFill/>
        </p:spPr>
        <p:txBody>
          <a:bodyPr wrap="square" rtlCol="0">
            <a:spAutoFit/>
          </a:bodyPr>
          <a:lstStyle/>
          <a:p>
            <a:pPr algn="ctr"/>
            <a:r>
              <a:rPr kumimoji="1" lang="en-US" altLang="zh-CN" sz="1600" dirty="0"/>
              <a:t>Kang Liu. Open Domain Event Extraction from Texts </a:t>
            </a:r>
          </a:p>
        </p:txBody>
      </p:sp>
    </p:spTree>
    <p:extLst>
      <p:ext uri="{BB962C8B-B14F-4D97-AF65-F5344CB8AC3E}">
        <p14:creationId xmlns:p14="http://schemas.microsoft.com/office/powerpoint/2010/main" val="31077390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lstStyle/>
          <a:p>
            <a:r>
              <a:rPr lang="en-US" altLang="zh-CN" dirty="0"/>
              <a:t>Why</a:t>
            </a:r>
            <a:r>
              <a:rPr lang="zh-CN" altLang="en-US" dirty="0"/>
              <a:t> </a:t>
            </a:r>
            <a:r>
              <a:rPr lang="en-US" altLang="zh-CN" dirty="0"/>
              <a:t>Event</a:t>
            </a:r>
            <a:r>
              <a:rPr lang="zh-CN" altLang="en-US" dirty="0"/>
              <a:t> </a:t>
            </a:r>
            <a:r>
              <a:rPr lang="en-US" altLang="zh-CN" dirty="0"/>
              <a:t>Extraction?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181</a:t>
            </a:fld>
            <a:endParaRPr lang="zh-CN" altLang="en-US">
              <a:solidFill>
                <a:prstClr val="black">
                  <a:tint val="75000"/>
                </a:prstClr>
              </a:solidFill>
            </a:endParaRPr>
          </a:p>
        </p:txBody>
      </p:sp>
      <p:sp>
        <p:nvSpPr>
          <p:cNvPr id="6" name="内容占位符 8">
            <a:extLst>
              <a:ext uri="{FF2B5EF4-FFF2-40B4-BE49-F238E27FC236}">
                <a16:creationId xmlns:a16="http://schemas.microsoft.com/office/drawing/2014/main" id="{812DF0A2-F6C7-8A42-BD77-11185D5CC591}"/>
              </a:ext>
            </a:extLst>
          </p:cNvPr>
          <p:cNvSpPr txBox="1">
            <a:spLocks/>
          </p:cNvSpPr>
          <p:nvPr/>
        </p:nvSpPr>
        <p:spPr>
          <a:xfrm>
            <a:off x="107504" y="826923"/>
            <a:ext cx="8928992" cy="55395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endParaRPr lang="en-US" dirty="0"/>
          </a:p>
        </p:txBody>
      </p:sp>
      <p:pic>
        <p:nvPicPr>
          <p:cNvPr id="5" name="内容占位符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8129" t="4003" r="3360"/>
          <a:stretch/>
        </p:blipFill>
        <p:spPr>
          <a:xfrm>
            <a:off x="0" y="855551"/>
            <a:ext cx="9144000" cy="5458596"/>
          </a:xfrm>
        </p:spPr>
      </p:pic>
      <p:sp>
        <p:nvSpPr>
          <p:cNvPr id="7" name="文本框 6">
            <a:extLst>
              <a:ext uri="{FF2B5EF4-FFF2-40B4-BE49-F238E27FC236}">
                <a16:creationId xmlns:a16="http://schemas.microsoft.com/office/drawing/2014/main" id="{D49CD502-92CE-4D4B-987B-7FD585CCE857}"/>
              </a:ext>
            </a:extLst>
          </p:cNvPr>
          <p:cNvSpPr txBox="1"/>
          <p:nvPr/>
        </p:nvSpPr>
        <p:spPr>
          <a:xfrm>
            <a:off x="120896" y="6393214"/>
            <a:ext cx="9001000" cy="338554"/>
          </a:xfrm>
          <a:prstGeom prst="rect">
            <a:avLst/>
          </a:prstGeom>
          <a:noFill/>
        </p:spPr>
        <p:txBody>
          <a:bodyPr wrap="square" rtlCol="0">
            <a:spAutoFit/>
          </a:bodyPr>
          <a:lstStyle/>
          <a:p>
            <a:pPr algn="ctr"/>
            <a:r>
              <a:rPr kumimoji="1" lang="en-US" altLang="zh-CN" sz="1600" dirty="0"/>
              <a:t>Kang Liu. Open Domain Event Extraction from Texts </a:t>
            </a:r>
          </a:p>
        </p:txBody>
      </p:sp>
    </p:spTree>
    <p:extLst>
      <p:ext uri="{BB962C8B-B14F-4D97-AF65-F5344CB8AC3E}">
        <p14:creationId xmlns:p14="http://schemas.microsoft.com/office/powerpoint/2010/main" val="10165042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normAutofit fontScale="90000"/>
          </a:bodyPr>
          <a:lstStyle/>
          <a:p>
            <a:r>
              <a:rPr lang="en-US" dirty="0"/>
              <a:t>R</a:t>
            </a:r>
            <a:r>
              <a:rPr lang="en-US" altLang="zh-CN" dirty="0"/>
              <a:t>elation</a:t>
            </a:r>
            <a:r>
              <a:rPr lang="zh-CN" altLang="en-US" dirty="0"/>
              <a:t> </a:t>
            </a:r>
            <a:r>
              <a:rPr lang="en-US" altLang="zh-CN" dirty="0"/>
              <a:t>Extraction</a:t>
            </a:r>
            <a:r>
              <a:rPr lang="zh-CN" altLang="en-US" dirty="0"/>
              <a:t> </a:t>
            </a:r>
            <a:r>
              <a:rPr lang="en-US" altLang="zh-CN" dirty="0"/>
              <a:t>vs.</a:t>
            </a:r>
            <a:r>
              <a:rPr lang="zh-CN" altLang="en-US" dirty="0"/>
              <a:t> </a:t>
            </a:r>
            <a:r>
              <a:rPr lang="en-US" altLang="zh-CN" dirty="0"/>
              <a:t>Event</a:t>
            </a:r>
            <a:r>
              <a:rPr lang="zh-CN" altLang="en-US" dirty="0"/>
              <a:t> </a:t>
            </a:r>
            <a:r>
              <a:rPr lang="en-US" altLang="zh-CN" dirty="0"/>
              <a:t>Extraction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182</a:t>
            </a:fld>
            <a:endParaRPr lang="zh-CN" altLang="en-US">
              <a:solidFill>
                <a:prstClr val="black">
                  <a:tint val="75000"/>
                </a:prstClr>
              </a:solidFill>
            </a:endParaRPr>
          </a:p>
        </p:txBody>
      </p:sp>
      <p:sp>
        <p:nvSpPr>
          <p:cNvPr id="3" name="内容占位符 2"/>
          <p:cNvSpPr>
            <a:spLocks noGrp="1"/>
          </p:cNvSpPr>
          <p:nvPr>
            <p:ph idx="1"/>
          </p:nvPr>
        </p:nvSpPr>
        <p:spPr>
          <a:xfrm>
            <a:off x="107504" y="980728"/>
            <a:ext cx="8712968" cy="3859388"/>
          </a:xfrm>
        </p:spPr>
        <p:txBody>
          <a:bodyPr>
            <a:normAutofit lnSpcReduction="10000"/>
          </a:bodyPr>
          <a:lstStyle/>
          <a:p>
            <a:r>
              <a:rPr lang="en-US" altLang="zh-CN" dirty="0"/>
              <a:t>Relation</a:t>
            </a:r>
            <a:r>
              <a:rPr lang="zh-CN" altLang="en-US" dirty="0"/>
              <a:t> </a:t>
            </a:r>
            <a:r>
              <a:rPr lang="en-US" altLang="zh-CN" dirty="0"/>
              <a:t>Extraction</a:t>
            </a:r>
          </a:p>
          <a:p>
            <a:pPr lvl="1"/>
            <a:r>
              <a:rPr lang="en-US" altLang="zh-CN" dirty="0"/>
              <a:t>Identify</a:t>
            </a:r>
            <a:r>
              <a:rPr lang="zh-CN" altLang="en-US" dirty="0"/>
              <a:t> </a:t>
            </a:r>
            <a:r>
              <a:rPr lang="en-US" altLang="zh-CN" dirty="0"/>
              <a:t>the</a:t>
            </a:r>
            <a:r>
              <a:rPr lang="zh-CN" altLang="en-US" dirty="0"/>
              <a:t> </a:t>
            </a:r>
            <a:r>
              <a:rPr lang="en-US" altLang="zh-CN" dirty="0"/>
              <a:t>relation</a:t>
            </a:r>
            <a:r>
              <a:rPr lang="zh-CN" altLang="en-US" dirty="0"/>
              <a:t> </a:t>
            </a:r>
            <a:r>
              <a:rPr lang="en-US" altLang="zh-CN" dirty="0"/>
              <a:t>between</a:t>
            </a:r>
            <a:r>
              <a:rPr lang="zh-CN" altLang="en-US" dirty="0"/>
              <a:t> </a:t>
            </a:r>
            <a:r>
              <a:rPr lang="en-US" altLang="zh-CN" dirty="0"/>
              <a:t>two</a:t>
            </a:r>
            <a:r>
              <a:rPr lang="zh-CN" altLang="en-US" dirty="0"/>
              <a:t> </a:t>
            </a:r>
            <a:r>
              <a:rPr lang="en-US" altLang="zh-CN" dirty="0"/>
              <a:t>entities.</a:t>
            </a:r>
          </a:p>
          <a:p>
            <a:pPr marL="457200" lvl="1" indent="0">
              <a:buNone/>
            </a:pPr>
            <a:endParaRPr lang="en-US" altLang="zh-CN" dirty="0"/>
          </a:p>
          <a:p>
            <a:pPr marL="457200" lvl="1" indent="0">
              <a:buNone/>
            </a:pPr>
            <a:r>
              <a:rPr lang="en-US" altLang="zh-CN" dirty="0"/>
              <a:t> </a:t>
            </a:r>
          </a:p>
          <a:p>
            <a:pPr marL="457200" lvl="1" indent="0">
              <a:buNone/>
            </a:pPr>
            <a:endParaRPr lang="en-US" altLang="zh-CN" dirty="0"/>
          </a:p>
          <a:p>
            <a:r>
              <a:rPr lang="en-US" altLang="zh-CN" dirty="0"/>
              <a:t>Event</a:t>
            </a:r>
            <a:r>
              <a:rPr lang="zh-CN" altLang="en-US" dirty="0"/>
              <a:t> </a:t>
            </a:r>
            <a:r>
              <a:rPr lang="en-US" altLang="zh-CN" dirty="0"/>
              <a:t>Extraction</a:t>
            </a:r>
          </a:p>
          <a:p>
            <a:pPr lvl="1"/>
            <a:r>
              <a:rPr lang="en-US" altLang="zh-CN" dirty="0"/>
              <a:t>Identify</a:t>
            </a:r>
            <a:r>
              <a:rPr lang="zh-CN" altLang="en-US" dirty="0"/>
              <a:t> </a:t>
            </a:r>
            <a:r>
              <a:rPr lang="en-US" altLang="zh-CN" dirty="0"/>
              <a:t>the</a:t>
            </a:r>
            <a:r>
              <a:rPr lang="zh-CN" altLang="en-US" dirty="0"/>
              <a:t> </a:t>
            </a:r>
            <a:r>
              <a:rPr lang="en-US" altLang="zh-CN" dirty="0"/>
              <a:t>relations</a:t>
            </a:r>
            <a:r>
              <a:rPr lang="zh-CN" altLang="en-US" dirty="0"/>
              <a:t> </a:t>
            </a:r>
            <a:r>
              <a:rPr lang="en-US" altLang="zh-CN" dirty="0"/>
              <a:t>between</a:t>
            </a:r>
            <a:r>
              <a:rPr lang="zh-CN" altLang="en-US" dirty="0"/>
              <a:t> </a:t>
            </a:r>
            <a:r>
              <a:rPr lang="en-US" altLang="zh-CN" dirty="0"/>
              <a:t>an</a:t>
            </a:r>
            <a:r>
              <a:rPr lang="zh-CN" altLang="en-US" dirty="0"/>
              <a:t> </a:t>
            </a:r>
            <a:r>
              <a:rPr lang="en-US" altLang="zh-CN" dirty="0"/>
              <a:t>event</a:t>
            </a:r>
            <a:r>
              <a:rPr lang="zh-CN" altLang="en-US" dirty="0"/>
              <a:t> </a:t>
            </a:r>
            <a:r>
              <a:rPr lang="en-US" altLang="zh-CN" dirty="0"/>
              <a:t>and</a:t>
            </a:r>
            <a:r>
              <a:rPr lang="zh-CN" altLang="en-US" dirty="0"/>
              <a:t> </a:t>
            </a:r>
            <a:r>
              <a:rPr lang="en-US" altLang="zh-CN" dirty="0"/>
              <a:t>its</a:t>
            </a:r>
            <a:r>
              <a:rPr lang="zh-CN" altLang="en-US" dirty="0"/>
              <a:t> </a:t>
            </a:r>
            <a:r>
              <a:rPr lang="en-US" altLang="zh-CN" dirty="0"/>
              <a:t>corresponding</a:t>
            </a:r>
            <a:r>
              <a:rPr lang="zh-CN" altLang="en-US" dirty="0"/>
              <a:t> </a:t>
            </a:r>
            <a:r>
              <a:rPr lang="en-US" altLang="zh-CN" dirty="0"/>
              <a:t>entities.</a:t>
            </a:r>
          </a:p>
        </p:txBody>
      </p:sp>
      <p:sp>
        <p:nvSpPr>
          <p:cNvPr id="5" name="内容占位符 2">
            <a:extLst>
              <a:ext uri="{FF2B5EF4-FFF2-40B4-BE49-F238E27FC236}">
                <a16:creationId xmlns:a16="http://schemas.microsoft.com/office/drawing/2014/main" id="{D58D7694-C53D-044D-856E-3E0F4B24A369}"/>
              </a:ext>
            </a:extLst>
          </p:cNvPr>
          <p:cNvSpPr txBox="1">
            <a:spLocks/>
          </p:cNvSpPr>
          <p:nvPr/>
        </p:nvSpPr>
        <p:spPr>
          <a:xfrm>
            <a:off x="395536" y="5793756"/>
            <a:ext cx="9066287"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sz="2000" dirty="0">
                <a:highlight>
                  <a:srgbClr val="AE67DC"/>
                </a:highlight>
              </a:rPr>
              <a:t>Barry Diller</a:t>
            </a:r>
            <a:r>
              <a:rPr lang="en-US" altLang="zh-CN" sz="2000" dirty="0"/>
              <a:t> on </a:t>
            </a:r>
            <a:r>
              <a:rPr lang="en-US" altLang="zh-CN" sz="2000" dirty="0">
                <a:highlight>
                  <a:srgbClr val="4B9BE6"/>
                </a:highlight>
              </a:rPr>
              <a:t>Wednesday</a:t>
            </a:r>
            <a:r>
              <a:rPr lang="en-US" altLang="zh-CN" sz="2000" dirty="0"/>
              <a:t> </a:t>
            </a:r>
            <a:r>
              <a:rPr lang="en-US" altLang="zh-CN" sz="2000" b="1" dirty="0"/>
              <a:t>quit</a:t>
            </a:r>
            <a:r>
              <a:rPr lang="en-US" altLang="zh-CN" sz="2000" dirty="0"/>
              <a:t> as </a:t>
            </a:r>
            <a:r>
              <a:rPr lang="en-US" altLang="zh-CN" sz="2000" dirty="0">
                <a:highlight>
                  <a:srgbClr val="E0C225"/>
                </a:highlight>
              </a:rPr>
              <a:t>chief</a:t>
            </a:r>
            <a:r>
              <a:rPr lang="en-US" altLang="zh-CN" sz="2000" dirty="0"/>
              <a:t> of </a:t>
            </a:r>
            <a:r>
              <a:rPr lang="en-US" altLang="zh-CN" sz="2000" dirty="0">
                <a:highlight>
                  <a:srgbClr val="E15852"/>
                </a:highlight>
              </a:rPr>
              <a:t>Vivendi Universal Entertainment</a:t>
            </a:r>
            <a:r>
              <a:rPr lang="en-US" altLang="zh-CN" sz="2000" dirty="0"/>
              <a:t>.</a:t>
            </a:r>
          </a:p>
        </p:txBody>
      </p:sp>
      <p:sp>
        <p:nvSpPr>
          <p:cNvPr id="6" name="文本框 5">
            <a:extLst>
              <a:ext uri="{FF2B5EF4-FFF2-40B4-BE49-F238E27FC236}">
                <a16:creationId xmlns:a16="http://schemas.microsoft.com/office/drawing/2014/main" id="{28AC1EDB-86E9-DD48-AEFA-773555C71FBB}"/>
              </a:ext>
            </a:extLst>
          </p:cNvPr>
          <p:cNvSpPr txBox="1"/>
          <p:nvPr/>
        </p:nvSpPr>
        <p:spPr>
          <a:xfrm>
            <a:off x="3548919" y="6103365"/>
            <a:ext cx="898003" cy="369332"/>
          </a:xfrm>
          <a:prstGeom prst="rect">
            <a:avLst/>
          </a:prstGeom>
          <a:noFill/>
        </p:spPr>
        <p:txBody>
          <a:bodyPr wrap="none" rtlCol="0">
            <a:spAutoFit/>
          </a:bodyPr>
          <a:lstStyle/>
          <a:p>
            <a:r>
              <a:rPr kumimoji="1" lang="en-US" altLang="zh-CN" dirty="0">
                <a:solidFill>
                  <a:srgbClr val="E15852"/>
                </a:solidFill>
              </a:rPr>
              <a:t>Trigger</a:t>
            </a:r>
            <a:endParaRPr kumimoji="1" lang="zh-CN" altLang="en-US" dirty="0">
              <a:solidFill>
                <a:srgbClr val="E15852"/>
              </a:solidFill>
            </a:endParaRPr>
          </a:p>
        </p:txBody>
      </p:sp>
      <p:sp>
        <p:nvSpPr>
          <p:cNvPr id="7" name="文本框 6">
            <a:extLst>
              <a:ext uri="{FF2B5EF4-FFF2-40B4-BE49-F238E27FC236}">
                <a16:creationId xmlns:a16="http://schemas.microsoft.com/office/drawing/2014/main" id="{46923066-DBB5-3A48-9CD7-1B324ECC2C2D}"/>
              </a:ext>
            </a:extLst>
          </p:cNvPr>
          <p:cNvSpPr txBox="1"/>
          <p:nvPr/>
        </p:nvSpPr>
        <p:spPr>
          <a:xfrm>
            <a:off x="6620619" y="6103365"/>
            <a:ext cx="1277914" cy="369332"/>
          </a:xfrm>
          <a:prstGeom prst="rect">
            <a:avLst/>
          </a:prstGeom>
          <a:noFill/>
        </p:spPr>
        <p:txBody>
          <a:bodyPr wrap="none" rtlCol="0">
            <a:spAutoFit/>
          </a:bodyPr>
          <a:lstStyle/>
          <a:p>
            <a:r>
              <a:rPr kumimoji="1" lang="en-US" altLang="zh-CN" dirty="0">
                <a:solidFill>
                  <a:srgbClr val="E15852"/>
                </a:solidFill>
              </a:rPr>
              <a:t>Arguments</a:t>
            </a:r>
            <a:endParaRPr kumimoji="1" lang="zh-CN" altLang="en-US" dirty="0">
              <a:solidFill>
                <a:srgbClr val="E15852"/>
              </a:solidFill>
            </a:endParaRPr>
          </a:p>
        </p:txBody>
      </p:sp>
      <p:sp>
        <p:nvSpPr>
          <p:cNvPr id="8" name="弧 7">
            <a:extLst>
              <a:ext uri="{FF2B5EF4-FFF2-40B4-BE49-F238E27FC236}">
                <a16:creationId xmlns:a16="http://schemas.microsoft.com/office/drawing/2014/main" id="{E58B04CA-EA7A-6748-83F0-AC9588BE3EF2}"/>
              </a:ext>
            </a:extLst>
          </p:cNvPr>
          <p:cNvSpPr/>
          <p:nvPr/>
        </p:nvSpPr>
        <p:spPr>
          <a:xfrm>
            <a:off x="4054722" y="5083831"/>
            <a:ext cx="2376264" cy="1657537"/>
          </a:xfrm>
          <a:prstGeom prst="arc">
            <a:avLst>
              <a:gd name="adj1" fmla="val 11214830"/>
              <a:gd name="adj2" fmla="val 21100408"/>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8F684CAD-E4EA-594A-9D96-70ECAF5A5473}"/>
              </a:ext>
            </a:extLst>
          </p:cNvPr>
          <p:cNvSpPr txBox="1"/>
          <p:nvPr/>
        </p:nvSpPr>
        <p:spPr>
          <a:xfrm>
            <a:off x="4507717" y="4715852"/>
            <a:ext cx="1470274" cy="369332"/>
          </a:xfrm>
          <a:prstGeom prst="rect">
            <a:avLst/>
          </a:prstGeom>
          <a:noFill/>
        </p:spPr>
        <p:txBody>
          <a:bodyPr wrap="none" rtlCol="0">
            <a:spAutoFit/>
          </a:bodyPr>
          <a:lstStyle/>
          <a:p>
            <a:r>
              <a:rPr kumimoji="1" lang="en-US" altLang="zh-CN" dirty="0">
                <a:solidFill>
                  <a:srgbClr val="E15852"/>
                </a:solidFill>
              </a:rPr>
              <a:t>Organization</a:t>
            </a:r>
            <a:endParaRPr kumimoji="1" lang="zh-CN" altLang="en-US" dirty="0">
              <a:solidFill>
                <a:srgbClr val="E15852"/>
              </a:solidFill>
            </a:endParaRPr>
          </a:p>
        </p:txBody>
      </p:sp>
      <p:sp>
        <p:nvSpPr>
          <p:cNvPr id="10" name="弧 9">
            <a:extLst>
              <a:ext uri="{FF2B5EF4-FFF2-40B4-BE49-F238E27FC236}">
                <a16:creationId xmlns:a16="http://schemas.microsoft.com/office/drawing/2014/main" id="{6D61CEFE-6D90-E440-9234-D602F9D1C9B8}"/>
              </a:ext>
            </a:extLst>
          </p:cNvPr>
          <p:cNvSpPr/>
          <p:nvPr/>
        </p:nvSpPr>
        <p:spPr>
          <a:xfrm>
            <a:off x="4136592" y="5523940"/>
            <a:ext cx="789563" cy="650129"/>
          </a:xfrm>
          <a:prstGeom prst="arc">
            <a:avLst>
              <a:gd name="adj1" fmla="val 11214830"/>
              <a:gd name="adj2" fmla="val 21100408"/>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C3825E28-4DF1-834A-8051-F04DCAB694CF}"/>
              </a:ext>
            </a:extLst>
          </p:cNvPr>
          <p:cNvSpPr txBox="1"/>
          <p:nvPr/>
        </p:nvSpPr>
        <p:spPr>
          <a:xfrm>
            <a:off x="4817829" y="5339274"/>
            <a:ext cx="974947" cy="369332"/>
          </a:xfrm>
          <a:prstGeom prst="rect">
            <a:avLst/>
          </a:prstGeom>
          <a:noFill/>
        </p:spPr>
        <p:txBody>
          <a:bodyPr wrap="none" rtlCol="0">
            <a:spAutoFit/>
          </a:bodyPr>
          <a:lstStyle/>
          <a:p>
            <a:r>
              <a:rPr kumimoji="1" lang="en-US" altLang="zh-CN" dirty="0">
                <a:solidFill>
                  <a:srgbClr val="E15852"/>
                </a:solidFill>
              </a:rPr>
              <a:t>Position</a:t>
            </a:r>
            <a:endParaRPr kumimoji="1" lang="zh-CN" altLang="en-US" dirty="0">
              <a:solidFill>
                <a:srgbClr val="E15852"/>
              </a:solidFill>
            </a:endParaRPr>
          </a:p>
        </p:txBody>
      </p:sp>
      <p:sp>
        <p:nvSpPr>
          <p:cNvPr id="12" name="弧 11">
            <a:extLst>
              <a:ext uri="{FF2B5EF4-FFF2-40B4-BE49-F238E27FC236}">
                <a16:creationId xmlns:a16="http://schemas.microsoft.com/office/drawing/2014/main" id="{46B0CFF3-8080-4640-BD1E-BC25073F5498}"/>
              </a:ext>
            </a:extLst>
          </p:cNvPr>
          <p:cNvSpPr/>
          <p:nvPr/>
        </p:nvSpPr>
        <p:spPr>
          <a:xfrm>
            <a:off x="1301292" y="5083831"/>
            <a:ext cx="2565897" cy="1657537"/>
          </a:xfrm>
          <a:prstGeom prst="arc">
            <a:avLst>
              <a:gd name="adj1" fmla="val 10940911"/>
              <a:gd name="adj2" fmla="val 21415298"/>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B3F966ED-32AF-C747-8AAE-8517101D1DCE}"/>
              </a:ext>
            </a:extLst>
          </p:cNvPr>
          <p:cNvSpPr txBox="1"/>
          <p:nvPr/>
        </p:nvSpPr>
        <p:spPr>
          <a:xfrm>
            <a:off x="2120368" y="4712283"/>
            <a:ext cx="862737" cy="369332"/>
          </a:xfrm>
          <a:prstGeom prst="rect">
            <a:avLst/>
          </a:prstGeom>
          <a:noFill/>
        </p:spPr>
        <p:txBody>
          <a:bodyPr wrap="none" rtlCol="0">
            <a:spAutoFit/>
          </a:bodyPr>
          <a:lstStyle/>
          <a:p>
            <a:r>
              <a:rPr kumimoji="1" lang="en-US" altLang="zh-CN" dirty="0">
                <a:solidFill>
                  <a:srgbClr val="E15852"/>
                </a:solidFill>
              </a:rPr>
              <a:t>Person</a:t>
            </a:r>
            <a:endParaRPr kumimoji="1" lang="zh-CN" altLang="en-US" dirty="0">
              <a:solidFill>
                <a:srgbClr val="E15852"/>
              </a:solidFill>
            </a:endParaRPr>
          </a:p>
        </p:txBody>
      </p:sp>
      <p:sp>
        <p:nvSpPr>
          <p:cNvPr id="14" name="弧 13">
            <a:extLst>
              <a:ext uri="{FF2B5EF4-FFF2-40B4-BE49-F238E27FC236}">
                <a16:creationId xmlns:a16="http://schemas.microsoft.com/office/drawing/2014/main" id="{0372B439-525A-F64B-B314-0490B3C18F2D}"/>
              </a:ext>
            </a:extLst>
          </p:cNvPr>
          <p:cNvSpPr/>
          <p:nvPr/>
        </p:nvSpPr>
        <p:spPr>
          <a:xfrm>
            <a:off x="2986989" y="5587183"/>
            <a:ext cx="789563" cy="650129"/>
          </a:xfrm>
          <a:prstGeom prst="arc">
            <a:avLst>
              <a:gd name="adj1" fmla="val 11214830"/>
              <a:gd name="adj2" fmla="val 21100408"/>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7903F42C-5431-9C4C-B0EC-4A8F598E61DD}"/>
              </a:ext>
            </a:extLst>
          </p:cNvPr>
          <p:cNvSpPr txBox="1"/>
          <p:nvPr/>
        </p:nvSpPr>
        <p:spPr>
          <a:xfrm>
            <a:off x="2462969" y="5381849"/>
            <a:ext cx="668773" cy="369332"/>
          </a:xfrm>
          <a:prstGeom prst="rect">
            <a:avLst/>
          </a:prstGeom>
          <a:noFill/>
        </p:spPr>
        <p:txBody>
          <a:bodyPr wrap="none" rtlCol="0">
            <a:spAutoFit/>
          </a:bodyPr>
          <a:lstStyle/>
          <a:p>
            <a:r>
              <a:rPr kumimoji="1" lang="en-US" altLang="zh-CN" dirty="0">
                <a:solidFill>
                  <a:srgbClr val="E15852"/>
                </a:solidFill>
              </a:rPr>
              <a:t>Time</a:t>
            </a:r>
            <a:endParaRPr kumimoji="1" lang="zh-CN" altLang="en-US" dirty="0">
              <a:solidFill>
                <a:srgbClr val="E15852"/>
              </a:solidFill>
            </a:endParaRPr>
          </a:p>
        </p:txBody>
      </p:sp>
      <p:sp>
        <p:nvSpPr>
          <p:cNvPr id="16" name="内容占位符 2">
            <a:extLst>
              <a:ext uri="{FF2B5EF4-FFF2-40B4-BE49-F238E27FC236}">
                <a16:creationId xmlns:a16="http://schemas.microsoft.com/office/drawing/2014/main" id="{05376713-1A6C-DD47-9E66-50E55E42C86D}"/>
              </a:ext>
            </a:extLst>
          </p:cNvPr>
          <p:cNvSpPr txBox="1">
            <a:spLocks/>
          </p:cNvSpPr>
          <p:nvPr/>
        </p:nvSpPr>
        <p:spPr>
          <a:xfrm>
            <a:off x="35496" y="2586006"/>
            <a:ext cx="9066287"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sz="2000" dirty="0">
                <a:highlight>
                  <a:srgbClr val="AE67DC"/>
                </a:highlight>
              </a:rPr>
              <a:t>Steve</a:t>
            </a:r>
            <a:r>
              <a:rPr lang="zh-CN" altLang="en-US" sz="2000" dirty="0">
                <a:highlight>
                  <a:srgbClr val="AE67DC"/>
                </a:highlight>
              </a:rPr>
              <a:t> </a:t>
            </a:r>
            <a:r>
              <a:rPr lang="en-US" altLang="zh-CN" sz="2000" dirty="0">
                <a:highlight>
                  <a:srgbClr val="AE67DC"/>
                </a:highlight>
              </a:rPr>
              <a:t>Jobs</a:t>
            </a:r>
            <a:r>
              <a:rPr lang="en-US" altLang="zh-CN" sz="2000" dirty="0"/>
              <a:t> was the</a:t>
            </a:r>
            <a:r>
              <a:rPr lang="zh-CN" altLang="en-US" sz="2000" dirty="0"/>
              <a:t> </a:t>
            </a:r>
            <a:r>
              <a:rPr lang="en-US" altLang="zh-CN" sz="2000" dirty="0"/>
              <a:t>co-funder</a:t>
            </a:r>
            <a:r>
              <a:rPr lang="zh-CN" altLang="en-US" sz="2000" dirty="0"/>
              <a:t> </a:t>
            </a:r>
            <a:r>
              <a:rPr lang="en-US" altLang="zh-CN" sz="2000" dirty="0"/>
              <a:t>of </a:t>
            </a:r>
            <a:r>
              <a:rPr lang="en-US" altLang="zh-CN" sz="2000" dirty="0">
                <a:highlight>
                  <a:srgbClr val="E15852"/>
                </a:highlight>
              </a:rPr>
              <a:t>Apple</a:t>
            </a:r>
            <a:r>
              <a:rPr lang="zh-CN" altLang="en-US" sz="2000" dirty="0">
                <a:highlight>
                  <a:srgbClr val="E15852"/>
                </a:highlight>
              </a:rPr>
              <a:t> </a:t>
            </a:r>
            <a:r>
              <a:rPr lang="en-US" altLang="zh-CN" sz="2000" dirty="0">
                <a:highlight>
                  <a:srgbClr val="E15852"/>
                </a:highlight>
              </a:rPr>
              <a:t>Inc</a:t>
            </a:r>
            <a:r>
              <a:rPr lang="en-US" altLang="zh-CN" sz="2000" dirty="0"/>
              <a:t>.</a:t>
            </a:r>
          </a:p>
        </p:txBody>
      </p:sp>
      <p:sp>
        <p:nvSpPr>
          <p:cNvPr id="25" name="弧 24">
            <a:extLst>
              <a:ext uri="{FF2B5EF4-FFF2-40B4-BE49-F238E27FC236}">
                <a16:creationId xmlns:a16="http://schemas.microsoft.com/office/drawing/2014/main" id="{B6F53F85-6FC4-6642-8678-43D3C08104C2}"/>
              </a:ext>
            </a:extLst>
          </p:cNvPr>
          <p:cNvSpPr/>
          <p:nvPr/>
        </p:nvSpPr>
        <p:spPr>
          <a:xfrm>
            <a:off x="2626949" y="2214458"/>
            <a:ext cx="3918432" cy="767730"/>
          </a:xfrm>
          <a:prstGeom prst="arc">
            <a:avLst>
              <a:gd name="adj1" fmla="val 10891090"/>
              <a:gd name="adj2" fmla="val 21405203"/>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A158AB8A-8262-A248-806A-B91440601897}"/>
              </a:ext>
            </a:extLst>
          </p:cNvPr>
          <p:cNvSpPr txBox="1"/>
          <p:nvPr/>
        </p:nvSpPr>
        <p:spPr>
          <a:xfrm>
            <a:off x="3979252" y="2204864"/>
            <a:ext cx="968535" cy="369332"/>
          </a:xfrm>
          <a:prstGeom prst="rect">
            <a:avLst/>
          </a:prstGeom>
          <a:noFill/>
        </p:spPr>
        <p:txBody>
          <a:bodyPr wrap="none" rtlCol="0">
            <a:spAutoFit/>
          </a:bodyPr>
          <a:lstStyle/>
          <a:p>
            <a:r>
              <a:rPr kumimoji="1" lang="en-US" altLang="zh-CN" dirty="0">
                <a:solidFill>
                  <a:srgbClr val="E15852"/>
                </a:solidFill>
              </a:rPr>
              <a:t>founder</a:t>
            </a:r>
            <a:endParaRPr kumimoji="1" lang="zh-CN" altLang="en-US" dirty="0">
              <a:solidFill>
                <a:srgbClr val="E15852"/>
              </a:solidFill>
            </a:endParaRPr>
          </a:p>
        </p:txBody>
      </p:sp>
      <p:sp>
        <p:nvSpPr>
          <p:cNvPr id="27" name="文本框 26">
            <a:extLst>
              <a:ext uri="{FF2B5EF4-FFF2-40B4-BE49-F238E27FC236}">
                <a16:creationId xmlns:a16="http://schemas.microsoft.com/office/drawing/2014/main" id="{E963A2D5-CA58-0349-AF25-B2ECBCFF0C90}"/>
              </a:ext>
            </a:extLst>
          </p:cNvPr>
          <p:cNvSpPr txBox="1"/>
          <p:nvPr/>
        </p:nvSpPr>
        <p:spPr>
          <a:xfrm>
            <a:off x="2313087" y="2916185"/>
            <a:ext cx="857927" cy="369332"/>
          </a:xfrm>
          <a:prstGeom prst="rect">
            <a:avLst/>
          </a:prstGeom>
          <a:noFill/>
        </p:spPr>
        <p:txBody>
          <a:bodyPr wrap="none" rtlCol="0">
            <a:spAutoFit/>
          </a:bodyPr>
          <a:lstStyle/>
          <a:p>
            <a:r>
              <a:rPr kumimoji="1" lang="en-US" altLang="zh-CN" dirty="0">
                <a:solidFill>
                  <a:srgbClr val="E15852"/>
                </a:solidFill>
              </a:rPr>
              <a:t>entity1</a:t>
            </a:r>
            <a:endParaRPr kumimoji="1" lang="zh-CN" altLang="en-US" dirty="0">
              <a:solidFill>
                <a:srgbClr val="E15852"/>
              </a:solidFill>
            </a:endParaRPr>
          </a:p>
        </p:txBody>
      </p:sp>
      <p:sp>
        <p:nvSpPr>
          <p:cNvPr id="28" name="文本框 27">
            <a:extLst>
              <a:ext uri="{FF2B5EF4-FFF2-40B4-BE49-F238E27FC236}">
                <a16:creationId xmlns:a16="http://schemas.microsoft.com/office/drawing/2014/main" id="{E0E23F8D-7372-B74A-ACCE-E6142C3573A4}"/>
              </a:ext>
            </a:extLst>
          </p:cNvPr>
          <p:cNvSpPr txBox="1"/>
          <p:nvPr/>
        </p:nvSpPr>
        <p:spPr>
          <a:xfrm>
            <a:off x="5946321" y="2936754"/>
            <a:ext cx="857927" cy="369332"/>
          </a:xfrm>
          <a:prstGeom prst="rect">
            <a:avLst/>
          </a:prstGeom>
          <a:noFill/>
        </p:spPr>
        <p:txBody>
          <a:bodyPr wrap="none" rtlCol="0">
            <a:spAutoFit/>
          </a:bodyPr>
          <a:lstStyle/>
          <a:p>
            <a:r>
              <a:rPr kumimoji="1" lang="en-US" altLang="zh-CN" dirty="0">
                <a:solidFill>
                  <a:srgbClr val="E15852"/>
                </a:solidFill>
              </a:rPr>
              <a:t>entity2</a:t>
            </a:r>
            <a:endParaRPr kumimoji="1" lang="zh-CN" altLang="en-US" dirty="0">
              <a:solidFill>
                <a:srgbClr val="E15852"/>
              </a:solidFill>
            </a:endParaRPr>
          </a:p>
        </p:txBody>
      </p:sp>
    </p:spTree>
    <p:extLst>
      <p:ext uri="{BB962C8B-B14F-4D97-AF65-F5344CB8AC3E}">
        <p14:creationId xmlns:p14="http://schemas.microsoft.com/office/powerpoint/2010/main" val="1703466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lstStyle/>
          <a:p>
            <a:r>
              <a:rPr lang="en-US" dirty="0"/>
              <a:t>De</a:t>
            </a:r>
            <a:r>
              <a:rPr lang="en-US" altLang="zh-CN" dirty="0"/>
              <a:t>finition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183</a:t>
            </a:fld>
            <a:endParaRPr lang="zh-CN" altLang="en-US">
              <a:solidFill>
                <a:prstClr val="black">
                  <a:tint val="75000"/>
                </a:prstClr>
              </a:solidFill>
            </a:endParaRPr>
          </a:p>
        </p:txBody>
      </p:sp>
      <p:sp>
        <p:nvSpPr>
          <p:cNvPr id="9" name="内容占位符 8">
            <a:extLst>
              <a:ext uri="{FF2B5EF4-FFF2-40B4-BE49-F238E27FC236}">
                <a16:creationId xmlns:a16="http://schemas.microsoft.com/office/drawing/2014/main" id="{0EED7DCB-BAB2-144A-8D0E-4A16E56CF248}"/>
              </a:ext>
            </a:extLst>
          </p:cNvPr>
          <p:cNvSpPr>
            <a:spLocks noGrp="1"/>
          </p:cNvSpPr>
          <p:nvPr>
            <p:ph idx="1"/>
          </p:nvPr>
        </p:nvSpPr>
        <p:spPr>
          <a:xfrm>
            <a:off x="107504" y="980727"/>
            <a:ext cx="8928992" cy="5539531"/>
          </a:xfrm>
        </p:spPr>
        <p:txBody>
          <a:bodyPr>
            <a:normAutofit/>
          </a:bodyPr>
          <a:lstStyle/>
          <a:p>
            <a:r>
              <a:rPr lang="en-US" altLang="zh-CN" dirty="0"/>
              <a:t>Event</a:t>
            </a:r>
            <a:r>
              <a:rPr lang="zh-CN" altLang="en-US" dirty="0"/>
              <a:t> </a:t>
            </a:r>
            <a:r>
              <a:rPr lang="en-US" altLang="zh-CN" dirty="0"/>
              <a:t>Extraction</a:t>
            </a:r>
          </a:p>
          <a:p>
            <a:pPr lvl="1"/>
            <a:r>
              <a:rPr lang="en-US" altLang="zh-CN" dirty="0"/>
              <a:t>An</a:t>
            </a:r>
            <a:r>
              <a:rPr lang="zh-CN" altLang="en-US" dirty="0"/>
              <a:t> </a:t>
            </a:r>
            <a:r>
              <a:rPr lang="en-US" altLang="zh-CN" dirty="0"/>
              <a:t>important</a:t>
            </a:r>
            <a:r>
              <a:rPr lang="zh-CN" altLang="en-US" dirty="0"/>
              <a:t> </a:t>
            </a:r>
            <a:r>
              <a:rPr lang="en-US" altLang="zh-CN" dirty="0"/>
              <a:t>and</a:t>
            </a:r>
            <a:r>
              <a:rPr lang="zh-CN" altLang="en-US" dirty="0"/>
              <a:t> </a:t>
            </a:r>
            <a:r>
              <a:rPr lang="en-US" altLang="zh-CN" dirty="0"/>
              <a:t>challenging</a:t>
            </a:r>
            <a:r>
              <a:rPr lang="zh-CN" altLang="en-US" dirty="0"/>
              <a:t> </a:t>
            </a:r>
            <a:r>
              <a:rPr lang="en-US" altLang="zh-CN" dirty="0"/>
              <a:t>task</a:t>
            </a:r>
            <a:r>
              <a:rPr lang="zh-CN" altLang="en-US" dirty="0"/>
              <a:t> </a:t>
            </a:r>
            <a:r>
              <a:rPr lang="en-US" altLang="zh-CN" dirty="0"/>
              <a:t>for</a:t>
            </a:r>
            <a:r>
              <a:rPr lang="zh-CN" altLang="en-US" dirty="0"/>
              <a:t> </a:t>
            </a:r>
            <a:r>
              <a:rPr lang="en-US" altLang="zh-CN" dirty="0"/>
              <a:t>Information</a:t>
            </a:r>
            <a:r>
              <a:rPr lang="zh-CN" altLang="en-US" dirty="0"/>
              <a:t> </a:t>
            </a:r>
            <a:r>
              <a:rPr lang="en-US" altLang="zh-CN" dirty="0"/>
              <a:t>Extraction</a:t>
            </a:r>
          </a:p>
          <a:p>
            <a:pPr lvl="1"/>
            <a:r>
              <a:rPr lang="en-US" altLang="zh-CN" dirty="0"/>
              <a:t>Aims</a:t>
            </a:r>
            <a:r>
              <a:rPr lang="zh-CN" altLang="en-US" dirty="0"/>
              <a:t> </a:t>
            </a:r>
            <a:r>
              <a:rPr lang="en-US" altLang="zh-CN" dirty="0"/>
              <a:t>to</a:t>
            </a:r>
            <a:r>
              <a:rPr lang="zh-CN" altLang="en-US" dirty="0"/>
              <a:t> </a:t>
            </a:r>
            <a:r>
              <a:rPr lang="en-US" altLang="zh-CN" dirty="0"/>
              <a:t>discover</a:t>
            </a:r>
            <a:r>
              <a:rPr lang="zh-CN" altLang="en-US" dirty="0"/>
              <a:t> </a:t>
            </a:r>
            <a:r>
              <a:rPr lang="en-US" altLang="zh-CN" dirty="0"/>
              <a:t>event</a:t>
            </a:r>
            <a:r>
              <a:rPr lang="zh-CN" altLang="en-US" dirty="0"/>
              <a:t> </a:t>
            </a:r>
            <a:r>
              <a:rPr lang="en-US" altLang="zh-CN" dirty="0"/>
              <a:t>triggers</a:t>
            </a:r>
            <a:r>
              <a:rPr lang="zh-CN" altLang="en-US" dirty="0"/>
              <a:t> </a:t>
            </a:r>
            <a:r>
              <a:rPr lang="en-US" altLang="zh-CN" dirty="0"/>
              <a:t>with</a:t>
            </a:r>
            <a:r>
              <a:rPr lang="zh-CN" altLang="en-US" dirty="0"/>
              <a:t> </a:t>
            </a:r>
            <a:r>
              <a:rPr lang="en-US" altLang="zh-CN" dirty="0"/>
              <a:t>specific</a:t>
            </a:r>
            <a:r>
              <a:rPr lang="zh-CN" altLang="en-US" dirty="0"/>
              <a:t> </a:t>
            </a:r>
            <a:r>
              <a:rPr lang="en-US" altLang="zh-CN" dirty="0"/>
              <a:t>types and their arguments</a:t>
            </a:r>
          </a:p>
          <a:p>
            <a:r>
              <a:rPr lang="en-US" altLang="zh-CN" dirty="0"/>
              <a:t>The</a:t>
            </a:r>
            <a:r>
              <a:rPr lang="zh-CN" altLang="en-US" dirty="0"/>
              <a:t> </a:t>
            </a:r>
            <a:r>
              <a:rPr lang="en-US" altLang="zh-CN" dirty="0"/>
              <a:t>task</a:t>
            </a:r>
            <a:r>
              <a:rPr lang="zh-CN" altLang="en-US" dirty="0"/>
              <a:t> </a:t>
            </a:r>
            <a:r>
              <a:rPr lang="en-US" altLang="zh-CN" dirty="0"/>
              <a:t>was</a:t>
            </a:r>
            <a:r>
              <a:rPr lang="zh-CN" altLang="en-US" dirty="0"/>
              <a:t> </a:t>
            </a:r>
            <a:r>
              <a:rPr lang="en-US" altLang="zh-CN" dirty="0"/>
              <a:t>firstly</a:t>
            </a:r>
            <a:r>
              <a:rPr lang="zh-CN" altLang="en-US" dirty="0"/>
              <a:t> </a:t>
            </a:r>
            <a:r>
              <a:rPr lang="en-US" altLang="zh-CN" dirty="0"/>
              <a:t>defined</a:t>
            </a:r>
            <a:r>
              <a:rPr lang="zh-CN" altLang="en-US" dirty="0"/>
              <a:t> </a:t>
            </a:r>
            <a:r>
              <a:rPr lang="en-US" altLang="zh-CN" dirty="0"/>
              <a:t>in</a:t>
            </a:r>
            <a:r>
              <a:rPr lang="zh-CN" altLang="en-US" dirty="0"/>
              <a:t> </a:t>
            </a:r>
            <a:r>
              <a:rPr lang="en-US" altLang="zh-CN" dirty="0"/>
              <a:t>Automatic</a:t>
            </a:r>
            <a:r>
              <a:rPr lang="zh-CN" altLang="en-US" dirty="0"/>
              <a:t> </a:t>
            </a:r>
            <a:r>
              <a:rPr lang="en-US" altLang="zh-CN" dirty="0"/>
              <a:t>Content</a:t>
            </a:r>
            <a:r>
              <a:rPr lang="zh-CN" altLang="en-US" dirty="0"/>
              <a:t> </a:t>
            </a:r>
            <a:r>
              <a:rPr lang="en-US" altLang="zh-CN" dirty="0"/>
              <a:t>Extraction</a:t>
            </a:r>
            <a:r>
              <a:rPr lang="zh-CN" altLang="en-US" dirty="0"/>
              <a:t> </a:t>
            </a:r>
            <a:r>
              <a:rPr lang="en-US" altLang="zh-CN" dirty="0"/>
              <a:t>(ACE)</a:t>
            </a:r>
            <a:r>
              <a:rPr lang="zh-CN" altLang="en-US" dirty="0"/>
              <a:t> </a:t>
            </a:r>
            <a:r>
              <a:rPr lang="en-US" altLang="zh-CN" dirty="0"/>
              <a:t>evaluation.</a:t>
            </a:r>
          </a:p>
          <a:p>
            <a:pPr lvl="1"/>
            <a:r>
              <a:rPr lang="en-US" altLang="zh-CN" dirty="0"/>
              <a:t>Given</a:t>
            </a:r>
            <a:r>
              <a:rPr lang="zh-CN" altLang="en-US" dirty="0"/>
              <a:t> </a:t>
            </a:r>
            <a:r>
              <a:rPr lang="en-US" altLang="zh-CN" dirty="0"/>
              <a:t>a</a:t>
            </a:r>
            <a:r>
              <a:rPr lang="zh-CN" altLang="en-US" dirty="0"/>
              <a:t> </a:t>
            </a:r>
            <a:r>
              <a:rPr lang="en-US" altLang="zh-CN" dirty="0"/>
              <a:t>document,</a:t>
            </a:r>
            <a:r>
              <a:rPr lang="zh-CN" altLang="en-US" dirty="0"/>
              <a:t> </a:t>
            </a:r>
            <a:r>
              <a:rPr lang="en-US" altLang="zh-CN" dirty="0"/>
              <a:t>an</a:t>
            </a:r>
            <a:r>
              <a:rPr lang="zh-CN" altLang="en-US" dirty="0"/>
              <a:t> </a:t>
            </a:r>
            <a:r>
              <a:rPr lang="en-US" altLang="zh-CN" dirty="0"/>
              <a:t>extraction</a:t>
            </a:r>
            <a:r>
              <a:rPr lang="zh-CN" altLang="en-US" dirty="0"/>
              <a:t> </a:t>
            </a:r>
            <a:r>
              <a:rPr lang="en-US" altLang="zh-CN" dirty="0"/>
              <a:t>system</a:t>
            </a:r>
            <a:r>
              <a:rPr lang="zh-CN" altLang="en-US" dirty="0"/>
              <a:t> </a:t>
            </a:r>
            <a:r>
              <a:rPr lang="en-US" altLang="zh-CN" dirty="0"/>
              <a:t>should</a:t>
            </a:r>
            <a:r>
              <a:rPr lang="zh-CN" altLang="en-US" dirty="0"/>
              <a:t> </a:t>
            </a:r>
            <a:r>
              <a:rPr lang="en-US" altLang="zh-CN" dirty="0"/>
              <a:t>predict</a:t>
            </a:r>
            <a:r>
              <a:rPr lang="zh-CN" altLang="en-US" dirty="0"/>
              <a:t> </a:t>
            </a:r>
            <a:r>
              <a:rPr lang="en-US" altLang="zh-CN" dirty="0"/>
              <a:t>event</a:t>
            </a:r>
            <a:r>
              <a:rPr lang="zh-CN" altLang="en-US" dirty="0"/>
              <a:t> </a:t>
            </a:r>
            <a:r>
              <a:rPr lang="en-US" altLang="zh-CN" dirty="0"/>
              <a:t>triggers</a:t>
            </a:r>
            <a:r>
              <a:rPr lang="zh-CN" altLang="en-US" dirty="0"/>
              <a:t> </a:t>
            </a:r>
            <a:r>
              <a:rPr lang="en-US" altLang="zh-CN" dirty="0"/>
              <a:t>with</a:t>
            </a:r>
            <a:r>
              <a:rPr lang="zh-CN" altLang="en-US" dirty="0"/>
              <a:t> </a:t>
            </a:r>
            <a:r>
              <a:rPr lang="en-US" altLang="zh-CN" dirty="0"/>
              <a:t>specific</a:t>
            </a:r>
            <a:r>
              <a:rPr lang="zh-CN" altLang="en-US" dirty="0"/>
              <a:t> </a:t>
            </a:r>
            <a:r>
              <a:rPr lang="en-US" altLang="zh-CN" dirty="0"/>
              <a:t>event</a:t>
            </a:r>
            <a:r>
              <a:rPr lang="zh-CN" altLang="en-US" dirty="0"/>
              <a:t> </a:t>
            </a:r>
            <a:r>
              <a:rPr lang="en-US" altLang="zh-CN" dirty="0"/>
              <a:t>types</a:t>
            </a:r>
            <a:r>
              <a:rPr lang="zh-CN" altLang="en-US" dirty="0"/>
              <a:t> </a:t>
            </a:r>
            <a:r>
              <a:rPr lang="en-US" altLang="zh-CN" dirty="0"/>
              <a:t>and</a:t>
            </a:r>
            <a:r>
              <a:rPr lang="zh-CN" altLang="en-US" dirty="0"/>
              <a:t> </a:t>
            </a:r>
            <a:r>
              <a:rPr lang="en-US" altLang="zh-CN" dirty="0"/>
              <a:t>their</a:t>
            </a:r>
            <a:r>
              <a:rPr lang="zh-CN" altLang="en-US" dirty="0"/>
              <a:t> </a:t>
            </a:r>
            <a:r>
              <a:rPr lang="en-US" altLang="zh-CN" dirty="0"/>
              <a:t>arguments</a:t>
            </a:r>
            <a:r>
              <a:rPr lang="zh-CN" altLang="en-US" dirty="0"/>
              <a:t> </a:t>
            </a:r>
            <a:r>
              <a:rPr lang="en-US" altLang="zh-CN" dirty="0"/>
              <a:t>for</a:t>
            </a:r>
            <a:r>
              <a:rPr lang="zh-CN" altLang="en-US" dirty="0"/>
              <a:t> </a:t>
            </a:r>
            <a:r>
              <a:rPr lang="en-US" altLang="zh-CN" dirty="0"/>
              <a:t>each</a:t>
            </a:r>
            <a:r>
              <a:rPr lang="zh-CN" altLang="en-US" dirty="0"/>
              <a:t> </a:t>
            </a:r>
            <a:r>
              <a:rPr lang="en-US" altLang="zh-CN" dirty="0"/>
              <a:t>trigger.</a:t>
            </a:r>
          </a:p>
        </p:txBody>
      </p:sp>
    </p:spTree>
    <p:extLst>
      <p:ext uri="{BB962C8B-B14F-4D97-AF65-F5344CB8AC3E}">
        <p14:creationId xmlns:p14="http://schemas.microsoft.com/office/powerpoint/2010/main" val="31932093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lstStyle/>
          <a:p>
            <a:r>
              <a:rPr lang="en-US" altLang="zh-CN" dirty="0"/>
              <a:t>Terminology</a:t>
            </a:r>
            <a:r>
              <a:rPr lang="zh-CN" altLang="en-US" dirty="0"/>
              <a:t> </a:t>
            </a:r>
            <a:r>
              <a:rPr lang="en-US" altLang="zh-CN" dirty="0"/>
              <a:t>for</a:t>
            </a:r>
            <a:r>
              <a:rPr lang="zh-CN" altLang="en-US" dirty="0"/>
              <a:t> </a:t>
            </a:r>
            <a:r>
              <a:rPr lang="en-US" altLang="zh-CN" dirty="0"/>
              <a:t>Event</a:t>
            </a:r>
            <a:r>
              <a:rPr lang="zh-CN" altLang="en-US" dirty="0"/>
              <a:t> </a:t>
            </a:r>
            <a:r>
              <a:rPr lang="en-US" altLang="zh-CN" dirty="0"/>
              <a:t>Extraction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184</a:t>
            </a:fld>
            <a:endParaRPr lang="zh-CN" altLang="en-US">
              <a:solidFill>
                <a:prstClr val="black">
                  <a:tint val="75000"/>
                </a:prstClr>
              </a:solidFill>
            </a:endParaRPr>
          </a:p>
        </p:txBody>
      </p:sp>
      <p:sp>
        <p:nvSpPr>
          <p:cNvPr id="9" name="内容占位符 8">
            <a:extLst>
              <a:ext uri="{FF2B5EF4-FFF2-40B4-BE49-F238E27FC236}">
                <a16:creationId xmlns:a16="http://schemas.microsoft.com/office/drawing/2014/main" id="{0EED7DCB-BAB2-144A-8D0E-4A16E56CF248}"/>
              </a:ext>
            </a:extLst>
          </p:cNvPr>
          <p:cNvSpPr>
            <a:spLocks noGrp="1"/>
          </p:cNvSpPr>
          <p:nvPr>
            <p:ph idx="1"/>
          </p:nvPr>
        </p:nvSpPr>
        <p:spPr>
          <a:xfrm>
            <a:off x="107504" y="980728"/>
            <a:ext cx="8928992" cy="5539531"/>
          </a:xfrm>
        </p:spPr>
        <p:txBody>
          <a:bodyPr>
            <a:normAutofit lnSpcReduction="10000"/>
          </a:bodyPr>
          <a:lstStyle/>
          <a:p>
            <a:r>
              <a:rPr lang="en-US" altLang="zh-CN" b="1" dirty="0"/>
              <a:t>Event</a:t>
            </a:r>
            <a:r>
              <a:rPr lang="zh-CN" altLang="en-US" b="1" dirty="0"/>
              <a:t> </a:t>
            </a:r>
            <a:r>
              <a:rPr lang="en-US" altLang="zh-CN" b="1" dirty="0"/>
              <a:t>mention:</a:t>
            </a:r>
            <a:r>
              <a:rPr lang="zh-CN" altLang="en-US" b="1" dirty="0"/>
              <a:t> </a:t>
            </a:r>
            <a:r>
              <a:rPr lang="en-US" altLang="zh-CN" dirty="0"/>
              <a:t>a phrase or sentence within which an event is described, including a trigger and arguments.</a:t>
            </a:r>
          </a:p>
          <a:p>
            <a:r>
              <a:rPr lang="en-US" altLang="zh-CN" b="1" dirty="0"/>
              <a:t>Event trigger: </a:t>
            </a:r>
            <a:r>
              <a:rPr lang="en-US" altLang="zh-CN" dirty="0"/>
              <a:t>the main word that most clearly expresses the occurrence of an event (An ACE event trigger is typically a verb or a noun).</a:t>
            </a:r>
          </a:p>
          <a:p>
            <a:r>
              <a:rPr lang="en-US" altLang="zh-CN" b="1" dirty="0"/>
              <a:t>Event argument: </a:t>
            </a:r>
            <a:r>
              <a:rPr lang="en-US" altLang="zh-CN" dirty="0"/>
              <a:t>an entity mention, temporal expression or value (e.g., Job-Title) that is involved in an event (i.e.,</a:t>
            </a:r>
            <a:r>
              <a:rPr lang="zh-CN" altLang="en-US" dirty="0"/>
              <a:t> </a:t>
            </a:r>
            <a:r>
              <a:rPr lang="en-US" altLang="zh-CN" dirty="0"/>
              <a:t>participants).</a:t>
            </a:r>
          </a:p>
          <a:p>
            <a:r>
              <a:rPr lang="en-US" altLang="zh-CN" b="1" dirty="0"/>
              <a:t>Argument role: </a:t>
            </a:r>
            <a:r>
              <a:rPr lang="en-US" altLang="zh-CN" dirty="0"/>
              <a:t>the relationship between an argument to the event in which it participates.</a:t>
            </a:r>
          </a:p>
          <a:p>
            <a:pPr marL="0" indent="0">
              <a:spcBef>
                <a:spcPts val="0"/>
              </a:spcBef>
              <a:buNone/>
            </a:pPr>
            <a:endParaRPr lang="en-US" altLang="zh-CN" dirty="0"/>
          </a:p>
        </p:txBody>
      </p:sp>
    </p:spTree>
    <p:extLst>
      <p:ext uri="{BB962C8B-B14F-4D97-AF65-F5344CB8AC3E}">
        <p14:creationId xmlns:p14="http://schemas.microsoft.com/office/powerpoint/2010/main" val="7948884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lstStyle/>
          <a:p>
            <a:r>
              <a:rPr lang="en-US" altLang="zh-CN" dirty="0"/>
              <a:t>Subtasks</a:t>
            </a:r>
            <a:r>
              <a:rPr lang="zh-CN" altLang="en-US" dirty="0"/>
              <a:t>  </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185</a:t>
            </a:fld>
            <a:endParaRPr lang="zh-CN" altLang="en-US">
              <a:solidFill>
                <a:prstClr val="black">
                  <a:tint val="75000"/>
                </a:prstClr>
              </a:solidFill>
            </a:endParaRPr>
          </a:p>
        </p:txBody>
      </p:sp>
      <p:sp>
        <p:nvSpPr>
          <p:cNvPr id="3" name="内容占位符 2"/>
          <p:cNvSpPr>
            <a:spLocks noGrp="1"/>
          </p:cNvSpPr>
          <p:nvPr>
            <p:ph idx="1"/>
          </p:nvPr>
        </p:nvSpPr>
        <p:spPr>
          <a:xfrm>
            <a:off x="107504" y="980728"/>
            <a:ext cx="8712968" cy="3859388"/>
          </a:xfrm>
        </p:spPr>
        <p:txBody>
          <a:bodyPr>
            <a:normAutofit/>
          </a:bodyPr>
          <a:lstStyle/>
          <a:p>
            <a:r>
              <a:rPr lang="en-US" altLang="zh-CN" dirty="0"/>
              <a:t>Event</a:t>
            </a:r>
            <a:r>
              <a:rPr lang="zh-CN" altLang="en-US" dirty="0"/>
              <a:t> </a:t>
            </a:r>
            <a:r>
              <a:rPr lang="en-US" altLang="zh-CN" dirty="0"/>
              <a:t>Detection</a:t>
            </a:r>
          </a:p>
          <a:p>
            <a:pPr lvl="1"/>
            <a:r>
              <a:rPr lang="en-US" altLang="zh-CN" dirty="0"/>
              <a:t>Detect event triggers, which are often words or phrases evoking events in instances, and then identify their specific event types. </a:t>
            </a:r>
          </a:p>
          <a:p>
            <a:r>
              <a:rPr lang="en-US" altLang="zh-CN" dirty="0"/>
              <a:t>Argument</a:t>
            </a:r>
            <a:r>
              <a:rPr lang="zh-CN" altLang="en-US" dirty="0"/>
              <a:t> </a:t>
            </a:r>
            <a:r>
              <a:rPr lang="en-US" altLang="zh-CN" dirty="0"/>
              <a:t>Extraction</a:t>
            </a:r>
          </a:p>
          <a:p>
            <a:pPr lvl="1"/>
            <a:r>
              <a:rPr lang="en-US" altLang="zh-CN" dirty="0"/>
              <a:t>Assign arguments to triggers and align the roles of the arguments.</a:t>
            </a:r>
          </a:p>
        </p:txBody>
      </p:sp>
    </p:spTree>
    <p:extLst>
      <p:ext uri="{BB962C8B-B14F-4D97-AF65-F5344CB8AC3E}">
        <p14:creationId xmlns:p14="http://schemas.microsoft.com/office/powerpoint/2010/main" val="41822225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lstStyle/>
          <a:p>
            <a:r>
              <a:rPr lang="en-US" altLang="zh-CN" dirty="0"/>
              <a:t>Example</a:t>
            </a:r>
            <a:r>
              <a:rPr lang="zh-CN" altLang="en-US" dirty="0"/>
              <a:t> </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186</a:t>
            </a:fld>
            <a:endParaRPr lang="zh-CN" altLang="en-US">
              <a:solidFill>
                <a:prstClr val="black">
                  <a:tint val="75000"/>
                </a:prstClr>
              </a:solidFill>
            </a:endParaRPr>
          </a:p>
        </p:txBody>
      </p:sp>
      <p:sp>
        <p:nvSpPr>
          <p:cNvPr id="3" name="内容占位符 2"/>
          <p:cNvSpPr>
            <a:spLocks noGrp="1"/>
          </p:cNvSpPr>
          <p:nvPr>
            <p:ph idx="1"/>
          </p:nvPr>
        </p:nvSpPr>
        <p:spPr>
          <a:xfrm>
            <a:off x="467544" y="1977332"/>
            <a:ext cx="9066287" cy="576064"/>
          </a:xfrm>
        </p:spPr>
        <p:txBody>
          <a:bodyPr>
            <a:noAutofit/>
          </a:bodyPr>
          <a:lstStyle/>
          <a:p>
            <a:pPr marL="0" indent="0" algn="ctr">
              <a:buNone/>
            </a:pPr>
            <a:r>
              <a:rPr lang="en-US" altLang="zh-CN" sz="2000" dirty="0">
                <a:highlight>
                  <a:srgbClr val="AE67DC"/>
                </a:highlight>
              </a:rPr>
              <a:t>Barry Diller</a:t>
            </a:r>
            <a:r>
              <a:rPr lang="en-US" altLang="zh-CN" sz="2000" dirty="0"/>
              <a:t> on </a:t>
            </a:r>
            <a:r>
              <a:rPr lang="en-US" altLang="zh-CN" sz="2000" dirty="0">
                <a:highlight>
                  <a:srgbClr val="4B9BE6"/>
                </a:highlight>
              </a:rPr>
              <a:t>Wednesday</a:t>
            </a:r>
            <a:r>
              <a:rPr lang="en-US" altLang="zh-CN" sz="2000" dirty="0"/>
              <a:t> </a:t>
            </a:r>
            <a:r>
              <a:rPr lang="en-US" altLang="zh-CN" sz="2000" b="1" dirty="0"/>
              <a:t>quit</a:t>
            </a:r>
            <a:r>
              <a:rPr lang="en-US" altLang="zh-CN" sz="2000" dirty="0"/>
              <a:t> as </a:t>
            </a:r>
            <a:r>
              <a:rPr lang="en-US" altLang="zh-CN" sz="2000" dirty="0">
                <a:highlight>
                  <a:srgbClr val="E0C225"/>
                </a:highlight>
              </a:rPr>
              <a:t>chief</a:t>
            </a:r>
            <a:r>
              <a:rPr lang="en-US" altLang="zh-CN" sz="2000" dirty="0"/>
              <a:t> of </a:t>
            </a:r>
            <a:r>
              <a:rPr lang="en-US" altLang="zh-CN" sz="2000" dirty="0">
                <a:highlight>
                  <a:srgbClr val="E15852"/>
                </a:highlight>
              </a:rPr>
              <a:t>Vivendi Universal Entertainment</a:t>
            </a:r>
            <a:r>
              <a:rPr lang="en-US" altLang="zh-CN" sz="2000" dirty="0"/>
              <a:t>.</a:t>
            </a:r>
          </a:p>
        </p:txBody>
      </p:sp>
      <p:sp>
        <p:nvSpPr>
          <p:cNvPr id="5" name="下箭头 4">
            <a:extLst>
              <a:ext uri="{FF2B5EF4-FFF2-40B4-BE49-F238E27FC236}">
                <a16:creationId xmlns:a16="http://schemas.microsoft.com/office/drawing/2014/main" id="{F2880122-CE31-9444-B83D-133E3A3C9C7C}"/>
              </a:ext>
            </a:extLst>
          </p:cNvPr>
          <p:cNvSpPr/>
          <p:nvPr/>
        </p:nvSpPr>
        <p:spPr>
          <a:xfrm>
            <a:off x="3957093" y="3049774"/>
            <a:ext cx="1008112" cy="504056"/>
          </a:xfrm>
          <a:prstGeom prst="downArrow">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6" name="表格 5">
            <a:extLst>
              <a:ext uri="{FF2B5EF4-FFF2-40B4-BE49-F238E27FC236}">
                <a16:creationId xmlns:a16="http://schemas.microsoft.com/office/drawing/2014/main" id="{A6B9CE8D-B2E0-FA47-954B-F6C85AA8292B}"/>
              </a:ext>
            </a:extLst>
          </p:cNvPr>
          <p:cNvGraphicFramePr>
            <a:graphicFrameLocks noGrp="1"/>
          </p:cNvGraphicFramePr>
          <p:nvPr/>
        </p:nvGraphicFramePr>
        <p:xfrm>
          <a:off x="599726" y="3663032"/>
          <a:ext cx="7944546" cy="185420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1157234841"/>
                    </a:ext>
                  </a:extLst>
                </a:gridCol>
                <a:gridCol w="3024336">
                  <a:extLst>
                    <a:ext uri="{9D8B030D-6E8A-4147-A177-3AD203B41FA5}">
                      <a16:colId xmlns:a16="http://schemas.microsoft.com/office/drawing/2014/main" val="1663022234"/>
                    </a:ext>
                  </a:extLst>
                </a:gridCol>
                <a:gridCol w="3408042">
                  <a:extLst>
                    <a:ext uri="{9D8B030D-6E8A-4147-A177-3AD203B41FA5}">
                      <a16:colId xmlns:a16="http://schemas.microsoft.com/office/drawing/2014/main" val="1301263250"/>
                    </a:ext>
                  </a:extLst>
                </a:gridCol>
              </a:tblGrid>
              <a:tr h="370840">
                <a:tc>
                  <a:txBody>
                    <a:bodyPr/>
                    <a:lstStyle/>
                    <a:p>
                      <a:pPr algn="ctr"/>
                      <a:r>
                        <a:rPr lang="en-US" altLang="zh-CN" dirty="0">
                          <a:solidFill>
                            <a:schemeClr val="tx1"/>
                          </a:solidFill>
                        </a:rPr>
                        <a:t>Trigger</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gridSpan="2">
                  <a:txBody>
                    <a:bodyPr/>
                    <a:lstStyle/>
                    <a:p>
                      <a:pPr algn="ctr"/>
                      <a:r>
                        <a:rPr lang="en-US" altLang="zh-CN" dirty="0">
                          <a:solidFill>
                            <a:schemeClr val="tx1"/>
                          </a:solidFill>
                        </a:rPr>
                        <a:t>Quit(a</a:t>
                      </a:r>
                      <a:r>
                        <a:rPr lang="zh-CN" altLang="en-US" dirty="0">
                          <a:solidFill>
                            <a:schemeClr val="tx1"/>
                          </a:solidFill>
                        </a:rPr>
                        <a:t> </a:t>
                      </a:r>
                      <a:r>
                        <a:rPr lang="en-US" altLang="zh-CN" dirty="0">
                          <a:solidFill>
                            <a:schemeClr val="tx1"/>
                          </a:solidFill>
                        </a:rPr>
                        <a:t>“Personnel/End-Position”</a:t>
                      </a:r>
                      <a:r>
                        <a:rPr lang="zh-CN" altLang="en-US" dirty="0">
                          <a:solidFill>
                            <a:schemeClr val="tx1"/>
                          </a:solidFill>
                        </a:rPr>
                        <a:t> </a:t>
                      </a:r>
                      <a:r>
                        <a:rPr lang="en-US" altLang="zh-CN" dirty="0">
                          <a:solidFill>
                            <a:schemeClr val="tx1"/>
                          </a:solidFill>
                        </a:rPr>
                        <a:t>event)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2704266"/>
                  </a:ext>
                </a:extLst>
              </a:tr>
              <a:tr h="370840">
                <a:tc rowSpan="4">
                  <a:txBody>
                    <a:bodyPr/>
                    <a:lstStyle/>
                    <a:p>
                      <a:pPr algn="ctr"/>
                      <a:r>
                        <a:rPr lang="en-US" altLang="zh-CN" b="1" dirty="0">
                          <a:solidFill>
                            <a:schemeClr val="tx1"/>
                          </a:solidFill>
                        </a:rPr>
                        <a:t>Arguments</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FF"/>
                    </a:solidFill>
                  </a:tcPr>
                </a:tc>
                <a:tc>
                  <a:txBody>
                    <a:bodyPr/>
                    <a:lstStyle/>
                    <a:p>
                      <a:pPr algn="ctr"/>
                      <a:r>
                        <a:rPr lang="en-US" altLang="zh-CN" dirty="0">
                          <a:solidFill>
                            <a:schemeClr val="tx1"/>
                          </a:solidFill>
                        </a:rPr>
                        <a:t>Role</a:t>
                      </a:r>
                      <a:r>
                        <a:rPr lang="zh-CN" altLang="en-US" dirty="0">
                          <a:solidFill>
                            <a:schemeClr val="tx1"/>
                          </a:solidFill>
                        </a:rPr>
                        <a:t> </a:t>
                      </a:r>
                      <a:r>
                        <a:rPr lang="en-US" altLang="zh-CN" dirty="0">
                          <a:solidFill>
                            <a:schemeClr val="tx1"/>
                          </a:solidFill>
                        </a:rPr>
                        <a:t>=</a:t>
                      </a:r>
                      <a:r>
                        <a:rPr lang="zh-CN" altLang="en-US" dirty="0">
                          <a:solidFill>
                            <a:schemeClr val="tx1"/>
                          </a:solidFill>
                        </a:rPr>
                        <a:t> </a:t>
                      </a:r>
                      <a:r>
                        <a:rPr lang="en-US" altLang="zh-CN" dirty="0">
                          <a:solidFill>
                            <a:schemeClr val="tx1"/>
                          </a:solidFill>
                        </a:rPr>
                        <a:t>Person</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dirty="0">
                          <a:solidFill>
                            <a:schemeClr val="tx1"/>
                          </a:solidFill>
                        </a:rPr>
                        <a:t>Barry</a:t>
                      </a:r>
                      <a:r>
                        <a:rPr lang="zh-CN" altLang="en-US" dirty="0">
                          <a:solidFill>
                            <a:schemeClr val="tx1"/>
                          </a:solidFill>
                        </a:rPr>
                        <a:t> </a:t>
                      </a:r>
                      <a:r>
                        <a:rPr lang="en-US" altLang="zh-CN" dirty="0">
                          <a:solidFill>
                            <a:schemeClr val="tx1"/>
                          </a:solidFill>
                        </a:rPr>
                        <a:t>Diller</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5561188"/>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Role</a:t>
                      </a:r>
                      <a:r>
                        <a:rPr lang="zh-CN" altLang="en-US" dirty="0">
                          <a:solidFill>
                            <a:schemeClr val="tx1"/>
                          </a:solidFill>
                        </a:rPr>
                        <a:t> </a:t>
                      </a:r>
                      <a:r>
                        <a:rPr lang="en-US" altLang="zh-CN" dirty="0">
                          <a:solidFill>
                            <a:schemeClr val="tx1"/>
                          </a:solidFill>
                        </a:rPr>
                        <a:t>=</a:t>
                      </a:r>
                      <a:r>
                        <a:rPr lang="zh-CN" altLang="en-US" dirty="0">
                          <a:solidFill>
                            <a:schemeClr val="tx1"/>
                          </a:solidFill>
                        </a:rPr>
                        <a:t> </a:t>
                      </a:r>
                      <a:r>
                        <a:rPr lang="en-US" altLang="zh-CN" dirty="0">
                          <a:solidFill>
                            <a:schemeClr val="tx1"/>
                          </a:solidFill>
                        </a:rPr>
                        <a:t>Organization</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dirty="0">
                          <a:solidFill>
                            <a:schemeClr val="tx1"/>
                          </a:solidFill>
                        </a:rPr>
                        <a:t>Vivendi</a:t>
                      </a:r>
                      <a:r>
                        <a:rPr lang="zh-CN" altLang="en-US" dirty="0">
                          <a:solidFill>
                            <a:schemeClr val="tx1"/>
                          </a:solidFill>
                        </a:rPr>
                        <a:t> </a:t>
                      </a:r>
                      <a:r>
                        <a:rPr lang="en-US" altLang="zh-CN" dirty="0">
                          <a:solidFill>
                            <a:schemeClr val="tx1"/>
                          </a:solidFill>
                        </a:rPr>
                        <a:t>Universal</a:t>
                      </a:r>
                      <a:r>
                        <a:rPr lang="zh-CN" altLang="en-US" dirty="0">
                          <a:solidFill>
                            <a:schemeClr val="tx1"/>
                          </a:solidFill>
                        </a:rPr>
                        <a:t> </a:t>
                      </a:r>
                      <a:r>
                        <a:rPr lang="en-US" altLang="zh-CN" dirty="0">
                          <a:solidFill>
                            <a:schemeClr val="tx1"/>
                          </a:solidFill>
                        </a:rPr>
                        <a:t>Entertainment</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0871011"/>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Role</a:t>
                      </a:r>
                      <a:r>
                        <a:rPr lang="zh-CN" altLang="en-US" dirty="0">
                          <a:solidFill>
                            <a:schemeClr val="tx1"/>
                          </a:solidFill>
                        </a:rPr>
                        <a:t> </a:t>
                      </a:r>
                      <a:r>
                        <a:rPr lang="en-US" altLang="zh-CN" dirty="0">
                          <a:solidFill>
                            <a:schemeClr val="tx1"/>
                          </a:solidFill>
                        </a:rPr>
                        <a:t>=</a:t>
                      </a:r>
                      <a:r>
                        <a:rPr lang="zh-CN" altLang="en-US" dirty="0">
                          <a:solidFill>
                            <a:schemeClr val="tx1"/>
                          </a:solidFill>
                        </a:rPr>
                        <a:t> </a:t>
                      </a:r>
                      <a:r>
                        <a:rPr lang="en-US" altLang="zh-CN" dirty="0">
                          <a:solidFill>
                            <a:schemeClr val="tx1"/>
                          </a:solidFill>
                        </a:rPr>
                        <a:t>Position</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dirty="0">
                          <a:solidFill>
                            <a:schemeClr val="tx1"/>
                          </a:solidFill>
                        </a:rPr>
                        <a:t>chief</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0365530"/>
                  </a:ext>
                </a:extLst>
              </a:tr>
              <a:tr h="37084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rPr>
                        <a:t>Role</a:t>
                      </a:r>
                      <a:r>
                        <a:rPr lang="zh-CN" altLang="en-US" dirty="0">
                          <a:solidFill>
                            <a:schemeClr val="tx1"/>
                          </a:solidFill>
                        </a:rPr>
                        <a:t> </a:t>
                      </a:r>
                      <a:r>
                        <a:rPr lang="en-US" altLang="zh-CN" dirty="0">
                          <a:solidFill>
                            <a:schemeClr val="tx1"/>
                          </a:solidFill>
                        </a:rPr>
                        <a:t>=</a:t>
                      </a:r>
                      <a:r>
                        <a:rPr lang="zh-CN" altLang="en-US" dirty="0">
                          <a:solidFill>
                            <a:schemeClr val="tx1"/>
                          </a:solidFill>
                        </a:rPr>
                        <a:t> </a:t>
                      </a:r>
                      <a:r>
                        <a:rPr lang="en-US" altLang="zh-CN" dirty="0">
                          <a:solidFill>
                            <a:schemeClr val="tx1"/>
                          </a:solidFill>
                        </a:rPr>
                        <a:t>Time</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altLang="zh-CN" dirty="0">
                          <a:solidFill>
                            <a:schemeClr val="tx1"/>
                          </a:solidFill>
                        </a:rPr>
                        <a:t>Wednesday</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3038920"/>
                  </a:ext>
                </a:extLst>
              </a:tr>
            </a:tbl>
          </a:graphicData>
        </a:graphic>
      </p:graphicFrame>
      <p:sp>
        <p:nvSpPr>
          <p:cNvPr id="7" name="文本框 6">
            <a:extLst>
              <a:ext uri="{FF2B5EF4-FFF2-40B4-BE49-F238E27FC236}">
                <a16:creationId xmlns:a16="http://schemas.microsoft.com/office/drawing/2014/main" id="{B1BDC847-5377-4D43-A325-5FAA7F38322E}"/>
              </a:ext>
            </a:extLst>
          </p:cNvPr>
          <p:cNvSpPr txBox="1"/>
          <p:nvPr/>
        </p:nvSpPr>
        <p:spPr>
          <a:xfrm>
            <a:off x="3620927" y="2430957"/>
            <a:ext cx="898003" cy="369332"/>
          </a:xfrm>
          <a:prstGeom prst="rect">
            <a:avLst/>
          </a:prstGeom>
          <a:noFill/>
        </p:spPr>
        <p:txBody>
          <a:bodyPr wrap="none" rtlCol="0">
            <a:spAutoFit/>
          </a:bodyPr>
          <a:lstStyle/>
          <a:p>
            <a:r>
              <a:rPr kumimoji="1" lang="en-US" altLang="zh-CN" dirty="0">
                <a:solidFill>
                  <a:srgbClr val="E15852"/>
                </a:solidFill>
              </a:rPr>
              <a:t>Trigger</a:t>
            </a:r>
            <a:endParaRPr kumimoji="1" lang="zh-CN" altLang="en-US" dirty="0">
              <a:solidFill>
                <a:srgbClr val="E15852"/>
              </a:solidFill>
            </a:endParaRPr>
          </a:p>
        </p:txBody>
      </p:sp>
      <p:sp>
        <p:nvSpPr>
          <p:cNvPr id="8" name="文本框 7">
            <a:extLst>
              <a:ext uri="{FF2B5EF4-FFF2-40B4-BE49-F238E27FC236}">
                <a16:creationId xmlns:a16="http://schemas.microsoft.com/office/drawing/2014/main" id="{1AB96CC6-86A9-EC4E-A565-2D50D0FAD27E}"/>
              </a:ext>
            </a:extLst>
          </p:cNvPr>
          <p:cNvSpPr txBox="1"/>
          <p:nvPr/>
        </p:nvSpPr>
        <p:spPr>
          <a:xfrm>
            <a:off x="6692627" y="2430957"/>
            <a:ext cx="1277914" cy="369332"/>
          </a:xfrm>
          <a:prstGeom prst="rect">
            <a:avLst/>
          </a:prstGeom>
          <a:noFill/>
        </p:spPr>
        <p:txBody>
          <a:bodyPr wrap="none" rtlCol="0">
            <a:spAutoFit/>
          </a:bodyPr>
          <a:lstStyle/>
          <a:p>
            <a:r>
              <a:rPr kumimoji="1" lang="en-US" altLang="zh-CN" dirty="0">
                <a:solidFill>
                  <a:srgbClr val="E15852"/>
                </a:solidFill>
              </a:rPr>
              <a:t>Arguments</a:t>
            </a:r>
            <a:endParaRPr kumimoji="1" lang="zh-CN" altLang="en-US" dirty="0">
              <a:solidFill>
                <a:srgbClr val="E15852"/>
              </a:solidFill>
            </a:endParaRPr>
          </a:p>
        </p:txBody>
      </p:sp>
      <p:sp>
        <p:nvSpPr>
          <p:cNvPr id="9" name="弧 8">
            <a:extLst>
              <a:ext uri="{FF2B5EF4-FFF2-40B4-BE49-F238E27FC236}">
                <a16:creationId xmlns:a16="http://schemas.microsoft.com/office/drawing/2014/main" id="{CD0F2C44-B3B0-5841-A318-8349F4E39307}"/>
              </a:ext>
            </a:extLst>
          </p:cNvPr>
          <p:cNvSpPr/>
          <p:nvPr/>
        </p:nvSpPr>
        <p:spPr>
          <a:xfrm>
            <a:off x="4126730" y="1267407"/>
            <a:ext cx="2376264" cy="1657537"/>
          </a:xfrm>
          <a:prstGeom prst="arc">
            <a:avLst>
              <a:gd name="adj1" fmla="val 11214830"/>
              <a:gd name="adj2" fmla="val 21100408"/>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07F2DF5E-7C69-9549-A94A-229B0D4BABA1}"/>
              </a:ext>
            </a:extLst>
          </p:cNvPr>
          <p:cNvSpPr txBox="1"/>
          <p:nvPr/>
        </p:nvSpPr>
        <p:spPr>
          <a:xfrm>
            <a:off x="4579725" y="899428"/>
            <a:ext cx="1470274" cy="369332"/>
          </a:xfrm>
          <a:prstGeom prst="rect">
            <a:avLst/>
          </a:prstGeom>
          <a:noFill/>
        </p:spPr>
        <p:txBody>
          <a:bodyPr wrap="none" rtlCol="0">
            <a:spAutoFit/>
          </a:bodyPr>
          <a:lstStyle/>
          <a:p>
            <a:r>
              <a:rPr kumimoji="1" lang="en-US" altLang="zh-CN" dirty="0">
                <a:solidFill>
                  <a:srgbClr val="E15852"/>
                </a:solidFill>
              </a:rPr>
              <a:t>Organization</a:t>
            </a:r>
            <a:endParaRPr kumimoji="1" lang="zh-CN" altLang="en-US" dirty="0">
              <a:solidFill>
                <a:srgbClr val="E15852"/>
              </a:solidFill>
            </a:endParaRPr>
          </a:p>
        </p:txBody>
      </p:sp>
      <p:sp>
        <p:nvSpPr>
          <p:cNvPr id="11" name="弧 10">
            <a:extLst>
              <a:ext uri="{FF2B5EF4-FFF2-40B4-BE49-F238E27FC236}">
                <a16:creationId xmlns:a16="http://schemas.microsoft.com/office/drawing/2014/main" id="{CF88207D-2228-D746-A2B2-7067159E096F}"/>
              </a:ext>
            </a:extLst>
          </p:cNvPr>
          <p:cNvSpPr/>
          <p:nvPr/>
        </p:nvSpPr>
        <p:spPr>
          <a:xfrm>
            <a:off x="4208600" y="1707516"/>
            <a:ext cx="789563" cy="650129"/>
          </a:xfrm>
          <a:prstGeom prst="arc">
            <a:avLst>
              <a:gd name="adj1" fmla="val 11214830"/>
              <a:gd name="adj2" fmla="val 21100408"/>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2213C6C8-0E11-F74F-B9F9-AB4ACFE8C908}"/>
              </a:ext>
            </a:extLst>
          </p:cNvPr>
          <p:cNvSpPr txBox="1"/>
          <p:nvPr/>
        </p:nvSpPr>
        <p:spPr>
          <a:xfrm>
            <a:off x="4889837" y="1522850"/>
            <a:ext cx="974947" cy="369332"/>
          </a:xfrm>
          <a:prstGeom prst="rect">
            <a:avLst/>
          </a:prstGeom>
          <a:noFill/>
        </p:spPr>
        <p:txBody>
          <a:bodyPr wrap="none" rtlCol="0">
            <a:spAutoFit/>
          </a:bodyPr>
          <a:lstStyle/>
          <a:p>
            <a:r>
              <a:rPr kumimoji="1" lang="en-US" altLang="zh-CN" dirty="0">
                <a:solidFill>
                  <a:srgbClr val="E15852"/>
                </a:solidFill>
              </a:rPr>
              <a:t>Position</a:t>
            </a:r>
            <a:endParaRPr kumimoji="1" lang="zh-CN" altLang="en-US" dirty="0">
              <a:solidFill>
                <a:srgbClr val="E15852"/>
              </a:solidFill>
            </a:endParaRPr>
          </a:p>
        </p:txBody>
      </p:sp>
      <p:sp>
        <p:nvSpPr>
          <p:cNvPr id="13" name="弧 12">
            <a:extLst>
              <a:ext uri="{FF2B5EF4-FFF2-40B4-BE49-F238E27FC236}">
                <a16:creationId xmlns:a16="http://schemas.microsoft.com/office/drawing/2014/main" id="{A92D21FD-7F28-F34C-825D-3A3FF1A63AEA}"/>
              </a:ext>
            </a:extLst>
          </p:cNvPr>
          <p:cNvSpPr/>
          <p:nvPr/>
        </p:nvSpPr>
        <p:spPr>
          <a:xfrm>
            <a:off x="1373300" y="1267407"/>
            <a:ext cx="2565897" cy="1657537"/>
          </a:xfrm>
          <a:prstGeom prst="arc">
            <a:avLst>
              <a:gd name="adj1" fmla="val 10940911"/>
              <a:gd name="adj2" fmla="val 21415298"/>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FA14A8CC-F4B5-FC40-8B31-985980CCD675}"/>
              </a:ext>
            </a:extLst>
          </p:cNvPr>
          <p:cNvSpPr txBox="1"/>
          <p:nvPr/>
        </p:nvSpPr>
        <p:spPr>
          <a:xfrm>
            <a:off x="2192376" y="895859"/>
            <a:ext cx="862737" cy="369332"/>
          </a:xfrm>
          <a:prstGeom prst="rect">
            <a:avLst/>
          </a:prstGeom>
          <a:noFill/>
        </p:spPr>
        <p:txBody>
          <a:bodyPr wrap="none" rtlCol="0">
            <a:spAutoFit/>
          </a:bodyPr>
          <a:lstStyle/>
          <a:p>
            <a:r>
              <a:rPr kumimoji="1" lang="en-US" altLang="zh-CN" dirty="0">
                <a:solidFill>
                  <a:srgbClr val="E15852"/>
                </a:solidFill>
              </a:rPr>
              <a:t>Person</a:t>
            </a:r>
            <a:endParaRPr kumimoji="1" lang="zh-CN" altLang="en-US" dirty="0">
              <a:solidFill>
                <a:srgbClr val="E15852"/>
              </a:solidFill>
            </a:endParaRPr>
          </a:p>
        </p:txBody>
      </p:sp>
      <p:sp>
        <p:nvSpPr>
          <p:cNvPr id="15" name="弧 14">
            <a:extLst>
              <a:ext uri="{FF2B5EF4-FFF2-40B4-BE49-F238E27FC236}">
                <a16:creationId xmlns:a16="http://schemas.microsoft.com/office/drawing/2014/main" id="{62A7DB9D-3EAA-F241-BD93-4DDD1E026AF2}"/>
              </a:ext>
            </a:extLst>
          </p:cNvPr>
          <p:cNvSpPr/>
          <p:nvPr/>
        </p:nvSpPr>
        <p:spPr>
          <a:xfrm>
            <a:off x="3058997" y="1770759"/>
            <a:ext cx="789563" cy="650129"/>
          </a:xfrm>
          <a:prstGeom prst="arc">
            <a:avLst>
              <a:gd name="adj1" fmla="val 11214830"/>
              <a:gd name="adj2" fmla="val 21100408"/>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1907D1BF-6534-E548-8B47-85D6E31752FA}"/>
              </a:ext>
            </a:extLst>
          </p:cNvPr>
          <p:cNvSpPr txBox="1"/>
          <p:nvPr/>
        </p:nvSpPr>
        <p:spPr>
          <a:xfrm>
            <a:off x="2534977" y="1565425"/>
            <a:ext cx="668773" cy="369332"/>
          </a:xfrm>
          <a:prstGeom prst="rect">
            <a:avLst/>
          </a:prstGeom>
          <a:noFill/>
        </p:spPr>
        <p:txBody>
          <a:bodyPr wrap="none" rtlCol="0">
            <a:spAutoFit/>
          </a:bodyPr>
          <a:lstStyle/>
          <a:p>
            <a:r>
              <a:rPr kumimoji="1" lang="en-US" altLang="zh-CN" dirty="0">
                <a:solidFill>
                  <a:srgbClr val="E15852"/>
                </a:solidFill>
              </a:rPr>
              <a:t>Time</a:t>
            </a:r>
            <a:endParaRPr kumimoji="1" lang="zh-CN" altLang="en-US" dirty="0">
              <a:solidFill>
                <a:srgbClr val="E15852"/>
              </a:solidFill>
            </a:endParaRPr>
          </a:p>
        </p:txBody>
      </p:sp>
    </p:spTree>
    <p:extLst>
      <p:ext uri="{BB962C8B-B14F-4D97-AF65-F5344CB8AC3E}">
        <p14:creationId xmlns:p14="http://schemas.microsoft.com/office/powerpoint/2010/main" val="1553893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Event</a:t>
            </a:r>
            <a:r>
              <a:rPr kumimoji="1" lang="zh-CN" altLang="en-US" dirty="0"/>
              <a:t> </a:t>
            </a:r>
            <a:r>
              <a:rPr kumimoji="1" lang="en-US" altLang="zh-CN" dirty="0"/>
              <a:t>Extraction</a:t>
            </a:r>
            <a:endParaRPr kumimoji="1" lang="zh-CN" altLang="en-US" dirty="0"/>
          </a:p>
        </p:txBody>
      </p:sp>
      <p:sp>
        <p:nvSpPr>
          <p:cNvPr id="3" name="内容占位符 2"/>
          <p:cNvSpPr>
            <a:spLocks noGrp="1"/>
          </p:cNvSpPr>
          <p:nvPr>
            <p:ph idx="1"/>
          </p:nvPr>
        </p:nvSpPr>
        <p:spPr>
          <a:xfrm>
            <a:off x="107504" y="980728"/>
            <a:ext cx="9036496" cy="5472608"/>
          </a:xfrm>
        </p:spPr>
        <p:txBody>
          <a:bodyPr>
            <a:normAutofit lnSpcReduction="10000"/>
          </a:bodyPr>
          <a:lstStyle/>
          <a:p>
            <a:r>
              <a:rPr lang="en-US" altLang="zh-CN" dirty="0"/>
              <a:t>Introduction</a:t>
            </a:r>
          </a:p>
          <a:p>
            <a:pPr lvl="1"/>
            <a:r>
              <a:rPr lang="en-US" altLang="zh-CN" dirty="0"/>
              <a:t>Why</a:t>
            </a:r>
            <a:r>
              <a:rPr lang="zh-CN" altLang="en-US" dirty="0"/>
              <a:t> </a:t>
            </a:r>
            <a:r>
              <a:rPr lang="en-US" altLang="zh-CN" dirty="0"/>
              <a:t>Event</a:t>
            </a:r>
            <a:r>
              <a:rPr lang="zh-CN" altLang="en-US" dirty="0"/>
              <a:t> </a:t>
            </a:r>
            <a:r>
              <a:rPr lang="en-US" altLang="zh-CN" dirty="0"/>
              <a:t>Extraction?</a:t>
            </a:r>
          </a:p>
          <a:p>
            <a:pPr lvl="1"/>
            <a:r>
              <a:rPr lang="en-US" altLang="zh-CN" dirty="0"/>
              <a:t>Task</a:t>
            </a:r>
            <a:r>
              <a:rPr lang="zh-CN" altLang="en-US" dirty="0"/>
              <a:t> </a:t>
            </a:r>
            <a:r>
              <a:rPr lang="en-US" altLang="zh-CN" dirty="0"/>
              <a:t>Definition</a:t>
            </a:r>
          </a:p>
          <a:p>
            <a:r>
              <a:rPr lang="en-US" altLang="zh-CN" dirty="0">
                <a:solidFill>
                  <a:srgbClr val="FF0000"/>
                </a:solidFill>
              </a:rPr>
              <a:t>Methods</a:t>
            </a:r>
            <a:r>
              <a:rPr lang="zh-CN" altLang="en-US" dirty="0">
                <a:solidFill>
                  <a:srgbClr val="FF0000"/>
                </a:solidFill>
              </a:rPr>
              <a:t> </a:t>
            </a:r>
            <a:r>
              <a:rPr lang="en-US" altLang="zh-CN" dirty="0">
                <a:solidFill>
                  <a:srgbClr val="FF0000"/>
                </a:solidFill>
              </a:rPr>
              <a:t>for</a:t>
            </a:r>
            <a:r>
              <a:rPr lang="zh-CN" altLang="en-US" dirty="0">
                <a:solidFill>
                  <a:srgbClr val="FF0000"/>
                </a:solidFill>
              </a:rPr>
              <a:t> </a:t>
            </a:r>
            <a:r>
              <a:rPr lang="en-US" altLang="zh-CN" dirty="0">
                <a:solidFill>
                  <a:srgbClr val="FF0000"/>
                </a:solidFill>
              </a:rPr>
              <a:t>Event</a:t>
            </a:r>
            <a:r>
              <a:rPr lang="zh-CN" altLang="en-US" dirty="0">
                <a:solidFill>
                  <a:srgbClr val="FF0000"/>
                </a:solidFill>
              </a:rPr>
              <a:t> </a:t>
            </a:r>
            <a:r>
              <a:rPr lang="en-US" altLang="zh-CN" dirty="0">
                <a:solidFill>
                  <a:srgbClr val="FF0000"/>
                </a:solidFill>
              </a:rPr>
              <a:t>Extraction</a:t>
            </a:r>
          </a:p>
          <a:p>
            <a:pPr lvl="1"/>
            <a:r>
              <a:rPr lang="en-US" altLang="zh-CN" dirty="0"/>
              <a:t>Feature</a:t>
            </a:r>
            <a:r>
              <a:rPr lang="zh-CN" altLang="en-US" dirty="0"/>
              <a:t> </a:t>
            </a:r>
            <a:r>
              <a:rPr lang="en-US" altLang="zh-CN" dirty="0"/>
              <a:t>Representation</a:t>
            </a:r>
          </a:p>
          <a:p>
            <a:pPr lvl="1"/>
            <a:r>
              <a:rPr lang="en-US" altLang="zh-CN" dirty="0"/>
              <a:t>Neural</a:t>
            </a:r>
            <a:r>
              <a:rPr lang="zh-CN" altLang="en-US" dirty="0"/>
              <a:t> </a:t>
            </a:r>
            <a:r>
              <a:rPr lang="en-US" altLang="zh-CN" dirty="0"/>
              <a:t>Event</a:t>
            </a:r>
            <a:r>
              <a:rPr lang="zh-CN" altLang="en-US" dirty="0"/>
              <a:t> </a:t>
            </a:r>
            <a:r>
              <a:rPr lang="en-US" altLang="zh-CN" dirty="0"/>
              <a:t>Extraction</a:t>
            </a:r>
          </a:p>
          <a:p>
            <a:pPr lvl="1"/>
            <a:r>
              <a:rPr lang="en-US" altLang="zh-CN" dirty="0"/>
              <a:t>Attention</a:t>
            </a:r>
            <a:r>
              <a:rPr lang="zh-CN" altLang="en-US" dirty="0"/>
              <a:t> </a:t>
            </a:r>
            <a:r>
              <a:rPr lang="en-US" altLang="zh-CN" dirty="0"/>
              <a:t>Based</a:t>
            </a:r>
            <a:r>
              <a:rPr lang="zh-CN" altLang="en-US" dirty="0"/>
              <a:t> </a:t>
            </a:r>
            <a:r>
              <a:rPr lang="en-US" altLang="zh-CN" dirty="0"/>
              <a:t>Model</a:t>
            </a:r>
          </a:p>
          <a:p>
            <a:r>
              <a:rPr lang="en-US" altLang="zh-CN" dirty="0"/>
              <a:t>Training</a:t>
            </a:r>
            <a:r>
              <a:rPr lang="zh-CN" altLang="en-US" dirty="0"/>
              <a:t> </a:t>
            </a:r>
            <a:r>
              <a:rPr lang="en-US" altLang="zh-CN" dirty="0"/>
              <a:t>Data</a:t>
            </a:r>
            <a:r>
              <a:rPr lang="zh-CN" altLang="en-US" dirty="0"/>
              <a:t> </a:t>
            </a:r>
            <a:r>
              <a:rPr lang="en-US" altLang="zh-CN" dirty="0"/>
              <a:t>Generation from external knowledge</a:t>
            </a:r>
          </a:p>
          <a:p>
            <a:pPr lvl="1"/>
            <a:r>
              <a:rPr lang="en-US" altLang="zh-CN" dirty="0"/>
              <a:t>Data</a:t>
            </a:r>
            <a:r>
              <a:rPr lang="zh-CN" altLang="en-US" dirty="0"/>
              <a:t> </a:t>
            </a:r>
            <a:r>
              <a:rPr lang="en-US" altLang="zh-CN" dirty="0"/>
              <a:t>Generation</a:t>
            </a:r>
            <a:r>
              <a:rPr lang="zh-CN" altLang="en-US" dirty="0"/>
              <a:t> </a:t>
            </a:r>
            <a:r>
              <a:rPr lang="en-US" altLang="zh-CN" dirty="0"/>
              <a:t>from</a:t>
            </a:r>
            <a:r>
              <a:rPr lang="zh-CN" altLang="en-US" dirty="0"/>
              <a:t> </a:t>
            </a:r>
            <a:r>
              <a:rPr lang="en-US" altLang="zh-CN" dirty="0" err="1"/>
              <a:t>FrameNet</a:t>
            </a:r>
            <a:endParaRPr lang="en-US" altLang="zh-CN" dirty="0"/>
          </a:p>
          <a:p>
            <a:r>
              <a:rPr lang="en-US" altLang="zh-CN" dirty="0"/>
              <a:t>Open-domain Event Extraction</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187</a:t>
            </a:fld>
            <a:endParaRPr lang="zh-CN" altLang="en-US">
              <a:solidFill>
                <a:prstClr val="black">
                  <a:tint val="75000"/>
                </a:prstClr>
              </a:solidFill>
            </a:endParaRPr>
          </a:p>
        </p:txBody>
      </p:sp>
    </p:spTree>
    <p:extLst>
      <p:ext uri="{BB962C8B-B14F-4D97-AF65-F5344CB8AC3E}">
        <p14:creationId xmlns:p14="http://schemas.microsoft.com/office/powerpoint/2010/main" val="6011438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normAutofit/>
          </a:bodyPr>
          <a:lstStyle/>
          <a:p>
            <a:r>
              <a:rPr lang="en-US" altLang="zh-CN" dirty="0"/>
              <a:t>Methods for Event Extraction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188</a:t>
            </a:fld>
            <a:endParaRPr lang="zh-CN" altLang="en-US">
              <a:solidFill>
                <a:prstClr val="black">
                  <a:tint val="75000"/>
                </a:prstClr>
              </a:solidFill>
            </a:endParaRPr>
          </a:p>
        </p:txBody>
      </p:sp>
      <p:sp>
        <p:nvSpPr>
          <p:cNvPr id="3" name="内容占位符 2"/>
          <p:cNvSpPr>
            <a:spLocks noGrp="1"/>
          </p:cNvSpPr>
          <p:nvPr>
            <p:ph idx="1"/>
          </p:nvPr>
        </p:nvSpPr>
        <p:spPr>
          <a:xfrm>
            <a:off x="107504" y="980728"/>
            <a:ext cx="8712968" cy="5877272"/>
          </a:xfrm>
        </p:spPr>
        <p:txBody>
          <a:bodyPr>
            <a:normAutofit/>
          </a:bodyPr>
          <a:lstStyle/>
          <a:p>
            <a:r>
              <a:rPr lang="en-US" altLang="zh-CN" dirty="0"/>
              <a:t>Work</a:t>
            </a:r>
            <a:r>
              <a:rPr lang="zh-CN" altLang="en-US" dirty="0"/>
              <a:t> </a:t>
            </a:r>
            <a:r>
              <a:rPr lang="en-US" altLang="zh-CN" dirty="0"/>
              <a:t>for</a:t>
            </a:r>
            <a:r>
              <a:rPr lang="zh-CN" altLang="en-US" dirty="0"/>
              <a:t> </a:t>
            </a:r>
            <a:r>
              <a:rPr lang="en-US" altLang="zh-CN" dirty="0"/>
              <a:t>both</a:t>
            </a:r>
            <a:r>
              <a:rPr lang="zh-CN" altLang="en-US" dirty="0"/>
              <a:t> </a:t>
            </a:r>
            <a:r>
              <a:rPr lang="en-US" altLang="zh-CN" dirty="0"/>
              <a:t>Event</a:t>
            </a:r>
            <a:r>
              <a:rPr lang="zh-CN" altLang="en-US" dirty="0"/>
              <a:t> </a:t>
            </a:r>
            <a:r>
              <a:rPr lang="en-US" altLang="zh-CN" dirty="0"/>
              <a:t>Detection</a:t>
            </a:r>
            <a:r>
              <a:rPr lang="zh-CN" altLang="en-US" dirty="0"/>
              <a:t> </a:t>
            </a:r>
            <a:r>
              <a:rPr lang="en-US" altLang="zh-CN" dirty="0"/>
              <a:t>and</a:t>
            </a:r>
            <a:r>
              <a:rPr lang="zh-CN" altLang="en-US" dirty="0"/>
              <a:t> </a:t>
            </a:r>
            <a:r>
              <a:rPr lang="en-US" altLang="zh-CN" dirty="0"/>
              <a:t>Argument</a:t>
            </a:r>
            <a:r>
              <a:rPr lang="zh-CN" altLang="en-US" dirty="0"/>
              <a:t> </a:t>
            </a:r>
            <a:r>
              <a:rPr lang="en-US" altLang="zh-CN" dirty="0"/>
              <a:t>Extraction</a:t>
            </a:r>
          </a:p>
          <a:p>
            <a:endParaRPr lang="en-US" altLang="zh-CN" dirty="0"/>
          </a:p>
          <a:p>
            <a:r>
              <a:rPr lang="en-US" altLang="zh-CN" dirty="0"/>
              <a:t>Sequence Labeling</a:t>
            </a:r>
          </a:p>
          <a:p>
            <a:pPr lvl="1"/>
            <a:r>
              <a:rPr lang="en-US" altLang="zh-CN" dirty="0"/>
              <a:t>Conditional</a:t>
            </a:r>
            <a:r>
              <a:rPr lang="zh-CN" altLang="en-US" dirty="0"/>
              <a:t> </a:t>
            </a:r>
            <a:r>
              <a:rPr lang="en-US" altLang="zh-CN" dirty="0"/>
              <a:t>Random</a:t>
            </a:r>
            <a:r>
              <a:rPr lang="zh-CN" altLang="en-US" dirty="0"/>
              <a:t> </a:t>
            </a:r>
            <a:r>
              <a:rPr lang="en-US" altLang="zh-CN" dirty="0"/>
              <a:t>Field</a:t>
            </a:r>
            <a:r>
              <a:rPr lang="zh-CN" altLang="en-US" dirty="0"/>
              <a:t> </a:t>
            </a:r>
            <a:r>
              <a:rPr lang="en-US" altLang="zh-CN" dirty="0"/>
              <a:t>(CRF)</a:t>
            </a:r>
          </a:p>
          <a:p>
            <a:pPr lvl="1"/>
            <a:r>
              <a:rPr lang="en-US" altLang="zh-CN" dirty="0"/>
              <a:t>Hidden</a:t>
            </a:r>
            <a:r>
              <a:rPr lang="zh-CN" altLang="en-US" dirty="0"/>
              <a:t> </a:t>
            </a:r>
            <a:r>
              <a:rPr lang="en-US" altLang="zh-CN" dirty="0"/>
              <a:t>Markov</a:t>
            </a:r>
            <a:r>
              <a:rPr lang="zh-CN" altLang="en-US" dirty="0"/>
              <a:t> </a:t>
            </a:r>
            <a:r>
              <a:rPr lang="en-US" altLang="zh-CN" dirty="0"/>
              <a:t>Model</a:t>
            </a:r>
            <a:r>
              <a:rPr lang="zh-CN" altLang="en-US" dirty="0"/>
              <a:t> </a:t>
            </a:r>
            <a:r>
              <a:rPr lang="en-US" altLang="zh-CN" dirty="0"/>
              <a:t>(HMM)</a:t>
            </a:r>
          </a:p>
          <a:p>
            <a:pPr marL="457200" lvl="1" indent="0">
              <a:buNone/>
            </a:pPr>
            <a:endParaRPr lang="en-US" altLang="zh-CN" dirty="0"/>
          </a:p>
          <a:p>
            <a:r>
              <a:rPr lang="en-US" altLang="zh-CN" dirty="0"/>
              <a:t>Token-level Multi-class</a:t>
            </a:r>
            <a:r>
              <a:rPr lang="zh-CN" altLang="en-US" dirty="0"/>
              <a:t> </a:t>
            </a:r>
            <a:r>
              <a:rPr lang="en-US" altLang="zh-CN" dirty="0"/>
              <a:t>Classification</a:t>
            </a:r>
          </a:p>
          <a:p>
            <a:pPr lvl="1"/>
            <a:r>
              <a:rPr lang="en-US" altLang="zh-CN" dirty="0"/>
              <a:t>For every token in given sentence, predict if the current token is an event trigger /</a:t>
            </a:r>
            <a:r>
              <a:rPr lang="zh-CN" altLang="en-US" dirty="0"/>
              <a:t> </a:t>
            </a:r>
            <a:r>
              <a:rPr lang="en-US" altLang="zh-CN" dirty="0"/>
              <a:t>arguments</a:t>
            </a:r>
            <a:r>
              <a:rPr lang="zh-CN" altLang="en-US" dirty="0"/>
              <a:t> </a:t>
            </a:r>
            <a:r>
              <a:rPr lang="en-US" altLang="zh-CN" dirty="0"/>
              <a:t>of an event in the pre-defined event</a:t>
            </a:r>
            <a:r>
              <a:rPr lang="zh-CN" altLang="en-US" dirty="0"/>
              <a:t> </a:t>
            </a:r>
            <a:r>
              <a:rPr lang="en-US" altLang="zh-CN" dirty="0"/>
              <a:t>set.</a:t>
            </a:r>
          </a:p>
        </p:txBody>
      </p:sp>
    </p:spTree>
    <p:extLst>
      <p:ext uri="{BB962C8B-B14F-4D97-AF65-F5344CB8AC3E}">
        <p14:creationId xmlns:p14="http://schemas.microsoft.com/office/powerpoint/2010/main" val="8369018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normAutofit/>
          </a:bodyPr>
          <a:lstStyle/>
          <a:p>
            <a:r>
              <a:rPr lang="en-US" altLang="zh-CN" dirty="0"/>
              <a:t>Feature Representation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189</a:t>
            </a:fld>
            <a:endParaRPr lang="zh-CN" altLang="en-US">
              <a:solidFill>
                <a:prstClr val="black">
                  <a:tint val="75000"/>
                </a:prstClr>
              </a:solidFill>
            </a:endParaRPr>
          </a:p>
        </p:txBody>
      </p:sp>
      <p:sp>
        <p:nvSpPr>
          <p:cNvPr id="3" name="内容占位符 2"/>
          <p:cNvSpPr>
            <a:spLocks noGrp="1"/>
          </p:cNvSpPr>
          <p:nvPr>
            <p:ph idx="1"/>
          </p:nvPr>
        </p:nvSpPr>
        <p:spPr>
          <a:xfrm>
            <a:off x="107504" y="980728"/>
            <a:ext cx="8712968" cy="5616624"/>
          </a:xfrm>
        </p:spPr>
        <p:txBody>
          <a:bodyPr>
            <a:normAutofit/>
          </a:bodyPr>
          <a:lstStyle/>
          <a:p>
            <a:r>
              <a:rPr lang="en-US" altLang="zh-CN" dirty="0"/>
              <a:t>Human designed features</a:t>
            </a:r>
          </a:p>
          <a:p>
            <a:pPr lvl="1"/>
            <a:r>
              <a:rPr lang="en-US" altLang="zh-CN" dirty="0"/>
              <a:t>Lexical-level features</a:t>
            </a:r>
          </a:p>
          <a:p>
            <a:pPr lvl="2"/>
            <a:r>
              <a:rPr lang="en-US" altLang="zh-CN" dirty="0"/>
              <a:t>Part-of-speech tags</a:t>
            </a:r>
          </a:p>
          <a:p>
            <a:pPr lvl="2"/>
            <a:r>
              <a:rPr lang="en-US" altLang="zh-CN" dirty="0"/>
              <a:t>Entity information</a:t>
            </a:r>
          </a:p>
        </p:txBody>
      </p:sp>
      <p:grpSp>
        <p:nvGrpSpPr>
          <p:cNvPr id="23" name="组合 22"/>
          <p:cNvGrpSpPr/>
          <p:nvPr/>
        </p:nvGrpSpPr>
        <p:grpSpPr>
          <a:xfrm>
            <a:off x="467544" y="3505282"/>
            <a:ext cx="7704855" cy="1867934"/>
            <a:chOff x="1403648" y="2605284"/>
            <a:chExt cx="5269818" cy="1127451"/>
          </a:xfrm>
        </p:grpSpPr>
        <p:sp>
          <p:nvSpPr>
            <p:cNvPr id="25" name="内容占位符 2">
              <a:extLst>
                <a:ext uri="{FF2B5EF4-FFF2-40B4-BE49-F238E27FC236}">
                  <a16:creationId xmlns:a16="http://schemas.microsoft.com/office/drawing/2014/main" id="{D58D7694-C53D-044D-856E-3E0F4B24A369}"/>
                </a:ext>
              </a:extLst>
            </p:cNvPr>
            <p:cNvSpPr txBox="1">
              <a:spLocks/>
            </p:cNvSpPr>
            <p:nvPr/>
          </p:nvSpPr>
          <p:spPr>
            <a:xfrm>
              <a:off x="1403648" y="3300687"/>
              <a:ext cx="2658776"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zh-CN" sz="2800" dirty="0"/>
                <a:t>He </a:t>
              </a:r>
              <a:r>
                <a:rPr lang="en-US" altLang="zh-CN" sz="2800" u="sng" dirty="0"/>
                <a:t>left</a:t>
              </a:r>
              <a:r>
                <a:rPr lang="en-US" altLang="zh-CN" sz="2800" dirty="0"/>
                <a:t> </a:t>
              </a:r>
              <a:r>
                <a:rPr lang="en-US" altLang="zh-CN" sz="2800" b="1" dirty="0"/>
                <a:t>Microsoft</a:t>
              </a:r>
              <a:r>
                <a:rPr lang="en-US" altLang="zh-CN" sz="2800" dirty="0"/>
                <a:t>.</a:t>
              </a:r>
            </a:p>
          </p:txBody>
        </p:sp>
        <p:sp>
          <p:nvSpPr>
            <p:cNvPr id="26" name="内容占位符 2">
              <a:extLst>
                <a:ext uri="{FF2B5EF4-FFF2-40B4-BE49-F238E27FC236}">
                  <a16:creationId xmlns:a16="http://schemas.microsoft.com/office/drawing/2014/main" id="{D58D7694-C53D-044D-856E-3E0F4B24A369}"/>
                </a:ext>
              </a:extLst>
            </p:cNvPr>
            <p:cNvSpPr txBox="1">
              <a:spLocks/>
            </p:cNvSpPr>
            <p:nvPr/>
          </p:nvSpPr>
          <p:spPr>
            <a:xfrm>
              <a:off x="1836158" y="2911955"/>
              <a:ext cx="2668439"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altLang="zh-CN" sz="2800" dirty="0"/>
                <a:t>He </a:t>
              </a:r>
              <a:r>
                <a:rPr lang="en-US" altLang="zh-CN" sz="2800" u="sng" dirty="0"/>
                <a:t>left</a:t>
              </a:r>
              <a:r>
                <a:rPr lang="en-US" altLang="zh-CN" sz="2800" dirty="0"/>
                <a:t> the </a:t>
              </a:r>
              <a:r>
                <a:rPr lang="en-US" altLang="zh-CN" sz="2800" b="1" dirty="0"/>
                <a:t>bathroom</a:t>
              </a:r>
              <a:r>
                <a:rPr lang="en-US" altLang="zh-CN" sz="2800" dirty="0"/>
                <a:t>.</a:t>
              </a:r>
            </a:p>
          </p:txBody>
        </p:sp>
        <p:cxnSp>
          <p:nvCxnSpPr>
            <p:cNvPr id="27" name="直接箭头连接符 26"/>
            <p:cNvCxnSpPr/>
            <p:nvPr/>
          </p:nvCxnSpPr>
          <p:spPr>
            <a:xfrm>
              <a:off x="4501770" y="3140290"/>
              <a:ext cx="4421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D58D7694-C53D-044D-856E-3E0F4B24A369}"/>
                </a:ext>
              </a:extLst>
            </p:cNvPr>
            <p:cNvSpPr txBox="1">
              <a:spLocks/>
            </p:cNvSpPr>
            <p:nvPr/>
          </p:nvSpPr>
          <p:spPr>
            <a:xfrm>
              <a:off x="4981290" y="3297057"/>
              <a:ext cx="1692176"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dirty="0"/>
                <a:t>Transport</a:t>
              </a:r>
            </a:p>
          </p:txBody>
        </p:sp>
        <p:cxnSp>
          <p:nvCxnSpPr>
            <p:cNvPr id="29" name="直接箭头连接符 28"/>
            <p:cNvCxnSpPr/>
            <p:nvPr/>
          </p:nvCxnSpPr>
          <p:spPr>
            <a:xfrm>
              <a:off x="4187645" y="3513081"/>
              <a:ext cx="756313" cy="3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内容占位符 2">
              <a:extLst>
                <a:ext uri="{FF2B5EF4-FFF2-40B4-BE49-F238E27FC236}">
                  <a16:creationId xmlns:a16="http://schemas.microsoft.com/office/drawing/2014/main" id="{D58D7694-C53D-044D-856E-3E0F4B24A369}"/>
                </a:ext>
              </a:extLst>
            </p:cNvPr>
            <p:cNvSpPr txBox="1">
              <a:spLocks/>
            </p:cNvSpPr>
            <p:nvPr/>
          </p:nvSpPr>
          <p:spPr>
            <a:xfrm>
              <a:off x="4981290" y="2907167"/>
              <a:ext cx="1692176"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800" dirty="0"/>
                <a:t>End-Position</a:t>
              </a:r>
            </a:p>
          </p:txBody>
        </p:sp>
        <p:sp>
          <p:nvSpPr>
            <p:cNvPr id="31" name="内容占位符 2">
              <a:extLst>
                <a:ext uri="{FF2B5EF4-FFF2-40B4-BE49-F238E27FC236}">
                  <a16:creationId xmlns:a16="http://schemas.microsoft.com/office/drawing/2014/main" id="{D58D7694-C53D-044D-856E-3E0F4B24A369}"/>
                </a:ext>
              </a:extLst>
            </p:cNvPr>
            <p:cNvSpPr txBox="1">
              <a:spLocks/>
            </p:cNvSpPr>
            <p:nvPr/>
          </p:nvSpPr>
          <p:spPr>
            <a:xfrm>
              <a:off x="4752692" y="2605284"/>
              <a:ext cx="1692176"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800" dirty="0">
                  <a:solidFill>
                    <a:srgbClr val="C00000"/>
                  </a:solidFill>
                </a:rPr>
                <a:t>Event Type</a:t>
              </a:r>
            </a:p>
          </p:txBody>
        </p:sp>
      </p:grpSp>
    </p:spTree>
    <p:extLst>
      <p:ext uri="{BB962C8B-B14F-4D97-AF65-F5344CB8AC3E}">
        <p14:creationId xmlns:p14="http://schemas.microsoft.com/office/powerpoint/2010/main" val="3422236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TransE</a:t>
            </a:r>
            <a:endParaRPr lang="zh-CN" altLang="en-US" dirty="0"/>
          </a:p>
        </p:txBody>
      </p:sp>
      <p:sp>
        <p:nvSpPr>
          <p:cNvPr id="3" name="内容占位符 2"/>
          <p:cNvSpPr>
            <a:spLocks noGrp="1"/>
          </p:cNvSpPr>
          <p:nvPr>
            <p:ph idx="1"/>
          </p:nvPr>
        </p:nvSpPr>
        <p:spPr>
          <a:xfrm>
            <a:off x="107504" y="980728"/>
            <a:ext cx="8928992" cy="1080120"/>
          </a:xfrm>
        </p:spPr>
        <p:txBody>
          <a:bodyPr/>
          <a:lstStyle/>
          <a:p>
            <a:pPr marL="0" indent="0">
              <a:buNone/>
            </a:pPr>
            <a:r>
              <a:rPr lang="en-US" altLang="zh-CN" dirty="0"/>
              <a:t>For each triple </a:t>
            </a:r>
            <a:r>
              <a:rPr lang="zh-CN" altLang="en-US" dirty="0"/>
              <a:t> </a:t>
            </a:r>
            <a:r>
              <a:rPr lang="en-US" altLang="zh-CN" dirty="0"/>
              <a:t>(head,</a:t>
            </a:r>
            <a:r>
              <a:rPr lang="zh-CN" altLang="en-US" dirty="0"/>
              <a:t> </a:t>
            </a:r>
            <a:r>
              <a:rPr lang="en-US" altLang="zh-CN" dirty="0"/>
              <a:t>relation,</a:t>
            </a:r>
            <a:r>
              <a:rPr lang="zh-CN" altLang="en-US" dirty="0"/>
              <a:t> </a:t>
            </a:r>
            <a:r>
              <a:rPr lang="en-US" altLang="zh-CN" dirty="0"/>
              <a:t>tail), relation as a </a:t>
            </a:r>
            <a:r>
              <a:rPr lang="en-US" altLang="zh-CN" dirty="0">
                <a:solidFill>
                  <a:srgbClr val="FF0000"/>
                </a:solidFill>
              </a:rPr>
              <a:t>translation</a:t>
            </a:r>
            <a:r>
              <a:rPr lang="en-US" altLang="zh-CN" dirty="0"/>
              <a:t> from head to tail</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19</a:t>
            </a:fld>
            <a:endParaRPr lang="zh-CN" altLang="en-US"/>
          </a:p>
        </p:txBody>
      </p:sp>
      <p:sp>
        <p:nvSpPr>
          <p:cNvPr id="11" name="矩形 10"/>
          <p:cNvSpPr/>
          <p:nvPr/>
        </p:nvSpPr>
        <p:spPr>
          <a:xfrm>
            <a:off x="1716090" y="5873550"/>
            <a:ext cx="5787162"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sz="3600" dirty="0">
                <a:latin typeface="DengXian" charset="-122"/>
                <a:ea typeface="DengXian" charset="-122"/>
                <a:cs typeface="DengXian" charset="-122"/>
              </a:rPr>
              <a:t>Learning objective: </a:t>
            </a:r>
            <a:r>
              <a:rPr lang="en-US" altLang="zh-CN" sz="3600" b="1" dirty="0">
                <a:solidFill>
                  <a:srgbClr val="FF0000"/>
                </a:solidFill>
                <a:latin typeface="DengXian" charset="-122"/>
                <a:ea typeface="DengXian" charset="-122"/>
                <a:cs typeface="DengXian" charset="-122"/>
              </a:rPr>
              <a:t>h</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r </a:t>
            </a:r>
            <a:r>
              <a:rPr lang="zh-CN" altLang="zh-CN"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t</a:t>
            </a:r>
            <a:endParaRPr lang="zh-CN" altLang="en-US" sz="3600" b="1" dirty="0">
              <a:solidFill>
                <a:srgbClr val="FF0000"/>
              </a:solidFill>
              <a:latin typeface="DengXian" charset="-122"/>
              <a:ea typeface="DengXian" charset="-122"/>
              <a:cs typeface="DengXian" charset="-122"/>
            </a:endParaRPr>
          </a:p>
        </p:txBody>
      </p:sp>
      <p:pic>
        <p:nvPicPr>
          <p:cNvPr id="9" name="图片 8"/>
          <p:cNvPicPr>
            <a:picLocks noChangeAspect="1"/>
          </p:cNvPicPr>
          <p:nvPr/>
        </p:nvPicPr>
        <p:blipFill>
          <a:blip r:embed="rId2"/>
          <a:stretch>
            <a:fillRect/>
          </a:stretch>
        </p:blipFill>
        <p:spPr>
          <a:xfrm>
            <a:off x="2627784" y="1970787"/>
            <a:ext cx="3895685" cy="3597714"/>
          </a:xfrm>
          <a:prstGeom prst="rect">
            <a:avLst/>
          </a:prstGeom>
        </p:spPr>
      </p:pic>
    </p:spTree>
    <p:extLst>
      <p:ext uri="{BB962C8B-B14F-4D97-AF65-F5344CB8AC3E}">
        <p14:creationId xmlns:p14="http://schemas.microsoft.com/office/powerpoint/2010/main" val="1714282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normAutofit/>
          </a:bodyPr>
          <a:lstStyle/>
          <a:p>
            <a:r>
              <a:rPr lang="en-US" altLang="zh-CN" dirty="0"/>
              <a:t>Feature Representation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190</a:t>
            </a:fld>
            <a:endParaRPr lang="zh-CN" altLang="en-US">
              <a:solidFill>
                <a:prstClr val="black">
                  <a:tint val="75000"/>
                </a:prstClr>
              </a:solidFill>
            </a:endParaRPr>
          </a:p>
        </p:txBody>
      </p:sp>
      <p:sp>
        <p:nvSpPr>
          <p:cNvPr id="3" name="内容占位符 2"/>
          <p:cNvSpPr>
            <a:spLocks noGrp="1"/>
          </p:cNvSpPr>
          <p:nvPr>
            <p:ph idx="1"/>
          </p:nvPr>
        </p:nvSpPr>
        <p:spPr>
          <a:xfrm>
            <a:off x="107504" y="980728"/>
            <a:ext cx="8712968" cy="5616624"/>
          </a:xfrm>
        </p:spPr>
        <p:txBody>
          <a:bodyPr>
            <a:normAutofit/>
          </a:bodyPr>
          <a:lstStyle/>
          <a:p>
            <a:r>
              <a:rPr lang="en-US" altLang="zh-CN" dirty="0"/>
              <a:t>Human designed features</a:t>
            </a:r>
          </a:p>
          <a:p>
            <a:pPr lvl="1"/>
            <a:r>
              <a:rPr lang="en-US" altLang="zh-CN" dirty="0"/>
              <a:t>Sentence-level features</a:t>
            </a:r>
          </a:p>
          <a:p>
            <a:pPr lvl="2"/>
            <a:r>
              <a:rPr lang="en-US" altLang="zh-CN" dirty="0"/>
              <a:t>dependency parsing</a:t>
            </a:r>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marL="914400" lvl="2" indent="0">
              <a:buNone/>
            </a:pPr>
            <a:endParaRPr lang="en-US" altLang="zh-CN" dirty="0"/>
          </a:p>
          <a:p>
            <a:pPr lvl="1"/>
            <a:endParaRPr lang="en-US" altLang="zh-CN" dirty="0"/>
          </a:p>
        </p:txBody>
      </p:sp>
      <p:sp>
        <p:nvSpPr>
          <p:cNvPr id="5" name="内容占位符 2">
            <a:extLst>
              <a:ext uri="{FF2B5EF4-FFF2-40B4-BE49-F238E27FC236}">
                <a16:creationId xmlns:a16="http://schemas.microsoft.com/office/drawing/2014/main" id="{D58D7694-C53D-044D-856E-3E0F4B24A369}"/>
              </a:ext>
            </a:extLst>
          </p:cNvPr>
          <p:cNvSpPr txBox="1">
            <a:spLocks/>
          </p:cNvSpPr>
          <p:nvPr/>
        </p:nvSpPr>
        <p:spPr>
          <a:xfrm>
            <a:off x="-15900" y="3131619"/>
            <a:ext cx="9159900"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sz="2400" dirty="0"/>
              <a:t>A </a:t>
            </a:r>
            <a:r>
              <a:rPr lang="en-US" altLang="zh-CN" sz="2400" u="sng" dirty="0"/>
              <a:t>cameraman</a:t>
            </a:r>
            <a:r>
              <a:rPr lang="en-US" altLang="zh-CN" sz="2400" dirty="0"/>
              <a:t> </a:t>
            </a:r>
            <a:r>
              <a:rPr lang="en-US" altLang="zh-CN" sz="2400" b="1" dirty="0"/>
              <a:t>died</a:t>
            </a:r>
            <a:r>
              <a:rPr lang="en-US" altLang="zh-CN" sz="2400" dirty="0"/>
              <a:t> in </a:t>
            </a:r>
            <a:r>
              <a:rPr lang="en-US" altLang="zh-CN" sz="2400" u="sng" dirty="0"/>
              <a:t>Baghdad</a:t>
            </a:r>
            <a:r>
              <a:rPr lang="en-US" altLang="zh-CN" sz="2000" dirty="0"/>
              <a:t>.</a:t>
            </a:r>
          </a:p>
        </p:txBody>
      </p:sp>
      <p:sp>
        <p:nvSpPr>
          <p:cNvPr id="6" name="文本框 5">
            <a:extLst>
              <a:ext uri="{FF2B5EF4-FFF2-40B4-BE49-F238E27FC236}">
                <a16:creationId xmlns:a16="http://schemas.microsoft.com/office/drawing/2014/main" id="{28AC1EDB-86E9-DD48-AEFA-773555C71FBB}"/>
              </a:ext>
            </a:extLst>
          </p:cNvPr>
          <p:cNvSpPr txBox="1"/>
          <p:nvPr/>
        </p:nvSpPr>
        <p:spPr>
          <a:xfrm>
            <a:off x="3515073" y="2522484"/>
            <a:ext cx="800219" cy="369332"/>
          </a:xfrm>
          <a:prstGeom prst="rect">
            <a:avLst/>
          </a:prstGeom>
          <a:noFill/>
        </p:spPr>
        <p:txBody>
          <a:bodyPr wrap="none" rtlCol="0">
            <a:spAutoFit/>
          </a:bodyPr>
          <a:lstStyle/>
          <a:p>
            <a:r>
              <a:rPr kumimoji="1" lang="en-US" altLang="zh-CN" dirty="0"/>
              <a:t>Victim</a:t>
            </a:r>
            <a:endParaRPr kumimoji="1" lang="zh-CN" altLang="en-US" dirty="0"/>
          </a:p>
        </p:txBody>
      </p:sp>
      <p:sp>
        <p:nvSpPr>
          <p:cNvPr id="9" name="弧 9">
            <a:extLst>
              <a:ext uri="{FF2B5EF4-FFF2-40B4-BE49-F238E27FC236}">
                <a16:creationId xmlns:a16="http://schemas.microsoft.com/office/drawing/2014/main" id="{6D61CEFE-6D90-E440-9234-D602F9D1C9B8}"/>
              </a:ext>
            </a:extLst>
          </p:cNvPr>
          <p:cNvSpPr/>
          <p:nvPr/>
        </p:nvSpPr>
        <p:spPr>
          <a:xfrm>
            <a:off x="4729314" y="2962394"/>
            <a:ext cx="1429862" cy="650129"/>
          </a:xfrm>
          <a:prstGeom prst="arc">
            <a:avLst>
              <a:gd name="adj1" fmla="val 11214830"/>
              <a:gd name="adj2" fmla="val 21545116"/>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2" name="弧 13">
            <a:extLst>
              <a:ext uri="{FF2B5EF4-FFF2-40B4-BE49-F238E27FC236}">
                <a16:creationId xmlns:a16="http://schemas.microsoft.com/office/drawing/2014/main" id="{0372B439-525A-F64B-B314-0490B3C18F2D}"/>
              </a:ext>
            </a:extLst>
          </p:cNvPr>
          <p:cNvSpPr/>
          <p:nvPr/>
        </p:nvSpPr>
        <p:spPr>
          <a:xfrm>
            <a:off x="3206373" y="2967543"/>
            <a:ext cx="1365627" cy="650129"/>
          </a:xfrm>
          <a:prstGeom prst="arc">
            <a:avLst>
              <a:gd name="adj1" fmla="val 11214830"/>
              <a:gd name="adj2" fmla="val 21100408"/>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7903F42C-5431-9C4C-B0EC-4A8F598E61DD}"/>
              </a:ext>
            </a:extLst>
          </p:cNvPr>
          <p:cNvSpPr txBox="1"/>
          <p:nvPr/>
        </p:nvSpPr>
        <p:spPr>
          <a:xfrm>
            <a:off x="4405489" y="2667127"/>
            <a:ext cx="534121" cy="369332"/>
          </a:xfrm>
          <a:prstGeom prst="rect">
            <a:avLst/>
          </a:prstGeom>
          <a:noFill/>
        </p:spPr>
        <p:txBody>
          <a:bodyPr wrap="none" rtlCol="0">
            <a:spAutoFit/>
          </a:bodyPr>
          <a:lstStyle/>
          <a:p>
            <a:r>
              <a:rPr kumimoji="1" lang="en-US" altLang="zh-CN" b="1" dirty="0"/>
              <a:t>Die</a:t>
            </a:r>
            <a:endParaRPr kumimoji="1" lang="zh-CN" altLang="en-US" b="1" dirty="0"/>
          </a:p>
        </p:txBody>
      </p:sp>
      <p:sp>
        <p:nvSpPr>
          <p:cNvPr id="14" name="文本框 13">
            <a:extLst>
              <a:ext uri="{FF2B5EF4-FFF2-40B4-BE49-F238E27FC236}">
                <a16:creationId xmlns:a16="http://schemas.microsoft.com/office/drawing/2014/main" id="{28AC1EDB-86E9-DD48-AEFA-773555C71FBB}"/>
              </a:ext>
            </a:extLst>
          </p:cNvPr>
          <p:cNvSpPr txBox="1"/>
          <p:nvPr/>
        </p:nvSpPr>
        <p:spPr>
          <a:xfrm>
            <a:off x="5169525" y="2521054"/>
            <a:ext cx="700833" cy="369332"/>
          </a:xfrm>
          <a:prstGeom prst="rect">
            <a:avLst/>
          </a:prstGeom>
          <a:noFill/>
        </p:spPr>
        <p:txBody>
          <a:bodyPr wrap="none" rtlCol="0">
            <a:spAutoFit/>
          </a:bodyPr>
          <a:lstStyle/>
          <a:p>
            <a:r>
              <a:rPr kumimoji="1" lang="en-US" altLang="zh-CN" dirty="0"/>
              <a:t>Place</a:t>
            </a:r>
            <a:endParaRPr kumimoji="1" lang="zh-CN" altLang="en-US" dirty="0"/>
          </a:p>
        </p:txBody>
      </p:sp>
      <p:cxnSp>
        <p:nvCxnSpPr>
          <p:cNvPr id="16" name="直接连接符 15"/>
          <p:cNvCxnSpPr/>
          <p:nvPr/>
        </p:nvCxnSpPr>
        <p:spPr>
          <a:xfrm flipH="1">
            <a:off x="4644007" y="2960679"/>
            <a:ext cx="1" cy="25099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内容占位符 2">
            <a:extLst>
              <a:ext uri="{FF2B5EF4-FFF2-40B4-BE49-F238E27FC236}">
                <a16:creationId xmlns:a16="http://schemas.microsoft.com/office/drawing/2014/main" id="{D58D7694-C53D-044D-856E-3E0F4B24A369}"/>
              </a:ext>
            </a:extLst>
          </p:cNvPr>
          <p:cNvSpPr txBox="1">
            <a:spLocks/>
          </p:cNvSpPr>
          <p:nvPr/>
        </p:nvSpPr>
        <p:spPr>
          <a:xfrm>
            <a:off x="1424260" y="3971931"/>
            <a:ext cx="6295480" cy="5760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sz="2000" dirty="0" err="1"/>
              <a:t>nsubj</a:t>
            </a:r>
            <a:r>
              <a:rPr lang="en-US" altLang="zh-CN" sz="2000" dirty="0"/>
              <a:t> -&gt; (cameraman plays the Victim role in die event)</a:t>
            </a:r>
          </a:p>
        </p:txBody>
      </p:sp>
      <p:sp>
        <p:nvSpPr>
          <p:cNvPr id="18" name="弧 13">
            <a:extLst>
              <a:ext uri="{FF2B5EF4-FFF2-40B4-BE49-F238E27FC236}">
                <a16:creationId xmlns:a16="http://schemas.microsoft.com/office/drawing/2014/main" id="{0372B439-525A-F64B-B314-0490B3C18F2D}"/>
              </a:ext>
            </a:extLst>
          </p:cNvPr>
          <p:cNvSpPr/>
          <p:nvPr/>
        </p:nvSpPr>
        <p:spPr>
          <a:xfrm>
            <a:off x="3779912" y="3249794"/>
            <a:ext cx="915492" cy="529897"/>
          </a:xfrm>
          <a:prstGeom prst="arc">
            <a:avLst>
              <a:gd name="adj1" fmla="val 120692"/>
              <a:gd name="adj2" fmla="val 10587459"/>
            </a:avLst>
          </a:prstGeom>
          <a:ln w="25400">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9" name="文本框 18"/>
          <p:cNvSpPr txBox="1"/>
          <p:nvPr/>
        </p:nvSpPr>
        <p:spPr>
          <a:xfrm>
            <a:off x="3115732" y="3478012"/>
            <a:ext cx="754821" cy="369332"/>
          </a:xfrm>
          <a:prstGeom prst="rect">
            <a:avLst/>
          </a:prstGeom>
          <a:noFill/>
        </p:spPr>
        <p:txBody>
          <a:bodyPr wrap="square" rtlCol="0">
            <a:spAutoFit/>
          </a:bodyPr>
          <a:lstStyle/>
          <a:p>
            <a:r>
              <a:rPr lang="en-US" altLang="zh-CN" dirty="0" err="1"/>
              <a:t>nsubj</a:t>
            </a:r>
            <a:endParaRPr lang="zh-CN" altLang="en-US" dirty="0"/>
          </a:p>
        </p:txBody>
      </p:sp>
      <p:sp>
        <p:nvSpPr>
          <p:cNvPr id="20" name="弧 13">
            <a:extLst>
              <a:ext uri="{FF2B5EF4-FFF2-40B4-BE49-F238E27FC236}">
                <a16:creationId xmlns:a16="http://schemas.microsoft.com/office/drawing/2014/main" id="{0372B439-525A-F64B-B314-0490B3C18F2D}"/>
              </a:ext>
            </a:extLst>
          </p:cNvPr>
          <p:cNvSpPr/>
          <p:nvPr/>
        </p:nvSpPr>
        <p:spPr>
          <a:xfrm>
            <a:off x="4865252" y="3246702"/>
            <a:ext cx="830264" cy="509837"/>
          </a:xfrm>
          <a:prstGeom prst="arc">
            <a:avLst>
              <a:gd name="adj1" fmla="val 120692"/>
              <a:gd name="adj2" fmla="val 10587459"/>
            </a:avLst>
          </a:prstGeom>
          <a:ln w="2540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文本框 20"/>
          <p:cNvSpPr txBox="1"/>
          <p:nvPr/>
        </p:nvSpPr>
        <p:spPr>
          <a:xfrm>
            <a:off x="5706653" y="3433511"/>
            <a:ext cx="985328" cy="369332"/>
          </a:xfrm>
          <a:prstGeom prst="rect">
            <a:avLst/>
          </a:prstGeom>
          <a:noFill/>
        </p:spPr>
        <p:txBody>
          <a:bodyPr wrap="square" rtlCol="0">
            <a:spAutoFit/>
          </a:bodyPr>
          <a:lstStyle/>
          <a:p>
            <a:r>
              <a:rPr lang="en-US" altLang="zh-CN" dirty="0" err="1"/>
              <a:t>prep_in</a:t>
            </a:r>
            <a:endParaRPr lang="zh-CN" altLang="en-US" dirty="0"/>
          </a:p>
        </p:txBody>
      </p:sp>
      <p:sp>
        <p:nvSpPr>
          <p:cNvPr id="22" name="内容占位符 2">
            <a:extLst>
              <a:ext uri="{FF2B5EF4-FFF2-40B4-BE49-F238E27FC236}">
                <a16:creationId xmlns:a16="http://schemas.microsoft.com/office/drawing/2014/main" id="{D58D7694-C53D-044D-856E-3E0F4B24A369}"/>
              </a:ext>
            </a:extLst>
          </p:cNvPr>
          <p:cNvSpPr txBox="1">
            <a:spLocks/>
          </p:cNvSpPr>
          <p:nvPr/>
        </p:nvSpPr>
        <p:spPr>
          <a:xfrm>
            <a:off x="1424260" y="4672582"/>
            <a:ext cx="6388100" cy="8340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dirty="0" err="1"/>
              <a:t>nsubj</a:t>
            </a:r>
            <a:r>
              <a:rPr lang="en-US" altLang="zh-CN" sz="2000" dirty="0"/>
              <a:t>: A nominal subject which is the syntactic subject of a clause.</a:t>
            </a:r>
          </a:p>
        </p:txBody>
      </p:sp>
    </p:spTree>
    <p:extLst>
      <p:ext uri="{BB962C8B-B14F-4D97-AF65-F5344CB8AC3E}">
        <p14:creationId xmlns:p14="http://schemas.microsoft.com/office/powerpoint/2010/main" val="2565942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normAutofit/>
          </a:bodyPr>
          <a:lstStyle/>
          <a:p>
            <a:r>
              <a:rPr lang="en-US" altLang="zh-CN" dirty="0"/>
              <a:t>Feature Representation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191</a:t>
            </a:fld>
            <a:endParaRPr lang="zh-CN" altLang="en-US">
              <a:solidFill>
                <a:prstClr val="black">
                  <a:tint val="75000"/>
                </a:prstClr>
              </a:solidFill>
            </a:endParaRPr>
          </a:p>
        </p:txBody>
      </p:sp>
      <p:sp>
        <p:nvSpPr>
          <p:cNvPr id="3" name="内容占位符 2"/>
          <p:cNvSpPr>
            <a:spLocks noGrp="1"/>
          </p:cNvSpPr>
          <p:nvPr>
            <p:ph idx="1"/>
          </p:nvPr>
        </p:nvSpPr>
        <p:spPr>
          <a:xfrm>
            <a:off x="107504" y="980728"/>
            <a:ext cx="8712968" cy="5616624"/>
          </a:xfrm>
        </p:spPr>
        <p:txBody>
          <a:bodyPr>
            <a:normAutofit/>
          </a:bodyPr>
          <a:lstStyle/>
          <a:p>
            <a:r>
              <a:rPr lang="en-US" altLang="zh-CN" dirty="0"/>
              <a:t>Human designed features</a:t>
            </a:r>
          </a:p>
          <a:p>
            <a:pPr lvl="1"/>
            <a:r>
              <a:rPr lang="en-US" altLang="zh-CN" dirty="0"/>
              <a:t>Document-level features</a:t>
            </a:r>
          </a:p>
          <a:p>
            <a:pPr lvl="2"/>
            <a:r>
              <a:rPr lang="en-US" altLang="zh-CN" dirty="0"/>
              <a:t>Cross-Event Inference</a:t>
            </a:r>
          </a:p>
          <a:p>
            <a:pPr lvl="2"/>
            <a:endParaRPr lang="en-US" altLang="zh-CN" dirty="0"/>
          </a:p>
          <a:p>
            <a:pPr lvl="2"/>
            <a:endParaRPr lang="en-US" altLang="zh-CN" dirty="0"/>
          </a:p>
          <a:p>
            <a:pPr lvl="2"/>
            <a:endParaRPr lang="en-US" altLang="zh-CN" dirty="0"/>
          </a:p>
          <a:p>
            <a:pPr lvl="2"/>
            <a:endParaRPr lang="en-US" altLang="zh-CN" dirty="0"/>
          </a:p>
          <a:p>
            <a:pPr marL="914400" lvl="2" indent="0">
              <a:buNone/>
            </a:pPr>
            <a:endParaRPr lang="en-US" altLang="zh-CN" dirty="0"/>
          </a:p>
          <a:p>
            <a:pPr lvl="2"/>
            <a:endParaRPr lang="en-US" altLang="zh-CN" dirty="0"/>
          </a:p>
          <a:p>
            <a:pPr lvl="2"/>
            <a:endParaRPr lang="en-US" altLang="zh-CN" dirty="0"/>
          </a:p>
          <a:p>
            <a:pPr lvl="2"/>
            <a:endParaRPr lang="en-US" altLang="zh-CN" dirty="0"/>
          </a:p>
          <a:p>
            <a:pPr lvl="2"/>
            <a:endParaRPr lang="en-US" altLang="zh-CN" dirty="0"/>
          </a:p>
          <a:p>
            <a:pPr lvl="2"/>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grpSp>
        <p:nvGrpSpPr>
          <p:cNvPr id="30" name="组合 29"/>
          <p:cNvGrpSpPr/>
          <p:nvPr/>
        </p:nvGrpSpPr>
        <p:grpSpPr>
          <a:xfrm>
            <a:off x="319385" y="2636913"/>
            <a:ext cx="8621292" cy="1204947"/>
            <a:chOff x="391393" y="2584093"/>
            <a:chExt cx="8621292" cy="1204947"/>
          </a:xfrm>
        </p:grpSpPr>
        <p:sp>
          <p:nvSpPr>
            <p:cNvPr id="17" name="内容占位符 2">
              <a:extLst>
                <a:ext uri="{FF2B5EF4-FFF2-40B4-BE49-F238E27FC236}">
                  <a16:creationId xmlns:a16="http://schemas.microsoft.com/office/drawing/2014/main" id="{D58D7694-C53D-044D-856E-3E0F4B24A369}"/>
                </a:ext>
              </a:extLst>
            </p:cNvPr>
            <p:cNvSpPr txBox="1">
              <a:spLocks/>
            </p:cNvSpPr>
            <p:nvPr/>
          </p:nvSpPr>
          <p:spPr>
            <a:xfrm>
              <a:off x="1125331" y="3356992"/>
              <a:ext cx="3370518"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000" dirty="0"/>
                <a:t>He planned to go shopping.</a:t>
              </a:r>
            </a:p>
          </p:txBody>
        </p:sp>
        <p:sp>
          <p:nvSpPr>
            <p:cNvPr id="23" name="内容占位符 2">
              <a:extLst>
                <a:ext uri="{FF2B5EF4-FFF2-40B4-BE49-F238E27FC236}">
                  <a16:creationId xmlns:a16="http://schemas.microsoft.com/office/drawing/2014/main" id="{D58D7694-C53D-044D-856E-3E0F4B24A369}"/>
                </a:ext>
              </a:extLst>
            </p:cNvPr>
            <p:cNvSpPr txBox="1">
              <a:spLocks/>
            </p:cNvSpPr>
            <p:nvPr/>
          </p:nvSpPr>
          <p:spPr>
            <a:xfrm>
              <a:off x="4552277" y="3107666"/>
              <a:ext cx="2592288"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ltLang="zh-CN" sz="2000" dirty="0"/>
                <a:t>He </a:t>
              </a:r>
              <a:r>
                <a:rPr lang="en-US" altLang="zh-CN" sz="2000" b="1" dirty="0"/>
                <a:t>left</a:t>
              </a:r>
              <a:r>
                <a:rPr lang="en-US" altLang="zh-CN" sz="2000" dirty="0"/>
                <a:t> the company.</a:t>
              </a:r>
            </a:p>
          </p:txBody>
        </p:sp>
        <p:sp>
          <p:nvSpPr>
            <p:cNvPr id="24" name="内容占位符 2">
              <a:extLst>
                <a:ext uri="{FF2B5EF4-FFF2-40B4-BE49-F238E27FC236}">
                  <a16:creationId xmlns:a16="http://schemas.microsoft.com/office/drawing/2014/main" id="{D58D7694-C53D-044D-856E-3E0F4B24A369}"/>
                </a:ext>
              </a:extLst>
            </p:cNvPr>
            <p:cNvSpPr txBox="1">
              <a:spLocks/>
            </p:cNvSpPr>
            <p:nvPr/>
          </p:nvSpPr>
          <p:spPr>
            <a:xfrm>
              <a:off x="391393" y="2803047"/>
              <a:ext cx="4104456"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000" dirty="0"/>
                <a:t>They held a party for his retirement.</a:t>
              </a:r>
            </a:p>
          </p:txBody>
        </p:sp>
        <p:sp>
          <p:nvSpPr>
            <p:cNvPr id="7" name="右大括号 6"/>
            <p:cNvSpPr/>
            <p:nvPr/>
          </p:nvSpPr>
          <p:spPr>
            <a:xfrm>
              <a:off x="4473816" y="3019071"/>
              <a:ext cx="108012" cy="60923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p:cNvCxnSpPr/>
            <p:nvPr/>
          </p:nvCxnSpPr>
          <p:spPr>
            <a:xfrm flipV="1">
              <a:off x="7072557" y="3140984"/>
              <a:ext cx="317583" cy="144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内容占位符 2">
              <a:extLst>
                <a:ext uri="{FF2B5EF4-FFF2-40B4-BE49-F238E27FC236}">
                  <a16:creationId xmlns:a16="http://schemas.microsoft.com/office/drawing/2014/main" id="{D58D7694-C53D-044D-856E-3E0F4B24A369}"/>
                </a:ext>
              </a:extLst>
            </p:cNvPr>
            <p:cNvSpPr txBox="1">
              <a:spLocks/>
            </p:cNvSpPr>
            <p:nvPr/>
          </p:nvSpPr>
          <p:spPr>
            <a:xfrm>
              <a:off x="7164288" y="3284984"/>
              <a:ext cx="1692176"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000" dirty="0"/>
                <a:t>Transport</a:t>
              </a:r>
            </a:p>
          </p:txBody>
        </p:sp>
        <p:cxnSp>
          <p:nvCxnSpPr>
            <p:cNvPr id="26" name="直接箭头连接符 25"/>
            <p:cNvCxnSpPr/>
            <p:nvPr/>
          </p:nvCxnSpPr>
          <p:spPr>
            <a:xfrm>
              <a:off x="7071741" y="3357320"/>
              <a:ext cx="317583" cy="1440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内容占位符 2">
              <a:extLst>
                <a:ext uri="{FF2B5EF4-FFF2-40B4-BE49-F238E27FC236}">
                  <a16:creationId xmlns:a16="http://schemas.microsoft.com/office/drawing/2014/main" id="{D58D7694-C53D-044D-856E-3E0F4B24A369}"/>
                </a:ext>
              </a:extLst>
            </p:cNvPr>
            <p:cNvSpPr txBox="1">
              <a:spLocks/>
            </p:cNvSpPr>
            <p:nvPr/>
          </p:nvSpPr>
          <p:spPr>
            <a:xfrm>
              <a:off x="7320509" y="2924944"/>
              <a:ext cx="1692176"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000" dirty="0"/>
                <a:t>End-Position</a:t>
              </a:r>
            </a:p>
          </p:txBody>
        </p:sp>
        <p:sp>
          <p:nvSpPr>
            <p:cNvPr id="28" name="内容占位符 2">
              <a:extLst>
                <a:ext uri="{FF2B5EF4-FFF2-40B4-BE49-F238E27FC236}">
                  <a16:creationId xmlns:a16="http://schemas.microsoft.com/office/drawing/2014/main" id="{D58D7694-C53D-044D-856E-3E0F4B24A369}"/>
                </a:ext>
              </a:extLst>
            </p:cNvPr>
            <p:cNvSpPr txBox="1">
              <a:spLocks/>
            </p:cNvSpPr>
            <p:nvPr/>
          </p:nvSpPr>
          <p:spPr>
            <a:xfrm>
              <a:off x="7224403" y="2584093"/>
              <a:ext cx="1692176"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600" dirty="0">
                  <a:solidFill>
                    <a:srgbClr val="C00000"/>
                  </a:solidFill>
                </a:rPr>
                <a:t>Event Type</a:t>
              </a:r>
            </a:p>
          </p:txBody>
        </p:sp>
      </p:grpSp>
    </p:spTree>
    <p:extLst>
      <p:ext uri="{BB962C8B-B14F-4D97-AF65-F5344CB8AC3E}">
        <p14:creationId xmlns:p14="http://schemas.microsoft.com/office/powerpoint/2010/main" val="1285580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F50C87-B988-FE45-AAF3-522D0B4D460A}"/>
              </a:ext>
            </a:extLst>
          </p:cNvPr>
          <p:cNvSpPr>
            <a:spLocks noGrp="1"/>
          </p:cNvSpPr>
          <p:nvPr>
            <p:ph type="title"/>
          </p:nvPr>
        </p:nvSpPr>
        <p:spPr>
          <a:xfrm>
            <a:off x="0" y="0"/>
            <a:ext cx="9144000" cy="836712"/>
          </a:xfrm>
        </p:spPr>
        <p:txBody>
          <a:bodyPr>
            <a:normAutofit/>
          </a:bodyPr>
          <a:lstStyle/>
          <a:p>
            <a:r>
              <a:rPr lang="en-US" altLang="zh-CN" dirty="0"/>
              <a:t>Feature Representation</a:t>
            </a:r>
            <a:endParaRPr lang="en-US" dirty="0"/>
          </a:p>
        </p:txBody>
      </p:sp>
      <p:sp>
        <p:nvSpPr>
          <p:cNvPr id="4" name="灯片编号占位符 3">
            <a:extLst>
              <a:ext uri="{FF2B5EF4-FFF2-40B4-BE49-F238E27FC236}">
                <a16:creationId xmlns:a16="http://schemas.microsoft.com/office/drawing/2014/main" id="{2D8FEA79-9FFC-1840-B0E9-956614C5F1C6}"/>
              </a:ext>
            </a:extLst>
          </p:cNvPr>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192</a:t>
            </a:fld>
            <a:endParaRPr lang="zh-CN" altLang="en-US">
              <a:solidFill>
                <a:prstClr val="black">
                  <a:tint val="75000"/>
                </a:prstClr>
              </a:solidFill>
            </a:endParaRPr>
          </a:p>
        </p:txBody>
      </p:sp>
      <p:sp>
        <p:nvSpPr>
          <p:cNvPr id="3" name="内容占位符 2"/>
          <p:cNvSpPr>
            <a:spLocks noGrp="1"/>
          </p:cNvSpPr>
          <p:nvPr>
            <p:ph idx="1"/>
          </p:nvPr>
        </p:nvSpPr>
        <p:spPr>
          <a:xfrm>
            <a:off x="107504" y="980728"/>
            <a:ext cx="8712968" cy="5616624"/>
          </a:xfrm>
        </p:spPr>
        <p:txBody>
          <a:bodyPr>
            <a:normAutofit/>
          </a:bodyPr>
          <a:lstStyle/>
          <a:p>
            <a:r>
              <a:rPr lang="en-US" altLang="zh-CN" dirty="0"/>
              <a:t>Human designed features</a:t>
            </a:r>
          </a:p>
          <a:p>
            <a:pPr lvl="1"/>
            <a:r>
              <a:rPr lang="en-US" altLang="zh-CN" dirty="0"/>
              <a:t>Lexical-level features</a:t>
            </a:r>
          </a:p>
          <a:p>
            <a:pPr lvl="1"/>
            <a:r>
              <a:rPr lang="en-US" altLang="zh-CN" dirty="0"/>
              <a:t>Sentence-level features</a:t>
            </a:r>
          </a:p>
          <a:p>
            <a:pPr lvl="1"/>
            <a:r>
              <a:rPr lang="en-US" altLang="zh-CN" dirty="0"/>
              <a:t>Document-level features</a:t>
            </a:r>
          </a:p>
          <a:p>
            <a:r>
              <a:rPr lang="en-US" altLang="zh-CN" dirty="0"/>
              <a:t>Rely heavily</a:t>
            </a:r>
            <a:r>
              <a:rPr lang="zh-CN" altLang="en-US" dirty="0"/>
              <a:t> </a:t>
            </a:r>
            <a:r>
              <a:rPr lang="en-US" altLang="zh-CN" dirty="0"/>
              <a:t>on NLP tools for feature extraction</a:t>
            </a:r>
          </a:p>
          <a:p>
            <a:pPr lvl="1"/>
            <a:r>
              <a:rPr lang="en-US" altLang="zh-CN" dirty="0"/>
              <a:t>Introduce</a:t>
            </a:r>
            <a:r>
              <a:rPr lang="zh-CN" altLang="en-US" dirty="0"/>
              <a:t> </a:t>
            </a:r>
            <a:r>
              <a:rPr lang="en-US" altLang="zh-CN" dirty="0"/>
              <a:t>parsing</a:t>
            </a:r>
            <a:r>
              <a:rPr lang="zh-CN" altLang="en-US" dirty="0"/>
              <a:t> </a:t>
            </a:r>
            <a:r>
              <a:rPr lang="en-US" altLang="zh-CN" dirty="0"/>
              <a:t>errors</a:t>
            </a:r>
            <a:r>
              <a:rPr lang="zh-CN" altLang="en-US" dirty="0"/>
              <a:t> </a:t>
            </a:r>
            <a:r>
              <a:rPr lang="en-US" altLang="zh-CN" dirty="0"/>
              <a:t>and</a:t>
            </a:r>
            <a:r>
              <a:rPr lang="zh-CN" altLang="en-US" dirty="0"/>
              <a:t> </a:t>
            </a:r>
            <a:r>
              <a:rPr lang="en-US" altLang="zh-CN" dirty="0"/>
              <a:t>lead</a:t>
            </a:r>
            <a:r>
              <a:rPr lang="zh-CN" altLang="en-US" dirty="0"/>
              <a:t> </a:t>
            </a:r>
            <a:r>
              <a:rPr lang="en-US" altLang="zh-CN" dirty="0"/>
              <a:t>to</a:t>
            </a:r>
            <a:r>
              <a:rPr lang="zh-CN" altLang="en-US" dirty="0"/>
              <a:t> </a:t>
            </a:r>
            <a:r>
              <a:rPr lang="en-US" altLang="zh-CN" dirty="0"/>
              <a:t>error</a:t>
            </a:r>
            <a:r>
              <a:rPr lang="zh-CN" altLang="en-US" dirty="0"/>
              <a:t> </a:t>
            </a:r>
            <a:r>
              <a:rPr lang="en-US" altLang="zh-CN" dirty="0"/>
              <a:t>propagation,</a:t>
            </a:r>
            <a:r>
              <a:rPr lang="zh-CN" altLang="en-US" dirty="0"/>
              <a:t> </a:t>
            </a:r>
            <a:r>
              <a:rPr lang="en-US" altLang="zh-CN" dirty="0"/>
              <a:t>especially</a:t>
            </a:r>
            <a:r>
              <a:rPr lang="zh-CN" altLang="en-US" dirty="0"/>
              <a:t> </a:t>
            </a:r>
            <a:r>
              <a:rPr lang="en-US" altLang="zh-CN" dirty="0"/>
              <a:t>for low-resources languages</a:t>
            </a:r>
          </a:p>
          <a:p>
            <a:pPr lvl="1"/>
            <a:endParaRPr lang="en-US" altLang="zh-CN" dirty="0"/>
          </a:p>
          <a:p>
            <a:pPr lvl="1"/>
            <a:endParaRPr lang="en-US" altLang="zh-CN" dirty="0"/>
          </a:p>
        </p:txBody>
      </p:sp>
    </p:spTree>
    <p:extLst>
      <p:ext uri="{BB962C8B-B14F-4D97-AF65-F5344CB8AC3E}">
        <p14:creationId xmlns:p14="http://schemas.microsoft.com/office/powerpoint/2010/main" val="23236429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Dynamic Multi-pooling CNN</a:t>
            </a:r>
            <a:endParaRPr kumimoji="1" lang="zh-CN" altLang="en-US" dirty="0"/>
          </a:p>
        </p:txBody>
      </p:sp>
      <p:sp>
        <p:nvSpPr>
          <p:cNvPr id="3" name="内容占位符 2"/>
          <p:cNvSpPr>
            <a:spLocks noGrp="1"/>
          </p:cNvSpPr>
          <p:nvPr>
            <p:ph idx="1"/>
          </p:nvPr>
        </p:nvSpPr>
        <p:spPr>
          <a:xfrm>
            <a:off x="107504" y="908720"/>
            <a:ext cx="8928992" cy="5472608"/>
          </a:xfrm>
        </p:spPr>
        <p:txBody>
          <a:bodyPr/>
          <a:lstStyle/>
          <a:p>
            <a:r>
              <a:rPr kumimoji="1" lang="en-US" altLang="zh-CN" dirty="0"/>
              <a:t>DMCNN</a:t>
            </a:r>
            <a:r>
              <a:rPr kumimoji="1" lang="zh-CN" altLang="en-US" dirty="0"/>
              <a:t> </a:t>
            </a:r>
            <a:r>
              <a:rPr kumimoji="1" lang="en-US" altLang="zh-CN" dirty="0"/>
              <a:t>Architecture</a:t>
            </a:r>
          </a:p>
          <a:p>
            <a:pPr lvl="1"/>
            <a:r>
              <a:rPr kumimoji="1" lang="en-US" altLang="zh-CN" dirty="0"/>
              <a:t>Input Layer</a:t>
            </a:r>
          </a:p>
          <a:p>
            <a:pPr lvl="1"/>
            <a:r>
              <a:rPr lang="en-US" altLang="zh-CN" dirty="0"/>
              <a:t>Convolutional Neural Network</a:t>
            </a:r>
          </a:p>
          <a:p>
            <a:pPr lvl="1"/>
            <a:r>
              <a:rPr kumimoji="1" lang="en-US" altLang="zh-CN" dirty="0"/>
              <a:t>Dynamic Multi-pooling Layer</a:t>
            </a:r>
          </a:p>
          <a:p>
            <a:pPr lvl="1"/>
            <a:r>
              <a:rPr kumimoji="1" lang="en-US" altLang="zh-CN" dirty="0"/>
              <a:t>Classifier Output Layer</a:t>
            </a:r>
          </a:p>
          <a:p>
            <a:r>
              <a:rPr kumimoji="1" lang="en-US" altLang="zh-CN" dirty="0"/>
              <a:t>Contributions</a:t>
            </a:r>
          </a:p>
          <a:p>
            <a:pPr lvl="1"/>
            <a:r>
              <a:rPr kumimoji="1" lang="en-US" altLang="zh-CN" dirty="0"/>
              <a:t>Extract multiple events from a sentence. </a:t>
            </a:r>
          </a:p>
          <a:p>
            <a:pPr lvl="1"/>
            <a:r>
              <a:rPr kumimoji="1" lang="en-US" altLang="zh-CN" dirty="0"/>
              <a:t>Induce lexical-level and sentence-level features from plain text automatically.</a:t>
            </a:r>
            <a:endParaRPr kumimoji="1" lang="zh-CN" altLang="en-US" dirty="0"/>
          </a:p>
        </p:txBody>
      </p:sp>
      <p:sp>
        <p:nvSpPr>
          <p:cNvPr id="4" name="文本框 3">
            <a:extLst>
              <a:ext uri="{FF2B5EF4-FFF2-40B4-BE49-F238E27FC236}">
                <a16:creationId xmlns:a16="http://schemas.microsoft.com/office/drawing/2014/main" id="{33C6279E-992F-5144-9882-EF3F2035CC2E}"/>
              </a:ext>
            </a:extLst>
          </p:cNvPr>
          <p:cNvSpPr txBox="1"/>
          <p:nvPr/>
        </p:nvSpPr>
        <p:spPr>
          <a:xfrm>
            <a:off x="515557" y="6130170"/>
            <a:ext cx="8112885" cy="646331"/>
          </a:xfrm>
          <a:prstGeom prst="rect">
            <a:avLst/>
          </a:prstGeom>
          <a:noFill/>
        </p:spPr>
        <p:txBody>
          <a:bodyPr wrap="square" rtlCol="0">
            <a:spAutoFit/>
          </a:bodyPr>
          <a:lstStyle/>
          <a:p>
            <a:pPr algn="ctr"/>
            <a:r>
              <a:rPr lang="en-US" altLang="zh-CN" dirty="0"/>
              <a:t>Chen, </a:t>
            </a:r>
            <a:r>
              <a:rPr lang="en-US" altLang="zh-CN" dirty="0" err="1"/>
              <a:t>Yubo</a:t>
            </a:r>
            <a:r>
              <a:rPr lang="en-US" altLang="zh-CN" dirty="0"/>
              <a:t>, et al.</a:t>
            </a:r>
            <a:r>
              <a:rPr lang="zh-CN" altLang="en-US" dirty="0"/>
              <a:t> </a:t>
            </a:r>
            <a:r>
              <a:rPr lang="en-US" altLang="zh-CN" dirty="0"/>
              <a:t>Event extraction via dynamic multi-pooling convolutional neural networks.</a:t>
            </a:r>
            <a:r>
              <a:rPr lang="zh-CN" altLang="en-US" dirty="0"/>
              <a:t> </a:t>
            </a:r>
            <a:r>
              <a:rPr lang="en-US" altLang="zh-CN" dirty="0"/>
              <a:t>ACL</a:t>
            </a:r>
            <a:r>
              <a:rPr lang="zh-CN" altLang="en-US" dirty="0"/>
              <a:t> </a:t>
            </a:r>
            <a:r>
              <a:rPr lang="en-US" altLang="zh-CN" dirty="0"/>
              <a:t>2015.</a:t>
            </a:r>
            <a:endParaRPr kumimoji="1" lang="zh-CN" altLang="en-US" dirty="0"/>
          </a:p>
        </p:txBody>
      </p:sp>
    </p:spTree>
    <p:extLst>
      <p:ext uri="{BB962C8B-B14F-4D97-AF65-F5344CB8AC3E}">
        <p14:creationId xmlns:p14="http://schemas.microsoft.com/office/powerpoint/2010/main" val="401288432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Dynamic Multi-pooling CNN</a:t>
            </a:r>
            <a:endParaRPr kumimoji="1" lang="zh-CN" altLang="en-US" dirty="0"/>
          </a:p>
        </p:txBody>
      </p:sp>
      <p:sp>
        <p:nvSpPr>
          <p:cNvPr id="4" name="幻灯片编号占位符 3"/>
          <p:cNvSpPr>
            <a:spLocks noGrp="1"/>
          </p:cNvSpPr>
          <p:nvPr>
            <p:ph type="sldNum" sz="quarter" idx="12"/>
          </p:nvPr>
        </p:nvSpPr>
        <p:spPr>
          <a:xfrm>
            <a:off x="6902896" y="6448251"/>
            <a:ext cx="2133600" cy="365125"/>
          </a:xfrm>
        </p:spPr>
        <p:txBody>
          <a:bodyPr/>
          <a:lstStyle/>
          <a:p>
            <a:fld id="{0C913308-F349-4B6D-A68A-DD1791B4A57B}" type="slidenum">
              <a:rPr lang="zh-CN" altLang="en-US" smtClean="0">
                <a:solidFill>
                  <a:prstClr val="black">
                    <a:tint val="75000"/>
                  </a:prstClr>
                </a:solidFill>
              </a:rPr>
              <a:pPr/>
              <a:t>194</a:t>
            </a:fld>
            <a:endParaRPr lang="zh-CN" altLang="en-US">
              <a:solidFill>
                <a:prstClr val="black">
                  <a:tint val="75000"/>
                </a:prstClr>
              </a:solidFill>
            </a:endParaRPr>
          </a:p>
        </p:txBody>
      </p:sp>
      <p:sp>
        <p:nvSpPr>
          <p:cNvPr id="37" name="矩形 36"/>
          <p:cNvSpPr/>
          <p:nvPr/>
        </p:nvSpPr>
        <p:spPr>
          <a:xfrm>
            <a:off x="1605973" y="1554424"/>
            <a:ext cx="985667" cy="369332"/>
          </a:xfrm>
          <a:prstGeom prst="rect">
            <a:avLst/>
          </a:prstGeom>
        </p:spPr>
        <p:txBody>
          <a:bodyPr wrap="square">
            <a:spAutoFit/>
          </a:bodyPr>
          <a:lstStyle/>
          <a:p>
            <a:pPr algn="ctr"/>
            <a:r>
              <a:rPr kumimoji="1" lang="en-US" altLang="zh-CN" dirty="0"/>
              <a:t>Input</a:t>
            </a:r>
            <a:endParaRPr lang="zh-CN" altLang="en-US" sz="2000" dirty="0"/>
          </a:p>
        </p:txBody>
      </p:sp>
      <p:cxnSp>
        <p:nvCxnSpPr>
          <p:cNvPr id="38" name="直线箭头连接符 37"/>
          <p:cNvCxnSpPr/>
          <p:nvPr/>
        </p:nvCxnSpPr>
        <p:spPr>
          <a:xfrm>
            <a:off x="4781868" y="3893177"/>
            <a:ext cx="727200" cy="975983"/>
          </a:xfrm>
          <a:prstGeom prst="straightConnector1">
            <a:avLst/>
          </a:prstGeom>
          <a:ln w="19050">
            <a:solidFill>
              <a:srgbClr val="FF666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6" name="直线箭头连接符 115"/>
          <p:cNvCxnSpPr/>
          <p:nvPr/>
        </p:nvCxnSpPr>
        <p:spPr>
          <a:xfrm>
            <a:off x="4781868" y="2994768"/>
            <a:ext cx="727200" cy="1475147"/>
          </a:xfrm>
          <a:prstGeom prst="straightConnector1">
            <a:avLst/>
          </a:prstGeom>
          <a:ln w="19050">
            <a:solidFill>
              <a:srgbClr val="FF666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1" name="组合 250"/>
          <p:cNvGrpSpPr/>
          <p:nvPr/>
        </p:nvGrpSpPr>
        <p:grpSpPr>
          <a:xfrm>
            <a:off x="7343796" y="2959764"/>
            <a:ext cx="360000" cy="1792750"/>
            <a:chOff x="7343796" y="2959764"/>
            <a:chExt cx="360000" cy="1792750"/>
          </a:xfrm>
          <a:solidFill>
            <a:schemeClr val="bg1"/>
          </a:solidFill>
        </p:grpSpPr>
        <p:grpSp>
          <p:nvGrpSpPr>
            <p:cNvPr id="169" name="组 168"/>
            <p:cNvGrpSpPr/>
            <p:nvPr/>
          </p:nvGrpSpPr>
          <p:grpSpPr>
            <a:xfrm>
              <a:off x="7343796" y="2959764"/>
              <a:ext cx="360000" cy="1432801"/>
              <a:chOff x="7092280" y="3258209"/>
              <a:chExt cx="360000" cy="1432801"/>
            </a:xfrm>
            <a:grpFill/>
          </p:grpSpPr>
          <p:sp>
            <p:nvSpPr>
              <p:cNvPr id="170" name="矩形 169"/>
              <p:cNvSpPr/>
              <p:nvPr/>
            </p:nvSpPr>
            <p:spPr>
              <a:xfrm>
                <a:off x="7092280" y="3258209"/>
                <a:ext cx="360000" cy="360000"/>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7092280" y="3971010"/>
                <a:ext cx="360000" cy="360000"/>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a:off x="7092280" y="4331010"/>
                <a:ext cx="360000" cy="360000"/>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7092280" y="3618451"/>
                <a:ext cx="360000" cy="360000"/>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74" name="矩形 173"/>
            <p:cNvSpPr/>
            <p:nvPr/>
          </p:nvSpPr>
          <p:spPr>
            <a:xfrm>
              <a:off x="7343796" y="4392514"/>
              <a:ext cx="360000" cy="360000"/>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83" name="直线连接符 182"/>
          <p:cNvCxnSpPr/>
          <p:nvPr/>
        </p:nvCxnSpPr>
        <p:spPr>
          <a:xfrm>
            <a:off x="6038506" y="2239594"/>
            <a:ext cx="1305290" cy="697005"/>
          </a:xfrm>
          <a:prstGeom prst="line">
            <a:avLst/>
          </a:prstGeom>
          <a:ln w="1905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4" name="直线连接符 183"/>
          <p:cNvCxnSpPr/>
          <p:nvPr/>
        </p:nvCxnSpPr>
        <p:spPr>
          <a:xfrm flipV="1">
            <a:off x="6072515" y="4767162"/>
            <a:ext cx="1271281" cy="675654"/>
          </a:xfrm>
          <a:prstGeom prst="line">
            <a:avLst/>
          </a:prstGeom>
          <a:ln w="1905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91081" y="2345919"/>
            <a:ext cx="1380730" cy="3254913"/>
            <a:chOff x="91081" y="2345919"/>
            <a:chExt cx="1380730" cy="3254913"/>
          </a:xfrm>
        </p:grpSpPr>
        <p:sp>
          <p:nvSpPr>
            <p:cNvPr id="30" name="文本框 29"/>
            <p:cNvSpPr txBox="1"/>
            <p:nvPr/>
          </p:nvSpPr>
          <p:spPr>
            <a:xfrm>
              <a:off x="91081" y="2683458"/>
              <a:ext cx="1380730" cy="338554"/>
            </a:xfrm>
            <a:prstGeom prst="rect">
              <a:avLst/>
            </a:prstGeom>
            <a:noFill/>
          </p:spPr>
          <p:txBody>
            <a:bodyPr wrap="square" rtlCol="0">
              <a:spAutoFit/>
            </a:bodyPr>
            <a:lstStyle/>
            <a:p>
              <a:r>
                <a:rPr kumimoji="1" lang="en-US" altLang="zh-CN" sz="1600" b="1" dirty="0"/>
                <a:t>cameraman</a:t>
              </a:r>
              <a:endParaRPr kumimoji="1" lang="zh-CN" altLang="en-US" sz="1600" b="1" dirty="0"/>
            </a:p>
          </p:txBody>
        </p:sp>
        <p:sp>
          <p:nvSpPr>
            <p:cNvPr id="31" name="文本框 30"/>
            <p:cNvSpPr txBox="1"/>
            <p:nvPr/>
          </p:nvSpPr>
          <p:spPr>
            <a:xfrm>
              <a:off x="510040" y="2345919"/>
              <a:ext cx="936104" cy="369332"/>
            </a:xfrm>
            <a:prstGeom prst="rect">
              <a:avLst/>
            </a:prstGeom>
            <a:noFill/>
          </p:spPr>
          <p:txBody>
            <a:bodyPr wrap="square" rtlCol="0">
              <a:spAutoFit/>
            </a:bodyPr>
            <a:lstStyle/>
            <a:p>
              <a:r>
                <a:rPr kumimoji="1" lang="en-US" altLang="zh-CN" dirty="0"/>
                <a:t>a</a:t>
              </a:r>
              <a:endParaRPr kumimoji="1" lang="zh-CN" altLang="en-US" dirty="0"/>
            </a:p>
          </p:txBody>
        </p:sp>
        <p:sp>
          <p:nvSpPr>
            <p:cNvPr id="32" name="文本框 31"/>
            <p:cNvSpPr txBox="1"/>
            <p:nvPr/>
          </p:nvSpPr>
          <p:spPr>
            <a:xfrm>
              <a:off x="332232" y="3072842"/>
              <a:ext cx="1046100" cy="369332"/>
            </a:xfrm>
            <a:prstGeom prst="rect">
              <a:avLst/>
            </a:prstGeom>
            <a:noFill/>
          </p:spPr>
          <p:txBody>
            <a:bodyPr wrap="square" rtlCol="0">
              <a:spAutoFit/>
            </a:bodyPr>
            <a:lstStyle/>
            <a:p>
              <a:r>
                <a:rPr kumimoji="1" lang="en-US" altLang="zh-CN" dirty="0"/>
                <a:t>died</a:t>
              </a:r>
              <a:endParaRPr kumimoji="1" lang="zh-CN" altLang="en-US" dirty="0"/>
            </a:p>
          </p:txBody>
        </p:sp>
        <p:sp>
          <p:nvSpPr>
            <p:cNvPr id="33" name="文本框 32"/>
            <p:cNvSpPr txBox="1"/>
            <p:nvPr/>
          </p:nvSpPr>
          <p:spPr>
            <a:xfrm>
              <a:off x="293079" y="3415022"/>
              <a:ext cx="936104" cy="369332"/>
            </a:xfrm>
            <a:prstGeom prst="rect">
              <a:avLst/>
            </a:prstGeom>
            <a:noFill/>
          </p:spPr>
          <p:txBody>
            <a:bodyPr wrap="square" rtlCol="0">
              <a:spAutoFit/>
            </a:bodyPr>
            <a:lstStyle/>
            <a:p>
              <a:r>
                <a:rPr kumimoji="1" lang="en-US" altLang="zh-CN" dirty="0"/>
                <a:t>when</a:t>
              </a:r>
              <a:endParaRPr kumimoji="1" lang="zh-CN" altLang="en-US" dirty="0"/>
            </a:p>
          </p:txBody>
        </p:sp>
        <p:sp>
          <p:nvSpPr>
            <p:cNvPr id="34" name="文本框 33"/>
            <p:cNvSpPr txBox="1"/>
            <p:nvPr/>
          </p:nvSpPr>
          <p:spPr>
            <a:xfrm>
              <a:off x="505375" y="3790713"/>
              <a:ext cx="936104" cy="369332"/>
            </a:xfrm>
            <a:prstGeom prst="rect">
              <a:avLst/>
            </a:prstGeom>
            <a:noFill/>
          </p:spPr>
          <p:txBody>
            <a:bodyPr wrap="square" rtlCol="0">
              <a:spAutoFit/>
            </a:bodyPr>
            <a:lstStyle/>
            <a:p>
              <a:r>
                <a:rPr kumimoji="1" lang="en-US" altLang="zh-CN" dirty="0"/>
                <a:t>a</a:t>
              </a:r>
              <a:endParaRPr kumimoji="1" lang="zh-CN" altLang="en-US" dirty="0"/>
            </a:p>
          </p:txBody>
        </p:sp>
        <p:sp>
          <p:nvSpPr>
            <p:cNvPr id="35" name="文本框 34"/>
            <p:cNvSpPr txBox="1"/>
            <p:nvPr/>
          </p:nvSpPr>
          <p:spPr>
            <a:xfrm>
              <a:off x="336266" y="4134699"/>
              <a:ext cx="936104" cy="369332"/>
            </a:xfrm>
            <a:prstGeom prst="rect">
              <a:avLst/>
            </a:prstGeom>
            <a:noFill/>
          </p:spPr>
          <p:txBody>
            <a:bodyPr wrap="square" rtlCol="0">
              <a:spAutoFit/>
            </a:bodyPr>
            <a:lstStyle/>
            <a:p>
              <a:r>
                <a:rPr kumimoji="1" lang="en-US" altLang="zh-CN" dirty="0"/>
                <a:t>tank</a:t>
              </a:r>
              <a:endParaRPr kumimoji="1" lang="zh-CN" altLang="en-US" dirty="0"/>
            </a:p>
          </p:txBody>
        </p:sp>
        <p:sp>
          <p:nvSpPr>
            <p:cNvPr id="186" name="文本框 185"/>
            <p:cNvSpPr txBox="1"/>
            <p:nvPr/>
          </p:nvSpPr>
          <p:spPr>
            <a:xfrm>
              <a:off x="345040" y="4496067"/>
              <a:ext cx="936104" cy="338554"/>
            </a:xfrm>
            <a:prstGeom prst="rect">
              <a:avLst/>
            </a:prstGeom>
            <a:noFill/>
          </p:spPr>
          <p:txBody>
            <a:bodyPr wrap="square" rtlCol="0">
              <a:spAutoFit/>
            </a:bodyPr>
            <a:lstStyle/>
            <a:p>
              <a:r>
                <a:rPr kumimoji="1" lang="en-US" altLang="zh-CN" sz="1600" b="1" dirty="0"/>
                <a:t>fired</a:t>
              </a:r>
              <a:endParaRPr kumimoji="1" lang="zh-CN" altLang="en-US" sz="1600" b="1" dirty="0"/>
            </a:p>
          </p:txBody>
        </p:sp>
        <p:sp>
          <p:nvSpPr>
            <p:cNvPr id="193" name="文本框 192"/>
            <p:cNvSpPr txBox="1"/>
            <p:nvPr/>
          </p:nvSpPr>
          <p:spPr>
            <a:xfrm>
              <a:off x="413711" y="5231500"/>
              <a:ext cx="461665" cy="369332"/>
            </a:xfrm>
            <a:prstGeom prst="rect">
              <a:avLst/>
            </a:prstGeom>
            <a:noFill/>
          </p:spPr>
          <p:txBody>
            <a:bodyPr vert="eaVert" wrap="square" rtlCol="0">
              <a:spAutoFit/>
            </a:bodyPr>
            <a:lstStyle/>
            <a:p>
              <a:r>
                <a:rPr kumimoji="1" lang="en-US" altLang="zh-CN" dirty="0"/>
                <a:t>…</a:t>
              </a:r>
              <a:endParaRPr kumimoji="1" lang="zh-CN" altLang="en-US" dirty="0"/>
            </a:p>
          </p:txBody>
        </p:sp>
        <p:sp>
          <p:nvSpPr>
            <p:cNvPr id="194" name="文本框 193"/>
            <p:cNvSpPr txBox="1"/>
            <p:nvPr/>
          </p:nvSpPr>
          <p:spPr>
            <a:xfrm>
              <a:off x="447655" y="4862168"/>
              <a:ext cx="936104" cy="369332"/>
            </a:xfrm>
            <a:prstGeom prst="rect">
              <a:avLst/>
            </a:prstGeom>
            <a:noFill/>
          </p:spPr>
          <p:txBody>
            <a:bodyPr wrap="square" rtlCol="0">
              <a:spAutoFit/>
            </a:bodyPr>
            <a:lstStyle/>
            <a:p>
              <a:r>
                <a:rPr kumimoji="1" lang="en-US" altLang="zh-CN" dirty="0"/>
                <a:t>on</a:t>
              </a:r>
              <a:endParaRPr kumimoji="1" lang="zh-CN" altLang="en-US" dirty="0"/>
            </a:p>
          </p:txBody>
        </p:sp>
      </p:grpSp>
      <p:grpSp>
        <p:nvGrpSpPr>
          <p:cNvPr id="268" name="组合 267"/>
          <p:cNvGrpSpPr/>
          <p:nvPr/>
        </p:nvGrpSpPr>
        <p:grpSpPr>
          <a:xfrm>
            <a:off x="1331640" y="2360888"/>
            <a:ext cx="1440160" cy="2868272"/>
            <a:chOff x="1331640" y="2360888"/>
            <a:chExt cx="1440160" cy="2868272"/>
          </a:xfrm>
        </p:grpSpPr>
        <p:grpSp>
          <p:nvGrpSpPr>
            <p:cNvPr id="5" name="组 4"/>
            <p:cNvGrpSpPr/>
            <p:nvPr/>
          </p:nvGrpSpPr>
          <p:grpSpPr>
            <a:xfrm>
              <a:off x="1331800" y="2360888"/>
              <a:ext cx="1440000" cy="360000"/>
              <a:chOff x="2627784" y="3645024"/>
              <a:chExt cx="1440000" cy="360000"/>
            </a:xfrm>
            <a:solidFill>
              <a:schemeClr val="bg1"/>
            </a:solidFill>
          </p:grpSpPr>
          <p:sp>
            <p:nvSpPr>
              <p:cNvPr id="6" name="矩形 5"/>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 name="组 9"/>
            <p:cNvGrpSpPr/>
            <p:nvPr/>
          </p:nvGrpSpPr>
          <p:grpSpPr>
            <a:xfrm>
              <a:off x="1331800" y="2715476"/>
              <a:ext cx="1440000" cy="360000"/>
              <a:chOff x="2627784" y="3645024"/>
              <a:chExt cx="1440000" cy="360000"/>
            </a:xfrm>
            <a:solidFill>
              <a:srgbClr val="00B0F0"/>
            </a:solidFill>
          </p:grpSpPr>
          <p:sp>
            <p:nvSpPr>
              <p:cNvPr id="11" name="矩形 10"/>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2" name="矩形 11"/>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3" name="矩形 12"/>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4" name="矩形 13"/>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grpSp>
        <p:grpSp>
          <p:nvGrpSpPr>
            <p:cNvPr id="15" name="组 14"/>
            <p:cNvGrpSpPr/>
            <p:nvPr/>
          </p:nvGrpSpPr>
          <p:grpSpPr>
            <a:xfrm>
              <a:off x="1331800" y="3075476"/>
              <a:ext cx="1440000" cy="360000"/>
              <a:chOff x="2627784" y="3645024"/>
              <a:chExt cx="1440000" cy="360000"/>
            </a:xfrm>
            <a:solidFill>
              <a:schemeClr val="bg1"/>
            </a:solidFill>
          </p:grpSpPr>
          <p:sp>
            <p:nvSpPr>
              <p:cNvPr id="16" name="矩形 15"/>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7" name="矩形 16"/>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8" name="矩形 17"/>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9" name="矩形 18"/>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grpSp>
        <p:grpSp>
          <p:nvGrpSpPr>
            <p:cNvPr id="20" name="组 19"/>
            <p:cNvGrpSpPr/>
            <p:nvPr/>
          </p:nvGrpSpPr>
          <p:grpSpPr>
            <a:xfrm>
              <a:off x="1331800" y="3794234"/>
              <a:ext cx="1440000" cy="360000"/>
              <a:chOff x="2627784" y="3645024"/>
              <a:chExt cx="1440000" cy="360000"/>
            </a:xfrm>
            <a:solidFill>
              <a:schemeClr val="bg1"/>
            </a:solidFill>
          </p:grpSpPr>
          <p:sp>
            <p:nvSpPr>
              <p:cNvPr id="21" name="矩形 20"/>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5" name="组 24"/>
            <p:cNvGrpSpPr/>
            <p:nvPr/>
          </p:nvGrpSpPr>
          <p:grpSpPr>
            <a:xfrm>
              <a:off x="1331800" y="4152992"/>
              <a:ext cx="1440000" cy="360000"/>
              <a:chOff x="2627784" y="3645024"/>
              <a:chExt cx="1440000" cy="360000"/>
            </a:xfrm>
            <a:solidFill>
              <a:schemeClr val="bg1"/>
            </a:solidFill>
          </p:grpSpPr>
          <p:sp>
            <p:nvSpPr>
              <p:cNvPr id="26" name="矩形 25"/>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0" name="组 39"/>
            <p:cNvGrpSpPr/>
            <p:nvPr/>
          </p:nvGrpSpPr>
          <p:grpSpPr>
            <a:xfrm>
              <a:off x="1331800" y="3434855"/>
              <a:ext cx="1440000" cy="360000"/>
              <a:chOff x="2627784" y="3645024"/>
              <a:chExt cx="1440000" cy="360000"/>
            </a:xfrm>
            <a:solidFill>
              <a:schemeClr val="bg1"/>
            </a:solidFill>
          </p:grpSpPr>
          <p:sp>
            <p:nvSpPr>
              <p:cNvPr id="41" name="矩形 40"/>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42" name="矩形 41"/>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43" name="矩形 42"/>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44" name="矩形 43"/>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grpSp>
        <p:grpSp>
          <p:nvGrpSpPr>
            <p:cNvPr id="188" name="组 24"/>
            <p:cNvGrpSpPr/>
            <p:nvPr/>
          </p:nvGrpSpPr>
          <p:grpSpPr>
            <a:xfrm>
              <a:off x="1331640" y="4513217"/>
              <a:ext cx="1440000" cy="360000"/>
              <a:chOff x="2627784" y="3645024"/>
              <a:chExt cx="1440000" cy="360000"/>
            </a:xfrm>
            <a:solidFill>
              <a:srgbClr val="00B0F0"/>
            </a:solidFill>
          </p:grpSpPr>
          <p:sp>
            <p:nvSpPr>
              <p:cNvPr id="189" name="矩形 188"/>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0" name="矩形 189"/>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1" name="矩形 190"/>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2" name="矩形 191"/>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95" name="组 24"/>
            <p:cNvGrpSpPr/>
            <p:nvPr/>
          </p:nvGrpSpPr>
          <p:grpSpPr>
            <a:xfrm>
              <a:off x="1331640" y="4869160"/>
              <a:ext cx="1440000" cy="360000"/>
              <a:chOff x="2627784" y="3645024"/>
              <a:chExt cx="1440000" cy="360000"/>
            </a:xfrm>
            <a:solidFill>
              <a:schemeClr val="bg1"/>
            </a:solidFill>
          </p:grpSpPr>
          <p:sp>
            <p:nvSpPr>
              <p:cNvPr id="196" name="矩形 195"/>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7" name="矩形 196"/>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8" name="矩形 197"/>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9" name="矩形 198"/>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221" name="组合 220"/>
          <p:cNvGrpSpPr/>
          <p:nvPr/>
        </p:nvGrpSpPr>
        <p:grpSpPr>
          <a:xfrm>
            <a:off x="3782025" y="2223798"/>
            <a:ext cx="793709" cy="3077410"/>
            <a:chOff x="3782025" y="2223798"/>
            <a:chExt cx="793709" cy="3077410"/>
          </a:xfrm>
        </p:grpSpPr>
        <p:grpSp>
          <p:nvGrpSpPr>
            <p:cNvPr id="212" name="组合 211"/>
            <p:cNvGrpSpPr/>
            <p:nvPr/>
          </p:nvGrpSpPr>
          <p:grpSpPr>
            <a:xfrm>
              <a:off x="3782025" y="2223798"/>
              <a:ext cx="360000" cy="2501916"/>
              <a:chOff x="4082082" y="2727244"/>
              <a:chExt cx="360000" cy="2501916"/>
            </a:xfrm>
          </p:grpSpPr>
          <p:grpSp>
            <p:nvGrpSpPr>
              <p:cNvPr id="213" name="组 102"/>
              <p:cNvGrpSpPr/>
              <p:nvPr/>
            </p:nvGrpSpPr>
            <p:grpSpPr>
              <a:xfrm>
                <a:off x="4082082" y="2727244"/>
                <a:ext cx="360000" cy="1432801"/>
                <a:chOff x="7092280" y="3258209"/>
                <a:chExt cx="360000" cy="1432801"/>
              </a:xfrm>
            </p:grpSpPr>
            <p:sp>
              <p:nvSpPr>
                <p:cNvPr id="217" name="矩形 216"/>
                <p:cNvSpPr/>
                <p:nvPr/>
              </p:nvSpPr>
              <p:spPr>
                <a:xfrm>
                  <a:off x="7092280" y="3258209"/>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8" name="矩形 217"/>
                <p:cNvSpPr/>
                <p:nvPr/>
              </p:nvSpPr>
              <p:spPr>
                <a:xfrm>
                  <a:off x="7092280" y="3971010"/>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9" name="矩形 218"/>
                <p:cNvSpPr/>
                <p:nvPr/>
              </p:nvSpPr>
              <p:spPr>
                <a:xfrm>
                  <a:off x="7092280" y="4331010"/>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0" name="矩形 219"/>
                <p:cNvSpPr/>
                <p:nvPr/>
              </p:nvSpPr>
              <p:spPr>
                <a:xfrm>
                  <a:off x="7092280" y="3618451"/>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4" name="矩形 213"/>
              <p:cNvSpPr/>
              <p:nvPr/>
            </p:nvSpPr>
            <p:spPr>
              <a:xfrm>
                <a:off x="4082082" y="4160045"/>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5" name="矩形 214"/>
              <p:cNvSpPr/>
              <p:nvPr/>
            </p:nvSpPr>
            <p:spPr>
              <a:xfrm>
                <a:off x="4082082" y="4509160"/>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6" name="矩形 215"/>
              <p:cNvSpPr/>
              <p:nvPr/>
            </p:nvSpPr>
            <p:spPr>
              <a:xfrm>
                <a:off x="4082082" y="4869160"/>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03" name="组合 202"/>
            <p:cNvGrpSpPr/>
            <p:nvPr/>
          </p:nvGrpSpPr>
          <p:grpSpPr>
            <a:xfrm>
              <a:off x="4009600" y="2497845"/>
              <a:ext cx="360000" cy="2501916"/>
              <a:chOff x="4082082" y="2727244"/>
              <a:chExt cx="360000" cy="2501916"/>
            </a:xfrm>
          </p:grpSpPr>
          <p:grpSp>
            <p:nvGrpSpPr>
              <p:cNvPr id="204" name="组 102"/>
              <p:cNvGrpSpPr/>
              <p:nvPr/>
            </p:nvGrpSpPr>
            <p:grpSpPr>
              <a:xfrm>
                <a:off x="4082082" y="2727244"/>
                <a:ext cx="360000" cy="1432801"/>
                <a:chOff x="7092280" y="3258209"/>
                <a:chExt cx="360000" cy="1432801"/>
              </a:xfrm>
            </p:grpSpPr>
            <p:sp>
              <p:nvSpPr>
                <p:cNvPr id="208" name="矩形 207"/>
                <p:cNvSpPr/>
                <p:nvPr/>
              </p:nvSpPr>
              <p:spPr>
                <a:xfrm>
                  <a:off x="7092280" y="3258209"/>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9" name="矩形 208"/>
                <p:cNvSpPr/>
                <p:nvPr/>
              </p:nvSpPr>
              <p:spPr>
                <a:xfrm>
                  <a:off x="7092280" y="3971010"/>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0" name="矩形 209"/>
                <p:cNvSpPr/>
                <p:nvPr/>
              </p:nvSpPr>
              <p:spPr>
                <a:xfrm>
                  <a:off x="7092280" y="4331010"/>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1" name="矩形 210"/>
                <p:cNvSpPr/>
                <p:nvPr/>
              </p:nvSpPr>
              <p:spPr>
                <a:xfrm>
                  <a:off x="7092280" y="3618451"/>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05" name="矩形 204"/>
              <p:cNvSpPr/>
              <p:nvPr/>
            </p:nvSpPr>
            <p:spPr>
              <a:xfrm>
                <a:off x="4082082" y="4160045"/>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6" name="矩形 205"/>
              <p:cNvSpPr/>
              <p:nvPr/>
            </p:nvSpPr>
            <p:spPr>
              <a:xfrm>
                <a:off x="4082082" y="4509160"/>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7" name="矩形 206"/>
              <p:cNvSpPr/>
              <p:nvPr/>
            </p:nvSpPr>
            <p:spPr>
              <a:xfrm>
                <a:off x="4082082" y="4869160"/>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7" name="组合 166"/>
            <p:cNvGrpSpPr/>
            <p:nvPr/>
          </p:nvGrpSpPr>
          <p:grpSpPr>
            <a:xfrm>
              <a:off x="4215734" y="2799292"/>
              <a:ext cx="360000" cy="2501916"/>
              <a:chOff x="4082082" y="2727244"/>
              <a:chExt cx="360000" cy="2501916"/>
            </a:xfrm>
          </p:grpSpPr>
          <p:grpSp>
            <p:nvGrpSpPr>
              <p:cNvPr id="103" name="组 102"/>
              <p:cNvGrpSpPr/>
              <p:nvPr/>
            </p:nvGrpSpPr>
            <p:grpSpPr>
              <a:xfrm>
                <a:off x="4082082" y="2727244"/>
                <a:ext cx="360000" cy="1432801"/>
                <a:chOff x="7092280" y="3258209"/>
                <a:chExt cx="360000" cy="1432801"/>
              </a:xfrm>
            </p:grpSpPr>
            <p:sp>
              <p:nvSpPr>
                <p:cNvPr id="104" name="矩形 103"/>
                <p:cNvSpPr/>
                <p:nvPr/>
              </p:nvSpPr>
              <p:spPr>
                <a:xfrm>
                  <a:off x="7092280" y="3258209"/>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矩形 104"/>
                <p:cNvSpPr/>
                <p:nvPr/>
              </p:nvSpPr>
              <p:spPr>
                <a:xfrm>
                  <a:off x="7092280" y="3971010"/>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7092280" y="4331010"/>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7092280" y="3618451"/>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00" name="矩形 199"/>
              <p:cNvSpPr/>
              <p:nvPr/>
            </p:nvSpPr>
            <p:spPr>
              <a:xfrm>
                <a:off x="4082082" y="4160045"/>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1" name="矩形 200"/>
              <p:cNvSpPr/>
              <p:nvPr/>
            </p:nvSpPr>
            <p:spPr>
              <a:xfrm>
                <a:off x="4082082" y="4509160"/>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2" name="矩形 201"/>
              <p:cNvSpPr/>
              <p:nvPr/>
            </p:nvSpPr>
            <p:spPr>
              <a:xfrm>
                <a:off x="4082082" y="4869160"/>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231" name="组合 230"/>
          <p:cNvGrpSpPr/>
          <p:nvPr/>
        </p:nvGrpSpPr>
        <p:grpSpPr>
          <a:xfrm>
            <a:off x="5666840" y="2219233"/>
            <a:ext cx="360000" cy="3225529"/>
            <a:chOff x="5666840" y="2219233"/>
            <a:chExt cx="360000" cy="3225529"/>
          </a:xfrm>
        </p:grpSpPr>
        <p:sp>
          <p:nvSpPr>
            <p:cNvPr id="222" name="矩形 221"/>
            <p:cNvSpPr/>
            <p:nvPr/>
          </p:nvSpPr>
          <p:spPr>
            <a:xfrm>
              <a:off x="5666840" y="2219233"/>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3" name="矩形 222"/>
            <p:cNvSpPr/>
            <p:nvPr/>
          </p:nvSpPr>
          <p:spPr>
            <a:xfrm>
              <a:off x="5666840" y="2579233"/>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矩形 223"/>
            <p:cNvSpPr/>
            <p:nvPr/>
          </p:nvSpPr>
          <p:spPr>
            <a:xfrm>
              <a:off x="5666840" y="2939233"/>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矩形 224"/>
            <p:cNvSpPr/>
            <p:nvPr/>
          </p:nvSpPr>
          <p:spPr>
            <a:xfrm>
              <a:off x="5666840" y="3296878"/>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矩形 225"/>
            <p:cNvSpPr/>
            <p:nvPr/>
          </p:nvSpPr>
          <p:spPr>
            <a:xfrm>
              <a:off x="5666840" y="3656878"/>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矩形 226"/>
            <p:cNvSpPr/>
            <p:nvPr/>
          </p:nvSpPr>
          <p:spPr>
            <a:xfrm>
              <a:off x="5666840" y="4016878"/>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矩形 227"/>
            <p:cNvSpPr/>
            <p:nvPr/>
          </p:nvSpPr>
          <p:spPr>
            <a:xfrm>
              <a:off x="5666840" y="4364762"/>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矩形 228"/>
            <p:cNvSpPr/>
            <p:nvPr/>
          </p:nvSpPr>
          <p:spPr>
            <a:xfrm>
              <a:off x="5666840" y="4724762"/>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矩形 229"/>
            <p:cNvSpPr/>
            <p:nvPr/>
          </p:nvSpPr>
          <p:spPr>
            <a:xfrm>
              <a:off x="5666840" y="5084762"/>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35" name="直线箭头连接符 37"/>
          <p:cNvCxnSpPr/>
          <p:nvPr/>
        </p:nvCxnSpPr>
        <p:spPr>
          <a:xfrm>
            <a:off x="4781868" y="4965464"/>
            <a:ext cx="727200" cy="290688"/>
          </a:xfrm>
          <a:prstGeom prst="straightConnector1">
            <a:avLst/>
          </a:prstGeom>
          <a:ln w="19050">
            <a:solidFill>
              <a:srgbClr val="FF6666"/>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39" name="右大括号 238"/>
          <p:cNvSpPr/>
          <p:nvPr/>
        </p:nvSpPr>
        <p:spPr>
          <a:xfrm>
            <a:off x="4679397" y="2830245"/>
            <a:ext cx="45719" cy="329047"/>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1" name="右大括号 240"/>
          <p:cNvSpPr/>
          <p:nvPr/>
        </p:nvSpPr>
        <p:spPr>
          <a:xfrm>
            <a:off x="4684695" y="3206336"/>
            <a:ext cx="45719" cy="1374872"/>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3" name="右大括号 242"/>
          <p:cNvSpPr/>
          <p:nvPr/>
        </p:nvSpPr>
        <p:spPr>
          <a:xfrm>
            <a:off x="4679397" y="4611357"/>
            <a:ext cx="45719" cy="689851"/>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6" name="矩形 245"/>
          <p:cNvSpPr/>
          <p:nvPr/>
        </p:nvSpPr>
        <p:spPr>
          <a:xfrm>
            <a:off x="4994152" y="1402493"/>
            <a:ext cx="1564852" cy="646331"/>
          </a:xfrm>
          <a:prstGeom prst="rect">
            <a:avLst/>
          </a:prstGeom>
        </p:spPr>
        <p:txBody>
          <a:bodyPr wrap="none">
            <a:spAutoFit/>
          </a:bodyPr>
          <a:lstStyle/>
          <a:p>
            <a:pPr algn="ctr"/>
            <a:r>
              <a:rPr kumimoji="1" lang="en-US" altLang="zh-CN" dirty="0"/>
              <a:t>Dynamic</a:t>
            </a:r>
          </a:p>
          <a:p>
            <a:pPr algn="ctr"/>
            <a:r>
              <a:rPr kumimoji="1" lang="en-US" altLang="zh-CN" dirty="0"/>
              <a:t>Multi-pooling</a:t>
            </a:r>
            <a:endParaRPr lang="zh-CN" altLang="en-US" dirty="0"/>
          </a:p>
        </p:txBody>
      </p:sp>
      <p:sp>
        <p:nvSpPr>
          <p:cNvPr id="247" name="矩形 246"/>
          <p:cNvSpPr/>
          <p:nvPr/>
        </p:nvSpPr>
        <p:spPr>
          <a:xfrm>
            <a:off x="3363607" y="1542567"/>
            <a:ext cx="1390124" cy="369332"/>
          </a:xfrm>
          <a:prstGeom prst="rect">
            <a:avLst/>
          </a:prstGeom>
        </p:spPr>
        <p:txBody>
          <a:bodyPr wrap="none">
            <a:spAutoFit/>
          </a:bodyPr>
          <a:lstStyle/>
          <a:p>
            <a:r>
              <a:rPr kumimoji="1" lang="en-US" altLang="zh-CN" dirty="0"/>
              <a:t>Convolution</a:t>
            </a:r>
            <a:endParaRPr lang="zh-CN" altLang="en-US" dirty="0"/>
          </a:p>
        </p:txBody>
      </p:sp>
      <p:sp>
        <p:nvSpPr>
          <p:cNvPr id="252" name="矩形 251"/>
          <p:cNvSpPr/>
          <p:nvPr/>
        </p:nvSpPr>
        <p:spPr>
          <a:xfrm>
            <a:off x="7073662" y="1405964"/>
            <a:ext cx="1050288" cy="646331"/>
          </a:xfrm>
          <a:prstGeom prst="rect">
            <a:avLst/>
          </a:prstGeom>
        </p:spPr>
        <p:txBody>
          <a:bodyPr wrap="none">
            <a:spAutoFit/>
          </a:bodyPr>
          <a:lstStyle/>
          <a:p>
            <a:pPr algn="ctr"/>
            <a:r>
              <a:rPr kumimoji="1" lang="en-US" altLang="zh-CN" dirty="0"/>
              <a:t>Classifier</a:t>
            </a:r>
          </a:p>
          <a:p>
            <a:pPr algn="ctr"/>
            <a:r>
              <a:rPr kumimoji="1" lang="en-US" altLang="zh-CN" dirty="0"/>
              <a:t>Output</a:t>
            </a:r>
            <a:endParaRPr lang="zh-CN" altLang="en-US" dirty="0"/>
          </a:p>
        </p:txBody>
      </p:sp>
      <p:sp>
        <p:nvSpPr>
          <p:cNvPr id="253" name="弧形 252"/>
          <p:cNvSpPr/>
          <p:nvPr/>
        </p:nvSpPr>
        <p:spPr>
          <a:xfrm>
            <a:off x="2615338" y="2517269"/>
            <a:ext cx="407761" cy="747841"/>
          </a:xfrm>
          <a:prstGeom prst="arc">
            <a:avLst>
              <a:gd name="adj1" fmla="val 16200000"/>
              <a:gd name="adj2" fmla="val 538386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5" name="弧形 254"/>
          <p:cNvSpPr/>
          <p:nvPr/>
        </p:nvSpPr>
        <p:spPr>
          <a:xfrm>
            <a:off x="2633524" y="2850257"/>
            <a:ext cx="407761" cy="747841"/>
          </a:xfrm>
          <a:prstGeom prst="arc">
            <a:avLst>
              <a:gd name="adj1" fmla="val 16200000"/>
              <a:gd name="adj2" fmla="val 538386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6" name="弧形 255"/>
          <p:cNvSpPr/>
          <p:nvPr/>
        </p:nvSpPr>
        <p:spPr>
          <a:xfrm>
            <a:off x="2633524" y="4336921"/>
            <a:ext cx="407761" cy="747841"/>
          </a:xfrm>
          <a:prstGeom prst="arc">
            <a:avLst>
              <a:gd name="adj1" fmla="val 16200000"/>
              <a:gd name="adj2" fmla="val 538386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7" name="文本框 256"/>
          <p:cNvSpPr txBox="1"/>
          <p:nvPr/>
        </p:nvSpPr>
        <p:spPr>
          <a:xfrm>
            <a:off x="2661882" y="3823191"/>
            <a:ext cx="461665" cy="369332"/>
          </a:xfrm>
          <a:prstGeom prst="rect">
            <a:avLst/>
          </a:prstGeom>
          <a:noFill/>
        </p:spPr>
        <p:txBody>
          <a:bodyPr vert="eaVert" wrap="square" rtlCol="0">
            <a:spAutoFit/>
          </a:bodyPr>
          <a:lstStyle/>
          <a:p>
            <a:r>
              <a:rPr kumimoji="1" lang="en-US" altLang="zh-CN" dirty="0"/>
              <a:t>…</a:t>
            </a:r>
            <a:endParaRPr kumimoji="1" lang="zh-CN" altLang="en-US" dirty="0"/>
          </a:p>
        </p:txBody>
      </p:sp>
      <p:cxnSp>
        <p:nvCxnSpPr>
          <p:cNvPr id="259" name="直接箭头连接符 258"/>
          <p:cNvCxnSpPr/>
          <p:nvPr/>
        </p:nvCxnSpPr>
        <p:spPr>
          <a:xfrm flipV="1">
            <a:off x="3041285" y="2399233"/>
            <a:ext cx="666619" cy="458612"/>
          </a:xfrm>
          <a:prstGeom prst="straightConnector1">
            <a:avLst/>
          </a:prstGeom>
          <a:ln w="25400">
            <a:solidFill>
              <a:srgbClr val="A092B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067876" y="2796864"/>
            <a:ext cx="666619" cy="458612"/>
          </a:xfrm>
          <a:prstGeom prst="straightConnector1">
            <a:avLst/>
          </a:prstGeom>
          <a:ln w="25400">
            <a:solidFill>
              <a:srgbClr val="A092B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067875" y="4592093"/>
            <a:ext cx="624345" cy="150206"/>
          </a:xfrm>
          <a:prstGeom prst="straightConnector1">
            <a:avLst/>
          </a:prstGeom>
          <a:ln w="25400">
            <a:solidFill>
              <a:srgbClr val="A092B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a:off x="3062421" y="4740447"/>
            <a:ext cx="843516" cy="128713"/>
          </a:xfrm>
          <a:prstGeom prst="straightConnector1">
            <a:avLst/>
          </a:prstGeom>
          <a:ln w="25400">
            <a:solidFill>
              <a:srgbClr val="FFD96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a:off x="3074633" y="4767162"/>
            <a:ext cx="1032140" cy="461998"/>
          </a:xfrm>
          <a:prstGeom prst="straightConnector1">
            <a:avLst/>
          </a:prstGeom>
          <a:ln w="25400">
            <a:solidFill>
              <a:srgbClr val="FF6666"/>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2" name="矩形 231">
                <a:extLst>
                  <a:ext uri="{FF2B5EF4-FFF2-40B4-BE49-F238E27FC236}">
                    <a16:creationId xmlns:a16="http://schemas.microsoft.com/office/drawing/2014/main" id="{0FF8934D-2F2E-3A4B-9D95-DC9705F8D5C1}"/>
                  </a:ext>
                </a:extLst>
              </p:cNvPr>
              <p:cNvSpPr/>
              <p:nvPr/>
            </p:nvSpPr>
            <p:spPr>
              <a:xfrm>
                <a:off x="1647857" y="5444762"/>
                <a:ext cx="985667"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𝐱</m:t>
                      </m:r>
                    </m:oMath>
                  </m:oMathPara>
                </a14:m>
                <a:endParaRPr lang="zh-CN" altLang="en-US" sz="2400" dirty="0"/>
              </a:p>
            </p:txBody>
          </p:sp>
        </mc:Choice>
        <mc:Fallback xmlns="">
          <p:sp>
            <p:nvSpPr>
              <p:cNvPr id="232" name="矩形 231">
                <a:extLst>
                  <a:ext uri="{FF2B5EF4-FFF2-40B4-BE49-F238E27FC236}">
                    <a16:creationId xmlns:a16="http://schemas.microsoft.com/office/drawing/2014/main" id="{0FF8934D-2F2E-3A4B-9D95-DC9705F8D5C1}"/>
                  </a:ext>
                </a:extLst>
              </p:cNvPr>
              <p:cNvSpPr>
                <a:spLocks noRot="1" noChangeAspect="1" noMove="1" noResize="1" noEditPoints="1" noAdjustHandles="1" noChangeArrowheads="1" noChangeShapeType="1" noTextEdit="1"/>
              </p:cNvSpPr>
              <p:nvPr/>
            </p:nvSpPr>
            <p:spPr>
              <a:xfrm>
                <a:off x="1647857" y="5444762"/>
                <a:ext cx="985667" cy="46166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3" name="矩形 232">
                <a:extLst>
                  <a:ext uri="{FF2B5EF4-FFF2-40B4-BE49-F238E27FC236}">
                    <a16:creationId xmlns:a16="http://schemas.microsoft.com/office/drawing/2014/main" id="{A74AE404-42EB-9445-B02F-356DF6779C71}"/>
                  </a:ext>
                </a:extLst>
              </p:cNvPr>
              <p:cNvSpPr/>
              <p:nvPr/>
            </p:nvSpPr>
            <p:spPr>
              <a:xfrm>
                <a:off x="3100031" y="5444761"/>
                <a:ext cx="2430574" cy="461665"/>
              </a:xfrm>
              <a:prstGeom prst="rect">
                <a:avLst/>
              </a:prstGeom>
            </p:spPr>
            <p:txBody>
              <a:bodyPr wrap="square">
                <a:spAutoFit/>
              </a:bodyPr>
              <a:lstStyle/>
              <a:p>
                <a:pPr algn="ctr"/>
                <a:r>
                  <a:rPr kumimoji="1" lang="en-US" altLang="zh-CN" sz="2400" dirty="0"/>
                  <a:t>feature</a:t>
                </a:r>
                <a:r>
                  <a:rPr kumimoji="1" lang="zh-CN" altLang="en-US" sz="2400" dirty="0"/>
                  <a:t> </a:t>
                </a:r>
                <a:r>
                  <a:rPr kumimoji="1" lang="en-US" altLang="zh-CN" sz="2400" dirty="0"/>
                  <a:t>maps(</a:t>
                </a:r>
                <a14:m>
                  <m:oMath xmlns:m="http://schemas.openxmlformats.org/officeDocument/2006/math">
                    <m:r>
                      <a:rPr kumimoji="1" lang="en-US" altLang="zh-CN" sz="2400" b="1" i="0" dirty="0" smtClean="0">
                        <a:latin typeface="Cambria Math" panose="02040503050406030204" pitchFamily="18" charset="0"/>
                      </a:rPr>
                      <m:t>𝐂</m:t>
                    </m:r>
                  </m:oMath>
                </a14:m>
                <a:r>
                  <a:rPr kumimoji="1" lang="en-US" altLang="zh-CN" sz="2400" dirty="0"/>
                  <a:t>)</a:t>
                </a:r>
                <a:endParaRPr lang="zh-CN" altLang="en-US" sz="2400" dirty="0"/>
              </a:p>
            </p:txBody>
          </p:sp>
        </mc:Choice>
        <mc:Fallback xmlns="">
          <p:sp>
            <p:nvSpPr>
              <p:cNvPr id="233" name="矩形 232">
                <a:extLst>
                  <a:ext uri="{FF2B5EF4-FFF2-40B4-BE49-F238E27FC236}">
                    <a16:creationId xmlns:a16="http://schemas.microsoft.com/office/drawing/2014/main" id="{A74AE404-42EB-9445-B02F-356DF6779C71}"/>
                  </a:ext>
                </a:extLst>
              </p:cNvPr>
              <p:cNvSpPr>
                <a:spLocks noRot="1" noChangeAspect="1" noMove="1" noResize="1" noEditPoints="1" noAdjustHandles="1" noChangeArrowheads="1" noChangeShapeType="1" noTextEdit="1"/>
              </p:cNvSpPr>
              <p:nvPr/>
            </p:nvSpPr>
            <p:spPr>
              <a:xfrm>
                <a:off x="3100031" y="5444761"/>
                <a:ext cx="2430574" cy="461665"/>
              </a:xfrm>
              <a:prstGeom prst="rect">
                <a:avLst/>
              </a:prstGeom>
              <a:blipFill>
                <a:blip r:embed="rId3"/>
                <a:stretch>
                  <a:fillRect t="-10811" r="-521" b="-27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66724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Input Layer</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980727"/>
                <a:ext cx="8928992" cy="5452972"/>
              </a:xfrm>
            </p:spPr>
            <p:txBody>
              <a:bodyPr>
                <a:normAutofit lnSpcReduction="10000"/>
              </a:bodyPr>
              <a:lstStyle/>
              <a:p>
                <a:r>
                  <a:rPr kumimoji="1" lang="en-US" altLang="zh-CN" dirty="0"/>
                  <a:t>Transform words into input representations </a:t>
                </a:r>
                <a14:m>
                  <m:oMath xmlns:m="http://schemas.openxmlformats.org/officeDocument/2006/math">
                    <m:r>
                      <a:rPr kumimoji="1" lang="en-US" altLang="zh-CN" b="1">
                        <a:latin typeface="Cambria Math" charset="0"/>
                      </a:rPr>
                      <m:t>𝐱</m:t>
                    </m:r>
                  </m:oMath>
                </a14:m>
                <a:r>
                  <a:rPr kumimoji="1" lang="en-US" altLang="zh-CN" dirty="0"/>
                  <a:t> via word </a:t>
                </a:r>
                <a:r>
                  <a:rPr kumimoji="1" lang="en-US" altLang="zh-CN" dirty="0" err="1"/>
                  <a:t>embeddings</a:t>
                </a:r>
                <a:r>
                  <a:rPr kumimoji="1" lang="en-US" altLang="zh-CN" dirty="0"/>
                  <a:t> and features</a:t>
                </a:r>
              </a:p>
              <a:p>
                <a14:m>
                  <m:oMath xmlns:m="http://schemas.openxmlformats.org/officeDocument/2006/math">
                    <m:r>
                      <a:rPr kumimoji="1" lang="en-US" altLang="zh-CN" b="1">
                        <a:latin typeface="Cambria Math" charset="0"/>
                      </a:rPr>
                      <m:t>𝐱</m:t>
                    </m:r>
                    <m:r>
                      <a:rPr kumimoji="1" lang="en-US" altLang="zh-CN" b="1" i="1">
                        <a:latin typeface="Cambria Math" charset="0"/>
                      </a:rPr>
                      <m:t>∈</m:t>
                    </m:r>
                    <m:sSup>
                      <m:sSupPr>
                        <m:ctrlPr>
                          <a:rPr kumimoji="1" lang="en-US" altLang="zh-CN" i="1">
                            <a:latin typeface="Cambria Math" panose="02040503050406030204" pitchFamily="18" charset="0"/>
                          </a:rPr>
                        </m:ctrlPr>
                      </m:sSupPr>
                      <m:e>
                        <m:r>
                          <a:rPr kumimoji="1" lang="en-US" altLang="zh-CN">
                            <a:latin typeface="Cambria Math" panose="02040503050406030204" pitchFamily="18" charset="0"/>
                            <a:ea typeface="Cambria Math" panose="02040503050406030204" pitchFamily="18" charset="0"/>
                          </a:rPr>
                          <m:t>ℝ</m:t>
                        </m:r>
                      </m:e>
                      <m:sup>
                        <m:r>
                          <a:rPr kumimoji="1" lang="en-US" altLang="zh-CN" b="0" i="1" smtClean="0">
                            <a:latin typeface="Cambria Math" panose="02040503050406030204" pitchFamily="18" charset="0"/>
                          </a:rPr>
                          <m:t>𝑛</m:t>
                        </m:r>
                        <m:r>
                          <a:rPr kumimoji="1" lang="en-US" altLang="zh-CN" i="1">
                            <a:latin typeface="Cambria Math" charset="0"/>
                          </a:rPr>
                          <m:t>×</m:t>
                        </m:r>
                        <m:r>
                          <a:rPr kumimoji="1" lang="en-US" altLang="zh-CN" b="0" i="1" smtClean="0">
                            <a:latin typeface="Cambria Math" panose="02040503050406030204" pitchFamily="18" charset="0"/>
                          </a:rPr>
                          <m:t>(</m:t>
                        </m:r>
                        <m:r>
                          <a:rPr kumimoji="1" lang="en-US" altLang="zh-CN" i="1">
                            <a:latin typeface="Cambria Math" charset="0"/>
                          </a:rPr>
                          <m:t>𝑑</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𝑝</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𝑒</m:t>
                            </m:r>
                          </m:sub>
                        </m:sSub>
                        <m:r>
                          <a:rPr kumimoji="1" lang="en-US" altLang="zh-CN" b="0" i="1" smtClean="0">
                            <a:latin typeface="Cambria Math" panose="02040503050406030204" pitchFamily="18" charset="0"/>
                          </a:rPr>
                          <m:t>)</m:t>
                        </m:r>
                      </m:sup>
                    </m:sSup>
                  </m:oMath>
                </a14:m>
                <a:r>
                  <a:rPr kumimoji="1" lang="en-US" altLang="zh-CN" dirty="0"/>
                  <a:t>: input representation</a:t>
                </a:r>
              </a:p>
              <a:p>
                <a:pPr lvl="1"/>
                <a14:m>
                  <m:oMath xmlns:m="http://schemas.openxmlformats.org/officeDocument/2006/math">
                    <m:r>
                      <a:rPr kumimoji="1" lang="en-US" altLang="zh-CN" b="0" i="1" smtClean="0">
                        <a:latin typeface="Cambria Math" panose="02040503050406030204" pitchFamily="18" charset="0"/>
                      </a:rPr>
                      <m:t>𝑛</m:t>
                    </m:r>
                  </m:oMath>
                </a14:m>
                <a:r>
                  <a:rPr kumimoji="1" lang="en-US" altLang="zh-CN" dirty="0"/>
                  <a:t> is the length of sentence</a:t>
                </a:r>
              </a:p>
              <a:p>
                <a:pPr lvl="1"/>
                <a14:m>
                  <m:oMath xmlns:m="http://schemas.openxmlformats.org/officeDocument/2006/math">
                    <m:r>
                      <a:rPr kumimoji="1" lang="en-US" altLang="zh-CN" b="0" i="1" smtClean="0">
                        <a:latin typeface="Cambria Math" charset="0"/>
                      </a:rPr>
                      <m:t>𝑑</m:t>
                    </m:r>
                  </m:oMath>
                </a14:m>
                <a:r>
                  <a:rPr kumimoji="1" lang="en-US" altLang="zh-CN" dirty="0"/>
                  <a:t> is the dimension of word </a:t>
                </a:r>
                <a:r>
                  <a:rPr kumimoji="1" lang="en-US" altLang="zh-CN" dirty="0" err="1"/>
                  <a:t>embeddings</a:t>
                </a:r>
                <a:endParaRPr kumimoji="1" lang="en-US" altLang="zh-CN" dirty="0"/>
              </a:p>
              <a:p>
                <a:pPr lvl="1"/>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𝑝</m:t>
                        </m:r>
                      </m:sub>
                    </m:sSub>
                  </m:oMath>
                </a14:m>
                <a:r>
                  <a:rPr kumimoji="1" lang="en-US" altLang="zh-CN" dirty="0"/>
                  <a:t> is the dimension of position</a:t>
                </a:r>
              </a:p>
              <a:p>
                <a:pPr lvl="1"/>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𝑑</m:t>
                        </m:r>
                      </m:e>
                      <m:sub>
                        <m:r>
                          <a:rPr kumimoji="1" lang="en-US" altLang="zh-CN" b="0" i="1" smtClean="0">
                            <a:latin typeface="Cambria Math" panose="02040503050406030204" pitchFamily="18" charset="0"/>
                          </a:rPr>
                          <m:t>𝑒</m:t>
                        </m:r>
                      </m:sub>
                    </m:sSub>
                  </m:oMath>
                </a14:m>
                <a:r>
                  <a:rPr kumimoji="1" lang="en-US" altLang="zh-CN" dirty="0"/>
                  <a:t> is the dimension of event type</a:t>
                </a:r>
              </a:p>
              <a:p>
                <a:r>
                  <a:rPr kumimoji="1" lang="en-US" altLang="zh-CN" dirty="0"/>
                  <a:t>WE:</a:t>
                </a:r>
                <a:r>
                  <a:rPr kumimoji="1" lang="zh-CN" altLang="en-US" dirty="0"/>
                  <a:t> </a:t>
                </a:r>
                <a:r>
                  <a:rPr kumimoji="1" lang="en-US" altLang="zh-CN" dirty="0"/>
                  <a:t>word</a:t>
                </a:r>
                <a:r>
                  <a:rPr kumimoji="1" lang="zh-CN" altLang="en-US" dirty="0"/>
                  <a:t> </a:t>
                </a:r>
                <a:r>
                  <a:rPr kumimoji="1" lang="en-US" altLang="zh-CN" dirty="0"/>
                  <a:t>embeddings</a:t>
                </a:r>
              </a:p>
              <a:p>
                <a:r>
                  <a:rPr kumimoji="1" lang="en-US" altLang="zh-CN" dirty="0"/>
                  <a:t>PF:</a:t>
                </a:r>
                <a:r>
                  <a:rPr kumimoji="1" lang="zh-CN" altLang="en-US" dirty="0"/>
                  <a:t> </a:t>
                </a:r>
                <a:r>
                  <a:rPr kumimoji="1" lang="en-US" altLang="zh-CN" dirty="0"/>
                  <a:t>Position</a:t>
                </a:r>
                <a:r>
                  <a:rPr kumimoji="1" lang="zh-CN" altLang="en-US" dirty="0"/>
                  <a:t> </a:t>
                </a:r>
                <a:r>
                  <a:rPr kumimoji="1" lang="en-US" altLang="zh-CN" dirty="0"/>
                  <a:t>features</a:t>
                </a:r>
              </a:p>
              <a:p>
                <a:r>
                  <a:rPr kumimoji="1" lang="en-US" altLang="zh-CN" dirty="0"/>
                  <a:t>EF:</a:t>
                </a:r>
                <a:r>
                  <a:rPr kumimoji="1" lang="zh-CN" altLang="en-US" dirty="0"/>
                  <a:t> </a:t>
                </a:r>
                <a:r>
                  <a:rPr kumimoji="1" lang="en-US" altLang="zh-CN" dirty="0"/>
                  <a:t>Event-type</a:t>
                </a:r>
                <a:r>
                  <a:rPr kumimoji="1" lang="zh-CN" altLang="en-US" dirty="0"/>
                  <a:t> </a:t>
                </a:r>
                <a:r>
                  <a:rPr kumimoji="1" lang="en-US" altLang="zh-CN" dirty="0"/>
                  <a:t>features</a:t>
                </a:r>
              </a:p>
              <a:p>
                <a:pPr lvl="1"/>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980727"/>
                <a:ext cx="8928992" cy="5452972"/>
              </a:xfrm>
              <a:blipFill>
                <a:blip r:embed="rId2"/>
                <a:stretch>
                  <a:fillRect l="-1571" t="-2349"/>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195</a:t>
            </a:fld>
            <a:endParaRPr lang="zh-CN" altLang="en-US">
              <a:solidFill>
                <a:prstClr val="black">
                  <a:tint val="75000"/>
                </a:prstClr>
              </a:solidFill>
            </a:endParaRPr>
          </a:p>
        </p:txBody>
      </p:sp>
      <p:grpSp>
        <p:nvGrpSpPr>
          <p:cNvPr id="41" name="组合 40"/>
          <p:cNvGrpSpPr/>
          <p:nvPr/>
        </p:nvGrpSpPr>
        <p:grpSpPr>
          <a:xfrm>
            <a:off x="7376381" y="3729963"/>
            <a:ext cx="1440160" cy="2868272"/>
            <a:chOff x="1331640" y="2360888"/>
            <a:chExt cx="1440160" cy="2868272"/>
          </a:xfrm>
        </p:grpSpPr>
        <p:grpSp>
          <p:nvGrpSpPr>
            <p:cNvPr id="42" name="组 4"/>
            <p:cNvGrpSpPr/>
            <p:nvPr/>
          </p:nvGrpSpPr>
          <p:grpSpPr>
            <a:xfrm>
              <a:off x="1331800" y="2360888"/>
              <a:ext cx="1440000" cy="360000"/>
              <a:chOff x="2627784" y="3645024"/>
              <a:chExt cx="1440000" cy="360000"/>
            </a:xfrm>
            <a:solidFill>
              <a:schemeClr val="bg1"/>
            </a:solidFill>
          </p:grpSpPr>
          <p:sp>
            <p:nvSpPr>
              <p:cNvPr id="84" name="矩形 83"/>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3" name="组 9"/>
            <p:cNvGrpSpPr/>
            <p:nvPr/>
          </p:nvGrpSpPr>
          <p:grpSpPr>
            <a:xfrm>
              <a:off x="1331800" y="2715476"/>
              <a:ext cx="1440000" cy="360000"/>
              <a:chOff x="2627784" y="3645024"/>
              <a:chExt cx="1440000" cy="360000"/>
            </a:xfrm>
            <a:solidFill>
              <a:srgbClr val="00B0F0"/>
            </a:solidFill>
          </p:grpSpPr>
          <p:sp>
            <p:nvSpPr>
              <p:cNvPr id="80" name="矩形 79"/>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81" name="矩形 80"/>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82" name="矩形 81"/>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83" name="矩形 82"/>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grpSp>
        <p:grpSp>
          <p:nvGrpSpPr>
            <p:cNvPr id="44" name="组 14"/>
            <p:cNvGrpSpPr/>
            <p:nvPr/>
          </p:nvGrpSpPr>
          <p:grpSpPr>
            <a:xfrm>
              <a:off x="1331800" y="3075476"/>
              <a:ext cx="1440000" cy="360000"/>
              <a:chOff x="2627784" y="3645024"/>
              <a:chExt cx="1440000" cy="360000"/>
            </a:xfrm>
            <a:solidFill>
              <a:schemeClr val="bg1"/>
            </a:solidFill>
          </p:grpSpPr>
          <p:sp>
            <p:nvSpPr>
              <p:cNvPr id="76" name="矩形 75"/>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77" name="矩形 76"/>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78" name="矩形 77"/>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79" name="矩形 78"/>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grpSp>
        <p:grpSp>
          <p:nvGrpSpPr>
            <p:cNvPr id="45" name="组 19"/>
            <p:cNvGrpSpPr/>
            <p:nvPr/>
          </p:nvGrpSpPr>
          <p:grpSpPr>
            <a:xfrm>
              <a:off x="1331800" y="3794234"/>
              <a:ext cx="1440000" cy="360000"/>
              <a:chOff x="2627784" y="3645024"/>
              <a:chExt cx="1440000" cy="360000"/>
            </a:xfrm>
            <a:solidFill>
              <a:schemeClr val="bg1"/>
            </a:solidFill>
          </p:grpSpPr>
          <p:sp>
            <p:nvSpPr>
              <p:cNvPr id="72" name="矩形 71"/>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6" name="组 24"/>
            <p:cNvGrpSpPr/>
            <p:nvPr/>
          </p:nvGrpSpPr>
          <p:grpSpPr>
            <a:xfrm>
              <a:off x="1331800" y="4152992"/>
              <a:ext cx="1440000" cy="360000"/>
              <a:chOff x="2627784" y="3645024"/>
              <a:chExt cx="1440000" cy="360000"/>
            </a:xfrm>
            <a:solidFill>
              <a:schemeClr val="bg1"/>
            </a:solidFill>
          </p:grpSpPr>
          <p:sp>
            <p:nvSpPr>
              <p:cNvPr id="68" name="矩形 67"/>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3" name="组 39"/>
            <p:cNvGrpSpPr/>
            <p:nvPr/>
          </p:nvGrpSpPr>
          <p:grpSpPr>
            <a:xfrm>
              <a:off x="1331800" y="3434855"/>
              <a:ext cx="1440000" cy="360000"/>
              <a:chOff x="2627784" y="3645024"/>
              <a:chExt cx="1440000" cy="360000"/>
            </a:xfrm>
            <a:solidFill>
              <a:schemeClr val="bg1"/>
            </a:solidFill>
          </p:grpSpPr>
          <p:sp>
            <p:nvSpPr>
              <p:cNvPr id="64" name="矩形 63"/>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65" name="矩形 64"/>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66" name="矩形 65"/>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67" name="矩形 66"/>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grpSp>
        <p:grpSp>
          <p:nvGrpSpPr>
            <p:cNvPr id="54" name="组 24"/>
            <p:cNvGrpSpPr/>
            <p:nvPr/>
          </p:nvGrpSpPr>
          <p:grpSpPr>
            <a:xfrm>
              <a:off x="1331640" y="4513217"/>
              <a:ext cx="1440000" cy="360000"/>
              <a:chOff x="2627784" y="3645024"/>
              <a:chExt cx="1440000" cy="360000"/>
            </a:xfrm>
            <a:solidFill>
              <a:srgbClr val="00B0F0"/>
            </a:solidFill>
          </p:grpSpPr>
          <p:sp>
            <p:nvSpPr>
              <p:cNvPr id="60" name="矩形 59"/>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5" name="组 24"/>
            <p:cNvGrpSpPr/>
            <p:nvPr/>
          </p:nvGrpSpPr>
          <p:grpSpPr>
            <a:xfrm>
              <a:off x="1331640" y="4869160"/>
              <a:ext cx="1440000" cy="360000"/>
              <a:chOff x="2627784" y="3645024"/>
              <a:chExt cx="1440000" cy="360000"/>
            </a:xfrm>
            <a:solidFill>
              <a:schemeClr val="bg1"/>
            </a:solidFill>
          </p:grpSpPr>
          <p:sp>
            <p:nvSpPr>
              <p:cNvPr id="56" name="矩形 55"/>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88" name="组合 87"/>
          <p:cNvGrpSpPr/>
          <p:nvPr/>
        </p:nvGrpSpPr>
        <p:grpSpPr>
          <a:xfrm>
            <a:off x="6156176" y="3717032"/>
            <a:ext cx="1380730" cy="3254913"/>
            <a:chOff x="91081" y="2345919"/>
            <a:chExt cx="1380730" cy="3254913"/>
          </a:xfrm>
        </p:grpSpPr>
        <p:sp>
          <p:nvSpPr>
            <p:cNvPr id="89" name="文本框 88"/>
            <p:cNvSpPr txBox="1"/>
            <p:nvPr/>
          </p:nvSpPr>
          <p:spPr>
            <a:xfrm>
              <a:off x="91081" y="2683458"/>
              <a:ext cx="1380730" cy="338554"/>
            </a:xfrm>
            <a:prstGeom prst="rect">
              <a:avLst/>
            </a:prstGeom>
            <a:noFill/>
          </p:spPr>
          <p:txBody>
            <a:bodyPr wrap="square" rtlCol="0">
              <a:spAutoFit/>
            </a:bodyPr>
            <a:lstStyle/>
            <a:p>
              <a:r>
                <a:rPr kumimoji="1" lang="en-US" altLang="zh-CN" sz="1600" b="1" dirty="0"/>
                <a:t>cameraman</a:t>
              </a:r>
              <a:endParaRPr kumimoji="1" lang="zh-CN" altLang="en-US" sz="1600" b="1" dirty="0"/>
            </a:p>
          </p:txBody>
        </p:sp>
        <p:sp>
          <p:nvSpPr>
            <p:cNvPr id="90" name="文本框 89"/>
            <p:cNvSpPr txBox="1"/>
            <p:nvPr/>
          </p:nvSpPr>
          <p:spPr>
            <a:xfrm>
              <a:off x="510040" y="2345919"/>
              <a:ext cx="936104" cy="369332"/>
            </a:xfrm>
            <a:prstGeom prst="rect">
              <a:avLst/>
            </a:prstGeom>
            <a:noFill/>
          </p:spPr>
          <p:txBody>
            <a:bodyPr wrap="square" rtlCol="0">
              <a:spAutoFit/>
            </a:bodyPr>
            <a:lstStyle/>
            <a:p>
              <a:r>
                <a:rPr kumimoji="1" lang="en-US" altLang="zh-CN" dirty="0"/>
                <a:t>a</a:t>
              </a:r>
              <a:endParaRPr kumimoji="1" lang="zh-CN" altLang="en-US" dirty="0"/>
            </a:p>
          </p:txBody>
        </p:sp>
        <p:sp>
          <p:nvSpPr>
            <p:cNvPr id="91" name="文本框 90"/>
            <p:cNvSpPr txBox="1"/>
            <p:nvPr/>
          </p:nvSpPr>
          <p:spPr>
            <a:xfrm>
              <a:off x="332232" y="3072842"/>
              <a:ext cx="1046100" cy="369332"/>
            </a:xfrm>
            <a:prstGeom prst="rect">
              <a:avLst/>
            </a:prstGeom>
            <a:noFill/>
          </p:spPr>
          <p:txBody>
            <a:bodyPr wrap="square" rtlCol="0">
              <a:spAutoFit/>
            </a:bodyPr>
            <a:lstStyle/>
            <a:p>
              <a:r>
                <a:rPr kumimoji="1" lang="en-US" altLang="zh-CN" dirty="0"/>
                <a:t>died</a:t>
              </a:r>
              <a:endParaRPr kumimoji="1" lang="zh-CN" altLang="en-US" dirty="0"/>
            </a:p>
          </p:txBody>
        </p:sp>
        <p:sp>
          <p:nvSpPr>
            <p:cNvPr id="92" name="文本框 91"/>
            <p:cNvSpPr txBox="1"/>
            <p:nvPr/>
          </p:nvSpPr>
          <p:spPr>
            <a:xfrm>
              <a:off x="293079" y="3415022"/>
              <a:ext cx="936104" cy="369332"/>
            </a:xfrm>
            <a:prstGeom prst="rect">
              <a:avLst/>
            </a:prstGeom>
            <a:noFill/>
          </p:spPr>
          <p:txBody>
            <a:bodyPr wrap="square" rtlCol="0">
              <a:spAutoFit/>
            </a:bodyPr>
            <a:lstStyle/>
            <a:p>
              <a:r>
                <a:rPr kumimoji="1" lang="en-US" altLang="zh-CN" dirty="0"/>
                <a:t>when</a:t>
              </a:r>
              <a:endParaRPr kumimoji="1" lang="zh-CN" altLang="en-US" dirty="0"/>
            </a:p>
          </p:txBody>
        </p:sp>
        <p:sp>
          <p:nvSpPr>
            <p:cNvPr id="93" name="文本框 92"/>
            <p:cNvSpPr txBox="1"/>
            <p:nvPr/>
          </p:nvSpPr>
          <p:spPr>
            <a:xfrm>
              <a:off x="505375" y="3790713"/>
              <a:ext cx="936104" cy="369332"/>
            </a:xfrm>
            <a:prstGeom prst="rect">
              <a:avLst/>
            </a:prstGeom>
            <a:noFill/>
          </p:spPr>
          <p:txBody>
            <a:bodyPr wrap="square" rtlCol="0">
              <a:spAutoFit/>
            </a:bodyPr>
            <a:lstStyle/>
            <a:p>
              <a:r>
                <a:rPr kumimoji="1" lang="en-US" altLang="zh-CN" dirty="0"/>
                <a:t>a</a:t>
              </a:r>
              <a:endParaRPr kumimoji="1" lang="zh-CN" altLang="en-US" dirty="0"/>
            </a:p>
          </p:txBody>
        </p:sp>
        <p:sp>
          <p:nvSpPr>
            <p:cNvPr id="94" name="文本框 93"/>
            <p:cNvSpPr txBox="1"/>
            <p:nvPr/>
          </p:nvSpPr>
          <p:spPr>
            <a:xfrm>
              <a:off x="336266" y="4134699"/>
              <a:ext cx="936104" cy="369332"/>
            </a:xfrm>
            <a:prstGeom prst="rect">
              <a:avLst/>
            </a:prstGeom>
            <a:noFill/>
          </p:spPr>
          <p:txBody>
            <a:bodyPr wrap="square" rtlCol="0">
              <a:spAutoFit/>
            </a:bodyPr>
            <a:lstStyle/>
            <a:p>
              <a:r>
                <a:rPr kumimoji="1" lang="en-US" altLang="zh-CN" dirty="0"/>
                <a:t>tank</a:t>
              </a:r>
              <a:endParaRPr kumimoji="1" lang="zh-CN" altLang="en-US" dirty="0"/>
            </a:p>
          </p:txBody>
        </p:sp>
        <p:sp>
          <p:nvSpPr>
            <p:cNvPr id="95" name="文本框 94"/>
            <p:cNvSpPr txBox="1"/>
            <p:nvPr/>
          </p:nvSpPr>
          <p:spPr>
            <a:xfrm>
              <a:off x="345040" y="4496067"/>
              <a:ext cx="936104" cy="338554"/>
            </a:xfrm>
            <a:prstGeom prst="rect">
              <a:avLst/>
            </a:prstGeom>
            <a:noFill/>
          </p:spPr>
          <p:txBody>
            <a:bodyPr wrap="square" rtlCol="0">
              <a:spAutoFit/>
            </a:bodyPr>
            <a:lstStyle/>
            <a:p>
              <a:r>
                <a:rPr kumimoji="1" lang="en-US" altLang="zh-CN" sz="1600" b="1" dirty="0"/>
                <a:t>fired</a:t>
              </a:r>
              <a:endParaRPr kumimoji="1" lang="zh-CN" altLang="en-US" sz="1600" b="1" dirty="0"/>
            </a:p>
          </p:txBody>
        </p:sp>
        <p:sp>
          <p:nvSpPr>
            <p:cNvPr id="97" name="文本框 96"/>
            <p:cNvSpPr txBox="1"/>
            <p:nvPr/>
          </p:nvSpPr>
          <p:spPr>
            <a:xfrm>
              <a:off x="413711" y="5231500"/>
              <a:ext cx="461665" cy="369332"/>
            </a:xfrm>
            <a:prstGeom prst="rect">
              <a:avLst/>
            </a:prstGeom>
            <a:noFill/>
          </p:spPr>
          <p:txBody>
            <a:bodyPr vert="eaVert" wrap="square" rtlCol="0">
              <a:spAutoFit/>
            </a:bodyPr>
            <a:lstStyle/>
            <a:p>
              <a:r>
                <a:rPr kumimoji="1" lang="en-US" altLang="zh-CN" dirty="0"/>
                <a:t>…</a:t>
              </a:r>
              <a:endParaRPr kumimoji="1" lang="zh-CN" altLang="en-US" dirty="0"/>
            </a:p>
          </p:txBody>
        </p:sp>
        <p:sp>
          <p:nvSpPr>
            <p:cNvPr id="98" name="文本框 97"/>
            <p:cNvSpPr txBox="1"/>
            <p:nvPr/>
          </p:nvSpPr>
          <p:spPr>
            <a:xfrm>
              <a:off x="447655" y="4862168"/>
              <a:ext cx="936104" cy="369332"/>
            </a:xfrm>
            <a:prstGeom prst="rect">
              <a:avLst/>
            </a:prstGeom>
            <a:noFill/>
          </p:spPr>
          <p:txBody>
            <a:bodyPr wrap="square" rtlCol="0">
              <a:spAutoFit/>
            </a:bodyPr>
            <a:lstStyle/>
            <a:p>
              <a:r>
                <a:rPr kumimoji="1" lang="en-US" altLang="zh-CN" dirty="0"/>
                <a:t>on</a:t>
              </a:r>
              <a:endParaRPr kumimoji="1" lang="zh-CN" altLang="en-US" dirty="0"/>
            </a:p>
          </p:txBody>
        </p:sp>
      </p:grpSp>
      <p:sp>
        <p:nvSpPr>
          <p:cNvPr id="5" name="左大括号 4">
            <a:extLst>
              <a:ext uri="{FF2B5EF4-FFF2-40B4-BE49-F238E27FC236}">
                <a16:creationId xmlns:a16="http://schemas.microsoft.com/office/drawing/2014/main" id="{082858BA-5C73-DD4C-88C3-92C3EB07B5FF}"/>
              </a:ext>
            </a:extLst>
          </p:cNvPr>
          <p:cNvSpPr/>
          <p:nvPr/>
        </p:nvSpPr>
        <p:spPr>
          <a:xfrm rot="5400000">
            <a:off x="8197626" y="3399762"/>
            <a:ext cx="157508" cy="3600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6" name="左大括号 95">
            <a:extLst>
              <a:ext uri="{FF2B5EF4-FFF2-40B4-BE49-F238E27FC236}">
                <a16:creationId xmlns:a16="http://schemas.microsoft.com/office/drawing/2014/main" id="{17082631-1FA0-5249-B4B7-EDF458016142}"/>
              </a:ext>
            </a:extLst>
          </p:cNvPr>
          <p:cNvSpPr/>
          <p:nvPr/>
        </p:nvSpPr>
        <p:spPr>
          <a:xfrm rot="5400000">
            <a:off x="8557627" y="3399202"/>
            <a:ext cx="157508" cy="3600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sp>
        <p:nvSpPr>
          <p:cNvPr id="99" name="左大括号 98">
            <a:extLst>
              <a:ext uri="{FF2B5EF4-FFF2-40B4-BE49-F238E27FC236}">
                <a16:creationId xmlns:a16="http://schemas.microsoft.com/office/drawing/2014/main" id="{31DA8DA3-786F-6840-9EA4-E6B596F6BA50}"/>
              </a:ext>
            </a:extLst>
          </p:cNvPr>
          <p:cNvSpPr/>
          <p:nvPr/>
        </p:nvSpPr>
        <p:spPr>
          <a:xfrm rot="5400000">
            <a:off x="7649213" y="3196236"/>
            <a:ext cx="144192" cy="75014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AB9D5906-BDFB-9446-BD7A-C4EEAB11DFEF}"/>
              </a:ext>
            </a:extLst>
          </p:cNvPr>
          <p:cNvSpPr txBox="1"/>
          <p:nvPr/>
        </p:nvSpPr>
        <p:spPr>
          <a:xfrm>
            <a:off x="8065425" y="3151783"/>
            <a:ext cx="421910" cy="369332"/>
          </a:xfrm>
          <a:prstGeom prst="rect">
            <a:avLst/>
          </a:prstGeom>
          <a:noFill/>
        </p:spPr>
        <p:txBody>
          <a:bodyPr wrap="none" rtlCol="0">
            <a:spAutoFit/>
          </a:bodyPr>
          <a:lstStyle/>
          <a:p>
            <a:r>
              <a:rPr kumimoji="1" lang="en-US" altLang="zh-CN" dirty="0"/>
              <a:t>PF</a:t>
            </a:r>
            <a:endParaRPr kumimoji="1" lang="zh-CN" altLang="en-US" dirty="0"/>
          </a:p>
        </p:txBody>
      </p:sp>
      <p:sp>
        <p:nvSpPr>
          <p:cNvPr id="100" name="文本框 99">
            <a:extLst>
              <a:ext uri="{FF2B5EF4-FFF2-40B4-BE49-F238E27FC236}">
                <a16:creationId xmlns:a16="http://schemas.microsoft.com/office/drawing/2014/main" id="{43E3AF82-3E43-0247-9D42-09E6AF4265D5}"/>
              </a:ext>
            </a:extLst>
          </p:cNvPr>
          <p:cNvSpPr txBox="1"/>
          <p:nvPr/>
        </p:nvSpPr>
        <p:spPr>
          <a:xfrm>
            <a:off x="8440903" y="3149675"/>
            <a:ext cx="410690" cy="369332"/>
          </a:xfrm>
          <a:prstGeom prst="rect">
            <a:avLst/>
          </a:prstGeom>
          <a:noFill/>
        </p:spPr>
        <p:txBody>
          <a:bodyPr wrap="none" rtlCol="0">
            <a:spAutoFit/>
          </a:bodyPr>
          <a:lstStyle/>
          <a:p>
            <a:r>
              <a:rPr kumimoji="1" lang="en-US" altLang="zh-CN" dirty="0"/>
              <a:t>EF</a:t>
            </a:r>
            <a:endParaRPr kumimoji="1" lang="zh-CN" altLang="en-US" dirty="0"/>
          </a:p>
        </p:txBody>
      </p:sp>
      <p:sp>
        <p:nvSpPr>
          <p:cNvPr id="101" name="文本框 100">
            <a:extLst>
              <a:ext uri="{FF2B5EF4-FFF2-40B4-BE49-F238E27FC236}">
                <a16:creationId xmlns:a16="http://schemas.microsoft.com/office/drawing/2014/main" id="{89E68B67-AADA-9E49-BC05-64DB5A864A0E}"/>
              </a:ext>
            </a:extLst>
          </p:cNvPr>
          <p:cNvSpPr txBox="1"/>
          <p:nvPr/>
        </p:nvSpPr>
        <p:spPr>
          <a:xfrm>
            <a:off x="7480201" y="3148301"/>
            <a:ext cx="511679" cy="369332"/>
          </a:xfrm>
          <a:prstGeom prst="rect">
            <a:avLst/>
          </a:prstGeom>
          <a:noFill/>
        </p:spPr>
        <p:txBody>
          <a:bodyPr wrap="none" rtlCol="0">
            <a:spAutoFit/>
          </a:bodyPr>
          <a:lstStyle/>
          <a:p>
            <a:r>
              <a:rPr kumimoji="1" lang="en-US" altLang="zh-CN" dirty="0"/>
              <a:t>WE</a:t>
            </a:r>
            <a:endParaRPr kumimoji="1" lang="zh-CN" altLang="en-US" dirty="0"/>
          </a:p>
        </p:txBody>
      </p:sp>
    </p:spTree>
    <p:extLst>
      <p:ext uri="{BB962C8B-B14F-4D97-AF65-F5344CB8AC3E}">
        <p14:creationId xmlns:p14="http://schemas.microsoft.com/office/powerpoint/2010/main" val="10940110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Convolution Layer</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980728"/>
                <a:ext cx="8928992" cy="2566907"/>
              </a:xfrm>
            </p:spPr>
            <p:txBody>
              <a:bodyPr>
                <a:normAutofit fontScale="92500" lnSpcReduction="20000"/>
              </a:bodyPr>
              <a:lstStyle/>
              <a:p>
                <a:r>
                  <a:rPr kumimoji="1" lang="en-US" altLang="zh-CN" dirty="0"/>
                  <a:t>Capture</a:t>
                </a:r>
                <a:r>
                  <a:rPr kumimoji="1" lang="zh-CN" altLang="en-US" dirty="0"/>
                  <a:t> </a:t>
                </a:r>
                <a:r>
                  <a:rPr kumimoji="1" lang="en-US" altLang="zh-CN" dirty="0"/>
                  <a:t>the</a:t>
                </a:r>
                <a:r>
                  <a:rPr kumimoji="1" lang="zh-CN" altLang="en-US" dirty="0"/>
                  <a:t> </a:t>
                </a:r>
                <a:r>
                  <a:rPr kumimoji="1" lang="en-US" altLang="zh-CN" dirty="0"/>
                  <a:t>semantics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entire</a:t>
                </a:r>
                <a:r>
                  <a:rPr kumimoji="1" lang="zh-CN" altLang="en-US" dirty="0"/>
                  <a:t> </a:t>
                </a:r>
                <a:r>
                  <a:rPr kumimoji="1" lang="en-US" altLang="zh-CN" dirty="0"/>
                  <a:t>sentence</a:t>
                </a:r>
                <a:r>
                  <a:rPr kumimoji="1" lang="zh-CN" altLang="en-US" dirty="0"/>
                  <a:t> </a:t>
                </a:r>
                <a:r>
                  <a:rPr kumimoji="1" lang="en-US" altLang="zh-CN" dirty="0"/>
                  <a:t>into</a:t>
                </a:r>
                <a:r>
                  <a:rPr kumimoji="1" lang="zh-CN" altLang="en-US" dirty="0"/>
                  <a:t> </a:t>
                </a:r>
                <a:r>
                  <a:rPr kumimoji="1" lang="en-US" altLang="zh-CN" dirty="0"/>
                  <a:t>feature</a:t>
                </a:r>
                <a:r>
                  <a:rPr kumimoji="1" lang="zh-CN" altLang="en-US" dirty="0"/>
                  <a:t> </a:t>
                </a:r>
                <a:r>
                  <a:rPr kumimoji="1" lang="en-US" altLang="zh-CN" dirty="0"/>
                  <a:t>maps</a:t>
                </a:r>
                <a:r>
                  <a:rPr kumimoji="1" lang="zh-CN" altLang="en-US" dirty="0"/>
                  <a:t> </a:t>
                </a:r>
                <a14:m>
                  <m:oMath xmlns:m="http://schemas.openxmlformats.org/officeDocument/2006/math">
                    <m:r>
                      <a:rPr kumimoji="1" lang="en-US" altLang="zh-CN" b="1" i="0" smtClean="0">
                        <a:latin typeface="Cambria Math" panose="02040503050406030204" pitchFamily="18" charset="0"/>
                      </a:rPr>
                      <m:t>𝐂</m:t>
                    </m:r>
                    <m:r>
                      <a:rPr kumimoji="1" lang="zh-CN" altLang="en-US" b="1" i="0" smtClean="0">
                        <a:latin typeface="Cambria Math" panose="02040503050406030204" pitchFamily="18" charset="0"/>
                      </a:rPr>
                      <m:t> </m:t>
                    </m:r>
                    <m:r>
                      <a:rPr kumimoji="1" lang="zh-CN" altLang="en-US" b="1" i="1" smtClean="0">
                        <a:latin typeface="Cambria Math" panose="02040503050406030204" pitchFamily="18" charset="0"/>
                      </a:rPr>
                      <m:t>∈ </m:t>
                    </m:r>
                    <m:sSup>
                      <m:sSupPr>
                        <m:ctrlPr>
                          <a:rPr kumimoji="1" lang="en-US" altLang="zh-CN" i="1" smtClean="0">
                            <a:latin typeface="Cambria Math" panose="02040503050406030204" pitchFamily="18" charset="0"/>
                          </a:rPr>
                        </m:ctrlPr>
                      </m:sSupPr>
                      <m:e>
                        <m:r>
                          <a:rPr kumimoji="1" lang="en-US" altLang="zh-CN" b="0">
                            <a:latin typeface="Cambria Math" panose="02040503050406030204" pitchFamily="18" charset="0"/>
                            <a:ea typeface="Cambria Math" panose="02040503050406030204" pitchFamily="18" charset="0"/>
                          </a:rPr>
                          <m:t>ℝ</m:t>
                        </m:r>
                      </m:e>
                      <m:sup>
                        <m:r>
                          <a:rPr kumimoji="1" lang="en-US" altLang="zh-CN" b="0" i="1" smtClean="0">
                            <a:latin typeface="Cambria Math" panose="02040503050406030204" pitchFamily="18" charset="0"/>
                          </a:rPr>
                          <m:t>𝑚</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h</m:t>
                        </m:r>
                        <m:r>
                          <a:rPr kumimoji="1" lang="en-US" altLang="zh-CN" b="0" i="1" smtClean="0">
                            <a:latin typeface="Cambria Math" panose="02040503050406030204" pitchFamily="18" charset="0"/>
                          </a:rPr>
                          <m:t>+1)</m:t>
                        </m:r>
                      </m:sup>
                    </m:sSup>
                  </m:oMath>
                </a14:m>
                <a:r>
                  <a:rPr kumimoji="1" lang="zh-CN" altLang="en-US" dirty="0"/>
                  <a:t> </a:t>
                </a:r>
                <a:r>
                  <a:rPr kumimoji="1" lang="en-US" altLang="zh-CN" dirty="0"/>
                  <a:t>using</a:t>
                </a:r>
                <a:r>
                  <a:rPr kumimoji="1" lang="zh-CN" altLang="en-US" dirty="0"/>
                  <a:t> </a:t>
                </a:r>
                <a:r>
                  <a:rPr kumimoji="1" lang="en-US" altLang="zh-CN" dirty="0"/>
                  <a:t>multiple</a:t>
                </a:r>
                <a:r>
                  <a:rPr kumimoji="1" lang="zh-CN" altLang="en-US" dirty="0"/>
                  <a:t> </a:t>
                </a:r>
                <a:r>
                  <a:rPr kumimoji="1" lang="en-US" altLang="zh-CN" dirty="0"/>
                  <a:t>filters.</a:t>
                </a:r>
              </a:p>
              <a:p>
                <a:pPr lvl="1"/>
                <a14:m>
                  <m:oMath xmlns:m="http://schemas.openxmlformats.org/officeDocument/2006/math">
                    <m:r>
                      <a:rPr kumimoji="1" lang="en-US" altLang="zh-CN" b="0" i="1" smtClean="0">
                        <a:latin typeface="Cambria Math" panose="02040503050406030204" pitchFamily="18" charset="0"/>
                      </a:rPr>
                      <m:t>𝑚</m:t>
                    </m:r>
                  </m:oMath>
                </a14:m>
                <a:r>
                  <a:rPr kumimoji="1" lang="en-US" altLang="zh-CN" dirty="0"/>
                  <a:t> is the number</a:t>
                </a:r>
                <a:r>
                  <a:rPr kumimoji="1" lang="zh-CN" altLang="en-US" dirty="0"/>
                  <a:t> </a:t>
                </a:r>
                <a:r>
                  <a:rPr kumimoji="1" lang="en-US" altLang="zh-CN" dirty="0"/>
                  <a:t>of</a:t>
                </a:r>
                <a:r>
                  <a:rPr kumimoji="1" lang="zh-CN" altLang="en-US" dirty="0"/>
                  <a:t> </a:t>
                </a:r>
                <a:r>
                  <a:rPr kumimoji="1" lang="en-US" altLang="zh-CN" dirty="0"/>
                  <a:t>filters</a:t>
                </a:r>
              </a:p>
              <a:p>
                <a:pPr lvl="1"/>
                <a14:m>
                  <m:oMath xmlns:m="http://schemas.openxmlformats.org/officeDocument/2006/math">
                    <m:r>
                      <a:rPr kumimoji="1" lang="en-US" altLang="zh-CN" b="0" i="1" smtClean="0">
                        <a:latin typeface="Cambria Math" panose="02040503050406030204" pitchFamily="18" charset="0"/>
                      </a:rPr>
                      <m:t>h</m:t>
                    </m:r>
                  </m:oMath>
                </a14:m>
                <a:r>
                  <a:rPr kumimoji="1" lang="en-US" altLang="zh-CN" dirty="0"/>
                  <a:t> is the size</a:t>
                </a:r>
                <a:r>
                  <a:rPr kumimoji="1" lang="zh-CN" altLang="en-US" dirty="0"/>
                  <a:t> </a:t>
                </a:r>
                <a:r>
                  <a:rPr kumimoji="1" lang="en-US" altLang="zh-CN" dirty="0"/>
                  <a:t>of</a:t>
                </a:r>
                <a:r>
                  <a:rPr kumimoji="1" lang="zh-CN" altLang="en-US" dirty="0"/>
                  <a:t> </a:t>
                </a:r>
                <a:r>
                  <a:rPr kumimoji="1" lang="en-US" altLang="zh-CN" dirty="0"/>
                  <a:t>a</a:t>
                </a:r>
                <a:r>
                  <a:rPr kumimoji="1" lang="zh-CN" altLang="en-US" dirty="0"/>
                  <a:t> </a:t>
                </a:r>
                <a:r>
                  <a:rPr kumimoji="1" lang="en-US" altLang="zh-CN" dirty="0"/>
                  <a:t>window</a:t>
                </a:r>
              </a:p>
              <a:p>
                <a:pPr lvl="1"/>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𝑐</m:t>
                        </m:r>
                      </m:e>
                      <m:sub>
                        <m:r>
                          <a:rPr kumimoji="1" lang="en-US" altLang="zh-CN" b="0" i="1" smtClean="0">
                            <a:latin typeface="Cambria Math" panose="02040503050406030204" pitchFamily="18" charset="0"/>
                          </a:rPr>
                          <m:t>𝑗𝑖</m:t>
                        </m:r>
                      </m:sub>
                    </m:sSub>
                    <m:r>
                      <a:rPr kumimoji="1" lang="en-US" altLang="zh-CN" b="0" i="1" smtClean="0">
                        <a:latin typeface="Cambria Math" panose="02040503050406030204" pitchFamily="18"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tanh</m:t>
                        </m:r>
                      </m:fName>
                      <m:e>
                        <m:r>
                          <a:rPr kumimoji="1" lang="en-US" altLang="zh-CN" i="1">
                            <a:latin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𝜔</m:t>
                            </m:r>
                          </m:e>
                          <m:sub>
                            <m:r>
                              <a:rPr kumimoji="1" lang="en-US" altLang="zh-CN" i="1">
                                <a:latin typeface="Cambria Math" panose="02040503050406030204" pitchFamily="18" charset="0"/>
                                <a:ea typeface="Cambria Math" panose="02040503050406030204" pitchFamily="18" charset="0"/>
                              </a:rPr>
                              <m:t>𝑗</m:t>
                            </m:r>
                          </m:sub>
                        </m:sSub>
                        <m:r>
                          <a:rPr kumimoji="1" lang="zh-CN" altLang="en-US" i="1">
                            <a:latin typeface="Cambria Math" panose="02040503050406030204" pitchFamily="18" charset="0"/>
                          </a:rPr>
                          <m:t> </m:t>
                        </m:r>
                        <m:r>
                          <a:rPr kumimoji="1" lang="en-US" altLang="zh-CN" i="1">
                            <a:latin typeface="Cambria Math" panose="02040503050406030204" pitchFamily="18" charset="0"/>
                          </a:rPr>
                          <m:t>·</m:t>
                        </m:r>
                        <m:r>
                          <a:rPr kumimoji="1" lang="zh-CN" altLang="en-US"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𝑖</m:t>
                            </m:r>
                            <m:r>
                              <a:rPr kumimoji="1" lang="en-US" altLang="zh-CN" i="1">
                                <a:latin typeface="Cambria Math" panose="02040503050406030204" pitchFamily="18" charset="0"/>
                              </a:rPr>
                              <m:t>:</m:t>
                            </m:r>
                            <m:r>
                              <a:rPr kumimoji="1" lang="en-US" altLang="zh-CN" i="1">
                                <a:latin typeface="Cambria Math" panose="02040503050406030204" pitchFamily="18" charset="0"/>
                              </a:rPr>
                              <m:t>𝑖</m:t>
                            </m:r>
                            <m:r>
                              <a:rPr kumimoji="1" lang="en-US" altLang="zh-CN" i="1">
                                <a:latin typeface="Cambria Math" panose="02040503050406030204" pitchFamily="18" charset="0"/>
                              </a:rPr>
                              <m:t>+</m:t>
                            </m:r>
                            <m:r>
                              <a:rPr kumimoji="1" lang="en-US" altLang="zh-CN" i="1">
                                <a:latin typeface="Cambria Math" panose="02040503050406030204" pitchFamily="18" charset="0"/>
                              </a:rPr>
                              <m:t>h</m:t>
                            </m:r>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r>
                          <a:rPr kumimoji="1" lang="zh-CN" altLang="en-US"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e>
                    </m:func>
                  </m:oMath>
                </a14:m>
                <a:endParaRPr kumimoji="1" lang="en-US" altLang="zh-CN" dirty="0"/>
              </a:p>
              <a:p>
                <a:pPr lvl="1"/>
                <a:endParaRPr kumimoji="1" lang="en-US" altLang="zh-CN" dirty="0"/>
              </a:p>
              <a:p>
                <a:pPr lvl="1"/>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980728"/>
                <a:ext cx="8928992" cy="2566907"/>
              </a:xfrm>
              <a:blipFill>
                <a:blip r:embed="rId2"/>
                <a:stretch>
                  <a:fillRect l="-1135" t="-5419" b="-1478"/>
                </a:stretch>
              </a:blipFill>
            </p:spPr>
            <p:txBody>
              <a:bodyPr/>
              <a:lstStyle/>
              <a:p>
                <a:r>
                  <a:rPr lang="en-US">
                    <a:noFill/>
                  </a:rPr>
                  <a:t> </a:t>
                </a:r>
              </a:p>
            </p:txBody>
          </p:sp>
        </mc:Fallback>
      </mc:AlternateContent>
      <p:sp>
        <p:nvSpPr>
          <p:cNvPr id="4" name="幻灯片编号占位符 3"/>
          <p:cNvSpPr>
            <a:spLocks noGrp="1"/>
          </p:cNvSpPr>
          <p:nvPr>
            <p:ph type="sldNum" sz="quarter" idx="12"/>
          </p:nvPr>
        </p:nvSpPr>
        <p:spPr>
          <a:xfrm>
            <a:off x="6902896" y="6520259"/>
            <a:ext cx="2133600" cy="365125"/>
          </a:xfrm>
        </p:spPr>
        <p:txBody>
          <a:bodyPr/>
          <a:lstStyle/>
          <a:p>
            <a:fld id="{0C913308-F349-4B6D-A68A-DD1791B4A57B}" type="slidenum">
              <a:rPr lang="zh-CN" altLang="en-US" smtClean="0">
                <a:solidFill>
                  <a:prstClr val="black">
                    <a:tint val="75000"/>
                  </a:prstClr>
                </a:solidFill>
              </a:rPr>
              <a:pPr/>
              <a:t>196</a:t>
            </a:fld>
            <a:endParaRPr lang="zh-CN" altLang="en-US" dirty="0">
              <a:solidFill>
                <a:prstClr val="black">
                  <a:tint val="75000"/>
                </a:prstClr>
              </a:solidFill>
            </a:endParaRPr>
          </a:p>
        </p:txBody>
      </p:sp>
      <p:grpSp>
        <p:nvGrpSpPr>
          <p:cNvPr id="6" name="组合 5">
            <a:extLst>
              <a:ext uri="{FF2B5EF4-FFF2-40B4-BE49-F238E27FC236}">
                <a16:creationId xmlns:a16="http://schemas.microsoft.com/office/drawing/2014/main" id="{785E20BE-A5F9-3540-87E7-9FB4A814144A}"/>
              </a:ext>
            </a:extLst>
          </p:cNvPr>
          <p:cNvGrpSpPr/>
          <p:nvPr/>
        </p:nvGrpSpPr>
        <p:grpSpPr>
          <a:xfrm>
            <a:off x="4693515" y="3501230"/>
            <a:ext cx="1440160" cy="2868272"/>
            <a:chOff x="1331640" y="2360888"/>
            <a:chExt cx="1440160" cy="2868272"/>
          </a:xfrm>
        </p:grpSpPr>
        <p:grpSp>
          <p:nvGrpSpPr>
            <p:cNvPr id="7" name="组 4">
              <a:extLst>
                <a:ext uri="{FF2B5EF4-FFF2-40B4-BE49-F238E27FC236}">
                  <a16:creationId xmlns:a16="http://schemas.microsoft.com/office/drawing/2014/main" id="{DDE025FB-4EA1-3B4E-A972-A5D103C44DCA}"/>
                </a:ext>
              </a:extLst>
            </p:cNvPr>
            <p:cNvGrpSpPr/>
            <p:nvPr/>
          </p:nvGrpSpPr>
          <p:grpSpPr>
            <a:xfrm>
              <a:off x="1331800" y="2360888"/>
              <a:ext cx="1440000" cy="360000"/>
              <a:chOff x="2627784" y="3645024"/>
              <a:chExt cx="1440000" cy="360000"/>
            </a:xfrm>
            <a:solidFill>
              <a:schemeClr val="bg1"/>
            </a:solidFill>
          </p:grpSpPr>
          <p:sp>
            <p:nvSpPr>
              <p:cNvPr id="43" name="矩形 42">
                <a:extLst>
                  <a:ext uri="{FF2B5EF4-FFF2-40B4-BE49-F238E27FC236}">
                    <a16:creationId xmlns:a16="http://schemas.microsoft.com/office/drawing/2014/main" id="{C7992438-CD4B-404C-AD36-7C7BFDA46218}"/>
                  </a:ext>
                </a:extLst>
              </p:cNvPr>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2792F574-159C-054E-B4A0-9B4F8DD17A7D}"/>
                  </a:ext>
                </a:extLst>
              </p:cNvPr>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095FB715-8D9B-BB41-9986-BF9E0EB259E2}"/>
                  </a:ext>
                </a:extLst>
              </p:cNvPr>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0C532DD3-6B98-AB4C-9A66-F03112437091}"/>
                  </a:ext>
                </a:extLst>
              </p:cNvPr>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 name="组 9">
              <a:extLst>
                <a:ext uri="{FF2B5EF4-FFF2-40B4-BE49-F238E27FC236}">
                  <a16:creationId xmlns:a16="http://schemas.microsoft.com/office/drawing/2014/main" id="{9FBD477A-0EF3-6241-8F3D-0C4C19304F64}"/>
                </a:ext>
              </a:extLst>
            </p:cNvPr>
            <p:cNvGrpSpPr/>
            <p:nvPr/>
          </p:nvGrpSpPr>
          <p:grpSpPr>
            <a:xfrm>
              <a:off x="1331800" y="2715476"/>
              <a:ext cx="1440000" cy="360000"/>
              <a:chOff x="2627784" y="3645024"/>
              <a:chExt cx="1440000" cy="360000"/>
            </a:xfrm>
            <a:solidFill>
              <a:srgbClr val="00B0F0"/>
            </a:solidFill>
          </p:grpSpPr>
          <p:sp>
            <p:nvSpPr>
              <p:cNvPr id="39" name="矩形 38">
                <a:extLst>
                  <a:ext uri="{FF2B5EF4-FFF2-40B4-BE49-F238E27FC236}">
                    <a16:creationId xmlns:a16="http://schemas.microsoft.com/office/drawing/2014/main" id="{96DF8CC6-384B-A045-A724-012D067EE344}"/>
                  </a:ext>
                </a:extLst>
              </p:cNvPr>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40" name="矩形 39">
                <a:extLst>
                  <a:ext uri="{FF2B5EF4-FFF2-40B4-BE49-F238E27FC236}">
                    <a16:creationId xmlns:a16="http://schemas.microsoft.com/office/drawing/2014/main" id="{99435646-CAFA-D74A-AB3D-FC5357CA2921}"/>
                  </a:ext>
                </a:extLst>
              </p:cNvPr>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41" name="矩形 40">
                <a:extLst>
                  <a:ext uri="{FF2B5EF4-FFF2-40B4-BE49-F238E27FC236}">
                    <a16:creationId xmlns:a16="http://schemas.microsoft.com/office/drawing/2014/main" id="{5F7AE379-1133-484E-9FE9-48BC09FEE8AB}"/>
                  </a:ext>
                </a:extLst>
              </p:cNvPr>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42" name="矩形 41">
                <a:extLst>
                  <a:ext uri="{FF2B5EF4-FFF2-40B4-BE49-F238E27FC236}">
                    <a16:creationId xmlns:a16="http://schemas.microsoft.com/office/drawing/2014/main" id="{FC4A69F9-CB68-824B-96A1-1F2C8834AE4E}"/>
                  </a:ext>
                </a:extLst>
              </p:cNvPr>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grpSp>
        <p:grpSp>
          <p:nvGrpSpPr>
            <p:cNvPr id="9" name="组 14">
              <a:extLst>
                <a:ext uri="{FF2B5EF4-FFF2-40B4-BE49-F238E27FC236}">
                  <a16:creationId xmlns:a16="http://schemas.microsoft.com/office/drawing/2014/main" id="{A45EC091-0DCA-7640-A53C-7548CE85C681}"/>
                </a:ext>
              </a:extLst>
            </p:cNvPr>
            <p:cNvGrpSpPr/>
            <p:nvPr/>
          </p:nvGrpSpPr>
          <p:grpSpPr>
            <a:xfrm>
              <a:off x="1331800" y="3075476"/>
              <a:ext cx="1440000" cy="360000"/>
              <a:chOff x="2627784" y="3645024"/>
              <a:chExt cx="1440000" cy="360000"/>
            </a:xfrm>
            <a:solidFill>
              <a:schemeClr val="bg1"/>
            </a:solidFill>
          </p:grpSpPr>
          <p:sp>
            <p:nvSpPr>
              <p:cNvPr id="35" name="矩形 34">
                <a:extLst>
                  <a:ext uri="{FF2B5EF4-FFF2-40B4-BE49-F238E27FC236}">
                    <a16:creationId xmlns:a16="http://schemas.microsoft.com/office/drawing/2014/main" id="{6CF87FC0-8ACF-3B45-A669-76D39D592F3F}"/>
                  </a:ext>
                </a:extLst>
              </p:cNvPr>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36" name="矩形 35">
                <a:extLst>
                  <a:ext uri="{FF2B5EF4-FFF2-40B4-BE49-F238E27FC236}">
                    <a16:creationId xmlns:a16="http://schemas.microsoft.com/office/drawing/2014/main" id="{681D7572-43EF-4C49-8FD4-EA317814A724}"/>
                  </a:ext>
                </a:extLst>
              </p:cNvPr>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37" name="矩形 36">
                <a:extLst>
                  <a:ext uri="{FF2B5EF4-FFF2-40B4-BE49-F238E27FC236}">
                    <a16:creationId xmlns:a16="http://schemas.microsoft.com/office/drawing/2014/main" id="{845EA4FB-973A-9C46-9F00-CF4E38566066}"/>
                  </a:ext>
                </a:extLst>
              </p:cNvPr>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38" name="矩形 37">
                <a:extLst>
                  <a:ext uri="{FF2B5EF4-FFF2-40B4-BE49-F238E27FC236}">
                    <a16:creationId xmlns:a16="http://schemas.microsoft.com/office/drawing/2014/main" id="{370D9B60-DE61-B043-AEB5-03FAA94EB9FB}"/>
                  </a:ext>
                </a:extLst>
              </p:cNvPr>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grpSp>
        <p:grpSp>
          <p:nvGrpSpPr>
            <p:cNvPr id="10" name="组 19">
              <a:extLst>
                <a:ext uri="{FF2B5EF4-FFF2-40B4-BE49-F238E27FC236}">
                  <a16:creationId xmlns:a16="http://schemas.microsoft.com/office/drawing/2014/main" id="{496D702C-51FB-BA4C-AC8C-86EEA5B9EB33}"/>
                </a:ext>
              </a:extLst>
            </p:cNvPr>
            <p:cNvGrpSpPr/>
            <p:nvPr/>
          </p:nvGrpSpPr>
          <p:grpSpPr>
            <a:xfrm>
              <a:off x="1331800" y="3794234"/>
              <a:ext cx="1440000" cy="360000"/>
              <a:chOff x="2627784" y="3645024"/>
              <a:chExt cx="1440000" cy="360000"/>
            </a:xfrm>
            <a:solidFill>
              <a:schemeClr val="bg1"/>
            </a:solidFill>
          </p:grpSpPr>
          <p:sp>
            <p:nvSpPr>
              <p:cNvPr id="31" name="矩形 30">
                <a:extLst>
                  <a:ext uri="{FF2B5EF4-FFF2-40B4-BE49-F238E27FC236}">
                    <a16:creationId xmlns:a16="http://schemas.microsoft.com/office/drawing/2014/main" id="{58A713AA-D080-4A44-A3CE-2D6C45531B54}"/>
                  </a:ext>
                </a:extLst>
              </p:cNvPr>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0A145243-4B08-4E40-B3C7-78D8211AA0AC}"/>
                  </a:ext>
                </a:extLst>
              </p:cNvPr>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D94BC8F6-E025-4042-B1F0-EC77BCD02145}"/>
                  </a:ext>
                </a:extLst>
              </p:cNvPr>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177B41F4-6142-B54D-8013-0E4B14835AEE}"/>
                  </a:ext>
                </a:extLst>
              </p:cNvPr>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1" name="组 24">
              <a:extLst>
                <a:ext uri="{FF2B5EF4-FFF2-40B4-BE49-F238E27FC236}">
                  <a16:creationId xmlns:a16="http://schemas.microsoft.com/office/drawing/2014/main" id="{5EBC56A2-9882-2E4E-82D0-371A0B12EA73}"/>
                </a:ext>
              </a:extLst>
            </p:cNvPr>
            <p:cNvGrpSpPr/>
            <p:nvPr/>
          </p:nvGrpSpPr>
          <p:grpSpPr>
            <a:xfrm>
              <a:off x="1331800" y="4152992"/>
              <a:ext cx="1440000" cy="360000"/>
              <a:chOff x="2627784" y="3645024"/>
              <a:chExt cx="1440000" cy="360000"/>
            </a:xfrm>
            <a:solidFill>
              <a:schemeClr val="bg1"/>
            </a:solidFill>
          </p:grpSpPr>
          <p:sp>
            <p:nvSpPr>
              <p:cNvPr id="27" name="矩形 26">
                <a:extLst>
                  <a:ext uri="{FF2B5EF4-FFF2-40B4-BE49-F238E27FC236}">
                    <a16:creationId xmlns:a16="http://schemas.microsoft.com/office/drawing/2014/main" id="{0C1C4770-FA13-B448-9810-58FC99436732}"/>
                  </a:ext>
                </a:extLst>
              </p:cNvPr>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C182C29A-D07B-BA48-AB1D-0506E5A13C7E}"/>
                  </a:ext>
                </a:extLst>
              </p:cNvPr>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1141007B-4437-E546-9D09-12B09E2B003D}"/>
                  </a:ext>
                </a:extLst>
              </p:cNvPr>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5E645C5F-4E15-3D4B-AA1F-A6E9BAD3B7E9}"/>
                  </a:ext>
                </a:extLst>
              </p:cNvPr>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2" name="组 39">
              <a:extLst>
                <a:ext uri="{FF2B5EF4-FFF2-40B4-BE49-F238E27FC236}">
                  <a16:creationId xmlns:a16="http://schemas.microsoft.com/office/drawing/2014/main" id="{053B744C-7FC8-3140-A18E-77D375F9E79C}"/>
                </a:ext>
              </a:extLst>
            </p:cNvPr>
            <p:cNvGrpSpPr/>
            <p:nvPr/>
          </p:nvGrpSpPr>
          <p:grpSpPr>
            <a:xfrm>
              <a:off x="1331800" y="3434855"/>
              <a:ext cx="1440000" cy="360000"/>
              <a:chOff x="2627784" y="3645024"/>
              <a:chExt cx="1440000" cy="360000"/>
            </a:xfrm>
            <a:solidFill>
              <a:schemeClr val="bg1"/>
            </a:solidFill>
          </p:grpSpPr>
          <p:sp>
            <p:nvSpPr>
              <p:cNvPr id="23" name="矩形 22">
                <a:extLst>
                  <a:ext uri="{FF2B5EF4-FFF2-40B4-BE49-F238E27FC236}">
                    <a16:creationId xmlns:a16="http://schemas.microsoft.com/office/drawing/2014/main" id="{58210DB2-3CD4-9145-98B7-477FC1A5C087}"/>
                  </a:ext>
                </a:extLst>
              </p:cNvPr>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24" name="矩形 23">
                <a:extLst>
                  <a:ext uri="{FF2B5EF4-FFF2-40B4-BE49-F238E27FC236}">
                    <a16:creationId xmlns:a16="http://schemas.microsoft.com/office/drawing/2014/main" id="{3EDB1041-707D-CF44-BE86-EA73240940CE}"/>
                  </a:ext>
                </a:extLst>
              </p:cNvPr>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25" name="矩形 24">
                <a:extLst>
                  <a:ext uri="{FF2B5EF4-FFF2-40B4-BE49-F238E27FC236}">
                    <a16:creationId xmlns:a16="http://schemas.microsoft.com/office/drawing/2014/main" id="{5139EE8D-F78B-644F-9AD7-DDF7E888AAD2}"/>
                  </a:ext>
                </a:extLst>
              </p:cNvPr>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26" name="矩形 25">
                <a:extLst>
                  <a:ext uri="{FF2B5EF4-FFF2-40B4-BE49-F238E27FC236}">
                    <a16:creationId xmlns:a16="http://schemas.microsoft.com/office/drawing/2014/main" id="{C3CF9D77-AB8B-3147-A0F0-A285F08A53A0}"/>
                  </a:ext>
                </a:extLst>
              </p:cNvPr>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grpSp>
        <p:grpSp>
          <p:nvGrpSpPr>
            <p:cNvPr id="13" name="组 24">
              <a:extLst>
                <a:ext uri="{FF2B5EF4-FFF2-40B4-BE49-F238E27FC236}">
                  <a16:creationId xmlns:a16="http://schemas.microsoft.com/office/drawing/2014/main" id="{915A4CCC-A375-0D4B-807C-E82EE86D89DA}"/>
                </a:ext>
              </a:extLst>
            </p:cNvPr>
            <p:cNvGrpSpPr/>
            <p:nvPr/>
          </p:nvGrpSpPr>
          <p:grpSpPr>
            <a:xfrm>
              <a:off x="1331640" y="4513217"/>
              <a:ext cx="1440000" cy="360000"/>
              <a:chOff x="2627784" y="3645024"/>
              <a:chExt cx="1440000" cy="360000"/>
            </a:xfrm>
            <a:solidFill>
              <a:srgbClr val="00B0F0"/>
            </a:solidFill>
          </p:grpSpPr>
          <p:sp>
            <p:nvSpPr>
              <p:cNvPr id="19" name="矩形 18">
                <a:extLst>
                  <a:ext uri="{FF2B5EF4-FFF2-40B4-BE49-F238E27FC236}">
                    <a16:creationId xmlns:a16="http://schemas.microsoft.com/office/drawing/2014/main" id="{8D6A7313-EE74-BF45-A28F-C50B27EFC0AF}"/>
                  </a:ext>
                </a:extLst>
              </p:cNvPr>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1A5A237D-6AFF-2A43-A207-98EED705C3EA}"/>
                  </a:ext>
                </a:extLst>
              </p:cNvPr>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2D62634D-89BF-B147-9B92-85D1E255C630}"/>
                  </a:ext>
                </a:extLst>
              </p:cNvPr>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BEEE7C17-08CF-4949-918B-DE03769A550A}"/>
                  </a:ext>
                </a:extLst>
              </p:cNvPr>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4" name="组 24">
              <a:extLst>
                <a:ext uri="{FF2B5EF4-FFF2-40B4-BE49-F238E27FC236}">
                  <a16:creationId xmlns:a16="http://schemas.microsoft.com/office/drawing/2014/main" id="{D73615FB-E4EE-7343-B27A-859754E17156}"/>
                </a:ext>
              </a:extLst>
            </p:cNvPr>
            <p:cNvGrpSpPr/>
            <p:nvPr/>
          </p:nvGrpSpPr>
          <p:grpSpPr>
            <a:xfrm>
              <a:off x="1331640" y="4869160"/>
              <a:ext cx="1440000" cy="360000"/>
              <a:chOff x="2627784" y="3645024"/>
              <a:chExt cx="1440000" cy="360000"/>
            </a:xfrm>
            <a:solidFill>
              <a:schemeClr val="bg1"/>
            </a:solidFill>
          </p:grpSpPr>
          <p:sp>
            <p:nvSpPr>
              <p:cNvPr id="15" name="矩形 14">
                <a:extLst>
                  <a:ext uri="{FF2B5EF4-FFF2-40B4-BE49-F238E27FC236}">
                    <a16:creationId xmlns:a16="http://schemas.microsoft.com/office/drawing/2014/main" id="{10AA995E-DC6F-1C4E-87CB-E2610EFE0492}"/>
                  </a:ext>
                </a:extLst>
              </p:cNvPr>
              <p:cNvSpPr/>
              <p:nvPr/>
            </p:nvSpPr>
            <p:spPr>
              <a:xfrm>
                <a:off x="262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BED502D8-12FB-6E44-8AFB-93E02789142C}"/>
                  </a:ext>
                </a:extLst>
              </p:cNvPr>
              <p:cNvSpPr/>
              <p:nvPr/>
            </p:nvSpPr>
            <p:spPr>
              <a:xfrm>
                <a:off x="298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8BA4081D-0E44-1048-9E41-9CF1BC5F6758}"/>
                  </a:ext>
                </a:extLst>
              </p:cNvPr>
              <p:cNvSpPr/>
              <p:nvPr/>
            </p:nvSpPr>
            <p:spPr>
              <a:xfrm>
                <a:off x="334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55AE43D4-1C3C-4A4E-A87C-46967D2655A2}"/>
                  </a:ext>
                </a:extLst>
              </p:cNvPr>
              <p:cNvSpPr/>
              <p:nvPr/>
            </p:nvSpPr>
            <p:spPr>
              <a:xfrm>
                <a:off x="3707784" y="3645024"/>
                <a:ext cx="360000" cy="360000"/>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47" name="组合 46">
            <a:extLst>
              <a:ext uri="{FF2B5EF4-FFF2-40B4-BE49-F238E27FC236}">
                <a16:creationId xmlns:a16="http://schemas.microsoft.com/office/drawing/2014/main" id="{7A2D3053-C905-584F-9310-B6858EA2E9F0}"/>
              </a:ext>
            </a:extLst>
          </p:cNvPr>
          <p:cNvGrpSpPr/>
          <p:nvPr/>
        </p:nvGrpSpPr>
        <p:grpSpPr>
          <a:xfrm>
            <a:off x="7143900" y="3364140"/>
            <a:ext cx="793709" cy="3077410"/>
            <a:chOff x="3782025" y="2223798"/>
            <a:chExt cx="793709" cy="3077410"/>
          </a:xfrm>
        </p:grpSpPr>
        <p:grpSp>
          <p:nvGrpSpPr>
            <p:cNvPr id="48" name="组合 47">
              <a:extLst>
                <a:ext uri="{FF2B5EF4-FFF2-40B4-BE49-F238E27FC236}">
                  <a16:creationId xmlns:a16="http://schemas.microsoft.com/office/drawing/2014/main" id="{6D018695-86EF-1741-B00C-A6A8A3D995BE}"/>
                </a:ext>
              </a:extLst>
            </p:cNvPr>
            <p:cNvGrpSpPr/>
            <p:nvPr/>
          </p:nvGrpSpPr>
          <p:grpSpPr>
            <a:xfrm>
              <a:off x="3782025" y="2223798"/>
              <a:ext cx="360000" cy="2501916"/>
              <a:chOff x="4082082" y="2727244"/>
              <a:chExt cx="360000" cy="2501916"/>
            </a:xfrm>
          </p:grpSpPr>
          <p:grpSp>
            <p:nvGrpSpPr>
              <p:cNvPr id="67" name="组 102">
                <a:extLst>
                  <a:ext uri="{FF2B5EF4-FFF2-40B4-BE49-F238E27FC236}">
                    <a16:creationId xmlns:a16="http://schemas.microsoft.com/office/drawing/2014/main" id="{3B1B94D5-2823-AF40-978B-C78B8DD5C55C}"/>
                  </a:ext>
                </a:extLst>
              </p:cNvPr>
              <p:cNvGrpSpPr/>
              <p:nvPr/>
            </p:nvGrpSpPr>
            <p:grpSpPr>
              <a:xfrm>
                <a:off x="4082082" y="2727244"/>
                <a:ext cx="360000" cy="1432801"/>
                <a:chOff x="7092280" y="3258209"/>
                <a:chExt cx="360000" cy="1432801"/>
              </a:xfrm>
            </p:grpSpPr>
            <p:sp>
              <p:nvSpPr>
                <p:cNvPr id="71" name="矩形 70">
                  <a:extLst>
                    <a:ext uri="{FF2B5EF4-FFF2-40B4-BE49-F238E27FC236}">
                      <a16:creationId xmlns:a16="http://schemas.microsoft.com/office/drawing/2014/main" id="{6159C9A3-895F-D046-86A9-51F9EF162CD2}"/>
                    </a:ext>
                  </a:extLst>
                </p:cNvPr>
                <p:cNvSpPr/>
                <p:nvPr/>
              </p:nvSpPr>
              <p:spPr>
                <a:xfrm>
                  <a:off x="7092280" y="3258209"/>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B2C646DD-A4DF-584C-AC8C-DEBAE71AB542}"/>
                    </a:ext>
                  </a:extLst>
                </p:cNvPr>
                <p:cNvSpPr/>
                <p:nvPr/>
              </p:nvSpPr>
              <p:spPr>
                <a:xfrm>
                  <a:off x="7092280" y="3971010"/>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a:extLst>
                    <a:ext uri="{FF2B5EF4-FFF2-40B4-BE49-F238E27FC236}">
                      <a16:creationId xmlns:a16="http://schemas.microsoft.com/office/drawing/2014/main" id="{99C2F6AF-2CA8-2941-B746-DCAD144D7AE1}"/>
                    </a:ext>
                  </a:extLst>
                </p:cNvPr>
                <p:cNvSpPr/>
                <p:nvPr/>
              </p:nvSpPr>
              <p:spPr>
                <a:xfrm>
                  <a:off x="7092280" y="4331010"/>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a:extLst>
                    <a:ext uri="{FF2B5EF4-FFF2-40B4-BE49-F238E27FC236}">
                      <a16:creationId xmlns:a16="http://schemas.microsoft.com/office/drawing/2014/main" id="{7285D537-E48D-5C44-92DC-3ECDB0630D53}"/>
                    </a:ext>
                  </a:extLst>
                </p:cNvPr>
                <p:cNvSpPr/>
                <p:nvPr/>
              </p:nvSpPr>
              <p:spPr>
                <a:xfrm>
                  <a:off x="7092280" y="3618451"/>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8" name="矩形 67">
                <a:extLst>
                  <a:ext uri="{FF2B5EF4-FFF2-40B4-BE49-F238E27FC236}">
                    <a16:creationId xmlns:a16="http://schemas.microsoft.com/office/drawing/2014/main" id="{B75049A9-26D6-CA48-8902-F7487C2EBDD5}"/>
                  </a:ext>
                </a:extLst>
              </p:cNvPr>
              <p:cNvSpPr/>
              <p:nvPr/>
            </p:nvSpPr>
            <p:spPr>
              <a:xfrm>
                <a:off x="4082082" y="4160045"/>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55BC3226-2E1D-6546-81BE-7B4F180E6373}"/>
                  </a:ext>
                </a:extLst>
              </p:cNvPr>
              <p:cNvSpPr/>
              <p:nvPr/>
            </p:nvSpPr>
            <p:spPr>
              <a:xfrm>
                <a:off x="4082082" y="4509160"/>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651452C5-CABD-4E41-8742-60DA1588D757}"/>
                  </a:ext>
                </a:extLst>
              </p:cNvPr>
              <p:cNvSpPr/>
              <p:nvPr/>
            </p:nvSpPr>
            <p:spPr>
              <a:xfrm>
                <a:off x="4082082" y="4869160"/>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9" name="组合 48">
              <a:extLst>
                <a:ext uri="{FF2B5EF4-FFF2-40B4-BE49-F238E27FC236}">
                  <a16:creationId xmlns:a16="http://schemas.microsoft.com/office/drawing/2014/main" id="{15E8AB40-F450-F043-92D0-A8DE1BB8D57D}"/>
                </a:ext>
              </a:extLst>
            </p:cNvPr>
            <p:cNvGrpSpPr/>
            <p:nvPr/>
          </p:nvGrpSpPr>
          <p:grpSpPr>
            <a:xfrm>
              <a:off x="4009600" y="2497845"/>
              <a:ext cx="360000" cy="2501916"/>
              <a:chOff x="4082082" y="2727244"/>
              <a:chExt cx="360000" cy="2501916"/>
            </a:xfrm>
          </p:grpSpPr>
          <p:grpSp>
            <p:nvGrpSpPr>
              <p:cNvPr id="59" name="组 102">
                <a:extLst>
                  <a:ext uri="{FF2B5EF4-FFF2-40B4-BE49-F238E27FC236}">
                    <a16:creationId xmlns:a16="http://schemas.microsoft.com/office/drawing/2014/main" id="{0C1DD637-F35A-E945-B47E-162DA2DBC30D}"/>
                  </a:ext>
                </a:extLst>
              </p:cNvPr>
              <p:cNvGrpSpPr/>
              <p:nvPr/>
            </p:nvGrpSpPr>
            <p:grpSpPr>
              <a:xfrm>
                <a:off x="4082082" y="2727244"/>
                <a:ext cx="360000" cy="1432801"/>
                <a:chOff x="7092280" y="3258209"/>
                <a:chExt cx="360000" cy="1432801"/>
              </a:xfrm>
            </p:grpSpPr>
            <p:sp>
              <p:nvSpPr>
                <p:cNvPr id="63" name="矩形 62">
                  <a:extLst>
                    <a:ext uri="{FF2B5EF4-FFF2-40B4-BE49-F238E27FC236}">
                      <a16:creationId xmlns:a16="http://schemas.microsoft.com/office/drawing/2014/main" id="{25836312-AE7E-7D4B-BD89-915785826847}"/>
                    </a:ext>
                  </a:extLst>
                </p:cNvPr>
                <p:cNvSpPr/>
                <p:nvPr/>
              </p:nvSpPr>
              <p:spPr>
                <a:xfrm>
                  <a:off x="7092280" y="3258209"/>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ACB5AD45-96DF-3242-926D-19A8E742A434}"/>
                    </a:ext>
                  </a:extLst>
                </p:cNvPr>
                <p:cNvSpPr/>
                <p:nvPr/>
              </p:nvSpPr>
              <p:spPr>
                <a:xfrm>
                  <a:off x="7092280" y="3971010"/>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C28542CB-6E08-A546-8C86-E03BE8EA2620}"/>
                    </a:ext>
                  </a:extLst>
                </p:cNvPr>
                <p:cNvSpPr/>
                <p:nvPr/>
              </p:nvSpPr>
              <p:spPr>
                <a:xfrm>
                  <a:off x="7092280" y="4331010"/>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4E73C2CF-62D7-9044-83E9-DA5FEA548225}"/>
                    </a:ext>
                  </a:extLst>
                </p:cNvPr>
                <p:cNvSpPr/>
                <p:nvPr/>
              </p:nvSpPr>
              <p:spPr>
                <a:xfrm>
                  <a:off x="7092280" y="3618451"/>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0" name="矩形 59">
                <a:extLst>
                  <a:ext uri="{FF2B5EF4-FFF2-40B4-BE49-F238E27FC236}">
                    <a16:creationId xmlns:a16="http://schemas.microsoft.com/office/drawing/2014/main" id="{047EAB26-E888-4E40-8F81-76850BE49BC5}"/>
                  </a:ext>
                </a:extLst>
              </p:cNvPr>
              <p:cNvSpPr/>
              <p:nvPr/>
            </p:nvSpPr>
            <p:spPr>
              <a:xfrm>
                <a:off x="4082082" y="4160045"/>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584575FD-06C4-3245-A800-20A2531E45BD}"/>
                  </a:ext>
                </a:extLst>
              </p:cNvPr>
              <p:cNvSpPr/>
              <p:nvPr/>
            </p:nvSpPr>
            <p:spPr>
              <a:xfrm>
                <a:off x="4082082" y="4509160"/>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50752190-A274-5B41-B2DA-C9ADBCFE9632}"/>
                  </a:ext>
                </a:extLst>
              </p:cNvPr>
              <p:cNvSpPr/>
              <p:nvPr/>
            </p:nvSpPr>
            <p:spPr>
              <a:xfrm>
                <a:off x="4082082" y="4869160"/>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50" name="组合 49">
              <a:extLst>
                <a:ext uri="{FF2B5EF4-FFF2-40B4-BE49-F238E27FC236}">
                  <a16:creationId xmlns:a16="http://schemas.microsoft.com/office/drawing/2014/main" id="{88CACB1E-EA4F-EF48-ADBD-5DDF95A31744}"/>
                </a:ext>
              </a:extLst>
            </p:cNvPr>
            <p:cNvGrpSpPr/>
            <p:nvPr/>
          </p:nvGrpSpPr>
          <p:grpSpPr>
            <a:xfrm>
              <a:off x="4215734" y="2799292"/>
              <a:ext cx="360000" cy="2501916"/>
              <a:chOff x="4082082" y="2727244"/>
              <a:chExt cx="360000" cy="2501916"/>
            </a:xfrm>
          </p:grpSpPr>
          <p:grpSp>
            <p:nvGrpSpPr>
              <p:cNvPr id="51" name="组 102">
                <a:extLst>
                  <a:ext uri="{FF2B5EF4-FFF2-40B4-BE49-F238E27FC236}">
                    <a16:creationId xmlns:a16="http://schemas.microsoft.com/office/drawing/2014/main" id="{CD160B42-3F11-D347-B860-B33B020B9EDA}"/>
                  </a:ext>
                </a:extLst>
              </p:cNvPr>
              <p:cNvGrpSpPr/>
              <p:nvPr/>
            </p:nvGrpSpPr>
            <p:grpSpPr>
              <a:xfrm>
                <a:off x="4082082" y="2727244"/>
                <a:ext cx="360000" cy="1432801"/>
                <a:chOff x="7092280" y="3258209"/>
                <a:chExt cx="360000" cy="1432801"/>
              </a:xfrm>
            </p:grpSpPr>
            <p:sp>
              <p:nvSpPr>
                <p:cNvPr id="55" name="矩形 54">
                  <a:extLst>
                    <a:ext uri="{FF2B5EF4-FFF2-40B4-BE49-F238E27FC236}">
                      <a16:creationId xmlns:a16="http://schemas.microsoft.com/office/drawing/2014/main" id="{F23016E2-E180-1340-8451-7D4D498F7417}"/>
                    </a:ext>
                  </a:extLst>
                </p:cNvPr>
                <p:cNvSpPr/>
                <p:nvPr/>
              </p:nvSpPr>
              <p:spPr>
                <a:xfrm>
                  <a:off x="7092280" y="3258209"/>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68CDBCE5-BC18-C847-9E37-2085F8E125A1}"/>
                    </a:ext>
                  </a:extLst>
                </p:cNvPr>
                <p:cNvSpPr/>
                <p:nvPr/>
              </p:nvSpPr>
              <p:spPr>
                <a:xfrm>
                  <a:off x="7092280" y="3971010"/>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133A46F7-FB25-E248-81A2-430A3C7302B7}"/>
                    </a:ext>
                  </a:extLst>
                </p:cNvPr>
                <p:cNvSpPr/>
                <p:nvPr/>
              </p:nvSpPr>
              <p:spPr>
                <a:xfrm>
                  <a:off x="7092280" y="4331010"/>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AD9FDD03-5514-9544-AD6F-0F21B63FD6E7}"/>
                    </a:ext>
                  </a:extLst>
                </p:cNvPr>
                <p:cNvSpPr/>
                <p:nvPr/>
              </p:nvSpPr>
              <p:spPr>
                <a:xfrm>
                  <a:off x="7092280" y="3618451"/>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2" name="矩形 51">
                <a:extLst>
                  <a:ext uri="{FF2B5EF4-FFF2-40B4-BE49-F238E27FC236}">
                    <a16:creationId xmlns:a16="http://schemas.microsoft.com/office/drawing/2014/main" id="{7FA80F3B-FB85-2D4D-93EF-A308CDA8E8FA}"/>
                  </a:ext>
                </a:extLst>
              </p:cNvPr>
              <p:cNvSpPr/>
              <p:nvPr/>
            </p:nvSpPr>
            <p:spPr>
              <a:xfrm>
                <a:off x="4082082" y="4160045"/>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D0CEFE3C-F18A-2041-80DC-F1A6ADE3AE38}"/>
                  </a:ext>
                </a:extLst>
              </p:cNvPr>
              <p:cNvSpPr/>
              <p:nvPr/>
            </p:nvSpPr>
            <p:spPr>
              <a:xfrm>
                <a:off x="4082082" y="4509160"/>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1BCCAD6F-C37F-B148-A367-8B4640B77AD3}"/>
                  </a:ext>
                </a:extLst>
              </p:cNvPr>
              <p:cNvSpPr/>
              <p:nvPr/>
            </p:nvSpPr>
            <p:spPr>
              <a:xfrm>
                <a:off x="4082082" y="4869160"/>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75" name="右大括号 74">
            <a:extLst>
              <a:ext uri="{FF2B5EF4-FFF2-40B4-BE49-F238E27FC236}">
                <a16:creationId xmlns:a16="http://schemas.microsoft.com/office/drawing/2014/main" id="{29557ADE-D077-4E45-A8A2-D21B1409D4CA}"/>
              </a:ext>
            </a:extLst>
          </p:cNvPr>
          <p:cNvSpPr/>
          <p:nvPr/>
        </p:nvSpPr>
        <p:spPr>
          <a:xfrm>
            <a:off x="8041272" y="3970587"/>
            <a:ext cx="45719" cy="329047"/>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右大括号 75">
            <a:extLst>
              <a:ext uri="{FF2B5EF4-FFF2-40B4-BE49-F238E27FC236}">
                <a16:creationId xmlns:a16="http://schemas.microsoft.com/office/drawing/2014/main" id="{81F4F187-452A-694D-89E7-3EED33C16F45}"/>
              </a:ext>
            </a:extLst>
          </p:cNvPr>
          <p:cNvSpPr/>
          <p:nvPr/>
        </p:nvSpPr>
        <p:spPr>
          <a:xfrm>
            <a:off x="8046570" y="4346678"/>
            <a:ext cx="45719" cy="1374872"/>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右大括号 76">
            <a:extLst>
              <a:ext uri="{FF2B5EF4-FFF2-40B4-BE49-F238E27FC236}">
                <a16:creationId xmlns:a16="http://schemas.microsoft.com/office/drawing/2014/main" id="{A29CD421-C8F8-5444-9414-A901C1E22A37}"/>
              </a:ext>
            </a:extLst>
          </p:cNvPr>
          <p:cNvSpPr/>
          <p:nvPr/>
        </p:nvSpPr>
        <p:spPr>
          <a:xfrm>
            <a:off x="8041272" y="5751699"/>
            <a:ext cx="45719" cy="689851"/>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弧形 252">
            <a:extLst>
              <a:ext uri="{FF2B5EF4-FFF2-40B4-BE49-F238E27FC236}">
                <a16:creationId xmlns:a16="http://schemas.microsoft.com/office/drawing/2014/main" id="{73E46A28-2FCC-9F44-B276-B6966E2802AC}"/>
              </a:ext>
            </a:extLst>
          </p:cNvPr>
          <p:cNvSpPr/>
          <p:nvPr/>
        </p:nvSpPr>
        <p:spPr>
          <a:xfrm>
            <a:off x="5977213" y="3657611"/>
            <a:ext cx="407761" cy="747841"/>
          </a:xfrm>
          <a:prstGeom prst="arc">
            <a:avLst>
              <a:gd name="adj1" fmla="val 16200000"/>
              <a:gd name="adj2" fmla="val 538386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弧形 254">
            <a:extLst>
              <a:ext uri="{FF2B5EF4-FFF2-40B4-BE49-F238E27FC236}">
                <a16:creationId xmlns:a16="http://schemas.microsoft.com/office/drawing/2014/main" id="{57D516D8-6BFB-1A4E-B1AE-CFC47D4669A8}"/>
              </a:ext>
            </a:extLst>
          </p:cNvPr>
          <p:cNvSpPr/>
          <p:nvPr/>
        </p:nvSpPr>
        <p:spPr>
          <a:xfrm>
            <a:off x="5995399" y="3990599"/>
            <a:ext cx="407761" cy="747841"/>
          </a:xfrm>
          <a:prstGeom prst="arc">
            <a:avLst>
              <a:gd name="adj1" fmla="val 16200000"/>
              <a:gd name="adj2" fmla="val 538386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弧形 255">
            <a:extLst>
              <a:ext uri="{FF2B5EF4-FFF2-40B4-BE49-F238E27FC236}">
                <a16:creationId xmlns:a16="http://schemas.microsoft.com/office/drawing/2014/main" id="{6B702FB1-F812-EE4E-8691-C05FB4CB74BE}"/>
              </a:ext>
            </a:extLst>
          </p:cNvPr>
          <p:cNvSpPr/>
          <p:nvPr/>
        </p:nvSpPr>
        <p:spPr>
          <a:xfrm>
            <a:off x="5995399" y="5477263"/>
            <a:ext cx="407761" cy="747841"/>
          </a:xfrm>
          <a:prstGeom prst="arc">
            <a:avLst>
              <a:gd name="adj1" fmla="val 16200000"/>
              <a:gd name="adj2" fmla="val 538386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文本框 81">
            <a:extLst>
              <a:ext uri="{FF2B5EF4-FFF2-40B4-BE49-F238E27FC236}">
                <a16:creationId xmlns:a16="http://schemas.microsoft.com/office/drawing/2014/main" id="{4B7BFACA-DC05-A149-83B5-D1E62616076B}"/>
              </a:ext>
            </a:extLst>
          </p:cNvPr>
          <p:cNvSpPr txBox="1"/>
          <p:nvPr/>
        </p:nvSpPr>
        <p:spPr>
          <a:xfrm>
            <a:off x="6023757" y="4963533"/>
            <a:ext cx="461665" cy="369332"/>
          </a:xfrm>
          <a:prstGeom prst="rect">
            <a:avLst/>
          </a:prstGeom>
          <a:noFill/>
        </p:spPr>
        <p:txBody>
          <a:bodyPr vert="eaVert" wrap="square" rtlCol="0">
            <a:spAutoFit/>
          </a:bodyPr>
          <a:lstStyle/>
          <a:p>
            <a:r>
              <a:rPr kumimoji="1" lang="en-US" altLang="zh-CN" dirty="0"/>
              <a:t>…</a:t>
            </a:r>
            <a:endParaRPr kumimoji="1" lang="zh-CN" altLang="en-US" dirty="0"/>
          </a:p>
        </p:txBody>
      </p:sp>
      <p:cxnSp>
        <p:nvCxnSpPr>
          <p:cNvPr id="83" name="直接箭头连接符 258">
            <a:extLst>
              <a:ext uri="{FF2B5EF4-FFF2-40B4-BE49-F238E27FC236}">
                <a16:creationId xmlns:a16="http://schemas.microsoft.com/office/drawing/2014/main" id="{EEB69833-6A37-674D-9D76-2BD528207B5F}"/>
              </a:ext>
            </a:extLst>
          </p:cNvPr>
          <p:cNvCxnSpPr/>
          <p:nvPr/>
        </p:nvCxnSpPr>
        <p:spPr>
          <a:xfrm flipV="1">
            <a:off x="6403160" y="3539575"/>
            <a:ext cx="666619" cy="458612"/>
          </a:xfrm>
          <a:prstGeom prst="straightConnector1">
            <a:avLst/>
          </a:prstGeom>
          <a:ln w="25400">
            <a:solidFill>
              <a:srgbClr val="A092B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直接箭头连接符 259">
            <a:extLst>
              <a:ext uri="{FF2B5EF4-FFF2-40B4-BE49-F238E27FC236}">
                <a16:creationId xmlns:a16="http://schemas.microsoft.com/office/drawing/2014/main" id="{306CD07E-FD68-CA43-AD5E-EDFDC31DB1FC}"/>
              </a:ext>
            </a:extLst>
          </p:cNvPr>
          <p:cNvCxnSpPr/>
          <p:nvPr/>
        </p:nvCxnSpPr>
        <p:spPr>
          <a:xfrm flipV="1">
            <a:off x="6429751" y="3937206"/>
            <a:ext cx="666619" cy="458612"/>
          </a:xfrm>
          <a:prstGeom prst="straightConnector1">
            <a:avLst/>
          </a:prstGeom>
          <a:ln w="25400">
            <a:solidFill>
              <a:srgbClr val="A092B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直接箭头连接符 260">
            <a:extLst>
              <a:ext uri="{FF2B5EF4-FFF2-40B4-BE49-F238E27FC236}">
                <a16:creationId xmlns:a16="http://schemas.microsoft.com/office/drawing/2014/main" id="{BE98EDD7-257A-1E4C-A829-C51D7CEF5BD0}"/>
              </a:ext>
            </a:extLst>
          </p:cNvPr>
          <p:cNvCxnSpPr/>
          <p:nvPr/>
        </p:nvCxnSpPr>
        <p:spPr>
          <a:xfrm flipV="1">
            <a:off x="6429750" y="5732435"/>
            <a:ext cx="624345" cy="150206"/>
          </a:xfrm>
          <a:prstGeom prst="straightConnector1">
            <a:avLst/>
          </a:prstGeom>
          <a:ln w="25400">
            <a:solidFill>
              <a:srgbClr val="A092B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直接箭头连接符 263">
            <a:extLst>
              <a:ext uri="{FF2B5EF4-FFF2-40B4-BE49-F238E27FC236}">
                <a16:creationId xmlns:a16="http://schemas.microsoft.com/office/drawing/2014/main" id="{2BA92D74-4B2C-1C47-945D-9AF67A90ED8A}"/>
              </a:ext>
            </a:extLst>
          </p:cNvPr>
          <p:cNvCxnSpPr/>
          <p:nvPr/>
        </p:nvCxnSpPr>
        <p:spPr>
          <a:xfrm>
            <a:off x="6424296" y="5880789"/>
            <a:ext cx="843516" cy="128713"/>
          </a:xfrm>
          <a:prstGeom prst="straightConnector1">
            <a:avLst/>
          </a:prstGeom>
          <a:ln w="25400">
            <a:solidFill>
              <a:srgbClr val="FFD96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接箭头连接符 265">
            <a:extLst>
              <a:ext uri="{FF2B5EF4-FFF2-40B4-BE49-F238E27FC236}">
                <a16:creationId xmlns:a16="http://schemas.microsoft.com/office/drawing/2014/main" id="{99E4D419-2C1B-1A4E-B035-FDB64CB84791}"/>
              </a:ext>
            </a:extLst>
          </p:cNvPr>
          <p:cNvCxnSpPr/>
          <p:nvPr/>
        </p:nvCxnSpPr>
        <p:spPr>
          <a:xfrm>
            <a:off x="6436508" y="5907504"/>
            <a:ext cx="1032140" cy="461998"/>
          </a:xfrm>
          <a:prstGeom prst="straightConnector1">
            <a:avLst/>
          </a:prstGeom>
          <a:ln w="25400">
            <a:solidFill>
              <a:srgbClr val="FF6666"/>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670A41BB-1565-EB4F-B451-3812EE51B4B4}"/>
                  </a:ext>
                </a:extLst>
              </p:cNvPr>
              <p:cNvSpPr/>
              <p:nvPr/>
            </p:nvSpPr>
            <p:spPr>
              <a:xfrm>
                <a:off x="5009732" y="6351711"/>
                <a:ext cx="985667" cy="46166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1" i="0" smtClean="0">
                          <a:latin typeface="Cambria Math" panose="02040503050406030204" pitchFamily="18" charset="0"/>
                        </a:rPr>
                        <m:t>𝐱</m:t>
                      </m:r>
                    </m:oMath>
                  </m:oMathPara>
                </a14:m>
                <a:endParaRPr lang="zh-CN" altLang="en-US" sz="2400" dirty="0"/>
              </a:p>
            </p:txBody>
          </p:sp>
        </mc:Choice>
        <mc:Fallback xmlns="">
          <p:sp>
            <p:nvSpPr>
              <p:cNvPr id="88" name="矩形 87">
                <a:extLst>
                  <a:ext uri="{FF2B5EF4-FFF2-40B4-BE49-F238E27FC236}">
                    <a16:creationId xmlns:a16="http://schemas.microsoft.com/office/drawing/2014/main" id="{670A41BB-1565-EB4F-B451-3812EE51B4B4}"/>
                  </a:ext>
                </a:extLst>
              </p:cNvPr>
              <p:cNvSpPr>
                <a:spLocks noRot="1" noChangeAspect="1" noMove="1" noResize="1" noEditPoints="1" noAdjustHandles="1" noChangeArrowheads="1" noChangeShapeType="1" noTextEdit="1"/>
              </p:cNvSpPr>
              <p:nvPr/>
            </p:nvSpPr>
            <p:spPr>
              <a:xfrm>
                <a:off x="5009732" y="6351711"/>
                <a:ext cx="985667"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03B0089E-1A57-7845-9B27-7B87B1129B2D}"/>
                  </a:ext>
                </a:extLst>
              </p:cNvPr>
              <p:cNvSpPr/>
              <p:nvPr/>
            </p:nvSpPr>
            <p:spPr>
              <a:xfrm>
                <a:off x="6461906" y="6351710"/>
                <a:ext cx="2430574" cy="461665"/>
              </a:xfrm>
              <a:prstGeom prst="rect">
                <a:avLst/>
              </a:prstGeom>
            </p:spPr>
            <p:txBody>
              <a:bodyPr wrap="square">
                <a:spAutoFit/>
              </a:bodyPr>
              <a:lstStyle/>
              <a:p>
                <a:pPr algn="ctr"/>
                <a:r>
                  <a:rPr kumimoji="1" lang="en-US" altLang="zh-CN" sz="2400" dirty="0"/>
                  <a:t>feature</a:t>
                </a:r>
                <a:r>
                  <a:rPr kumimoji="1" lang="zh-CN" altLang="en-US" sz="2400" dirty="0"/>
                  <a:t> </a:t>
                </a:r>
                <a:r>
                  <a:rPr kumimoji="1" lang="en-US" altLang="zh-CN" sz="2400" dirty="0"/>
                  <a:t>maps(</a:t>
                </a:r>
                <a14:m>
                  <m:oMath xmlns:m="http://schemas.openxmlformats.org/officeDocument/2006/math">
                    <m:r>
                      <a:rPr kumimoji="1" lang="en-US" altLang="zh-CN" sz="2400" b="1" i="0" dirty="0" smtClean="0">
                        <a:latin typeface="Cambria Math" panose="02040503050406030204" pitchFamily="18" charset="0"/>
                      </a:rPr>
                      <m:t>𝐂</m:t>
                    </m:r>
                  </m:oMath>
                </a14:m>
                <a:r>
                  <a:rPr kumimoji="1" lang="en-US" altLang="zh-CN" sz="2400" dirty="0"/>
                  <a:t>)</a:t>
                </a:r>
                <a:endParaRPr lang="zh-CN" altLang="en-US" sz="2400" dirty="0"/>
              </a:p>
            </p:txBody>
          </p:sp>
        </mc:Choice>
        <mc:Fallback xmlns="">
          <p:sp>
            <p:nvSpPr>
              <p:cNvPr id="89" name="矩形 88">
                <a:extLst>
                  <a:ext uri="{FF2B5EF4-FFF2-40B4-BE49-F238E27FC236}">
                    <a16:creationId xmlns:a16="http://schemas.microsoft.com/office/drawing/2014/main" id="{03B0089E-1A57-7845-9B27-7B87B1129B2D}"/>
                  </a:ext>
                </a:extLst>
              </p:cNvPr>
              <p:cNvSpPr>
                <a:spLocks noRot="1" noChangeAspect="1" noMove="1" noResize="1" noEditPoints="1" noAdjustHandles="1" noChangeArrowheads="1" noChangeShapeType="1" noTextEdit="1"/>
              </p:cNvSpPr>
              <p:nvPr/>
            </p:nvSpPr>
            <p:spPr>
              <a:xfrm>
                <a:off x="6461906" y="6351710"/>
                <a:ext cx="2430574" cy="461665"/>
              </a:xfrm>
              <a:prstGeom prst="rect">
                <a:avLst/>
              </a:prstGeom>
              <a:blipFill>
                <a:blip r:embed="rId4"/>
                <a:stretch>
                  <a:fillRect l="-521" t="-8108" b="-27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632590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Dynamic</a:t>
            </a:r>
            <a:r>
              <a:rPr kumimoji="1" lang="zh-CN" altLang="en-US" dirty="0"/>
              <a:t> </a:t>
            </a:r>
            <a:r>
              <a:rPr kumimoji="1" lang="en-US" altLang="zh-CN" dirty="0"/>
              <a:t>Multi-pooling</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Extract</a:t>
            </a:r>
            <a:r>
              <a:rPr kumimoji="1" lang="zh-CN" altLang="en-US" dirty="0"/>
              <a:t> </a:t>
            </a:r>
            <a:r>
              <a:rPr kumimoji="1" lang="en-US" altLang="zh-CN" dirty="0"/>
              <a:t>important</a:t>
            </a:r>
            <a:r>
              <a:rPr kumimoji="1" lang="zh-CN" altLang="en-US" dirty="0"/>
              <a:t> </a:t>
            </a:r>
            <a:r>
              <a:rPr kumimoji="1" lang="en-US" altLang="zh-CN" dirty="0"/>
              <a:t>features</a:t>
            </a:r>
            <a:r>
              <a:rPr kumimoji="1" lang="zh-CN" altLang="en-US" dirty="0"/>
              <a:t> </a:t>
            </a:r>
            <a:r>
              <a:rPr kumimoji="1" lang="en-US" altLang="zh-CN" dirty="0"/>
              <a:t>within</a:t>
            </a:r>
            <a:r>
              <a:rPr kumimoji="1" lang="zh-CN" altLang="en-US" dirty="0"/>
              <a:t> </a:t>
            </a:r>
            <a:r>
              <a:rPr kumimoji="1" lang="en-US" altLang="zh-CN" dirty="0"/>
              <a:t>feature</a:t>
            </a:r>
            <a:r>
              <a:rPr kumimoji="1" lang="zh-CN" altLang="en-US" dirty="0"/>
              <a:t> </a:t>
            </a:r>
            <a:r>
              <a:rPr kumimoji="1" lang="en-US" altLang="zh-CN" dirty="0"/>
              <a:t>maps.</a:t>
            </a:r>
          </a:p>
          <a:p>
            <a:pPr lvl="1"/>
            <a:r>
              <a:rPr kumimoji="1" lang="en-US" altLang="zh-CN" dirty="0"/>
              <a:t>Split</a:t>
            </a:r>
            <a:r>
              <a:rPr kumimoji="1" lang="zh-CN" altLang="en-US" dirty="0"/>
              <a:t> </a:t>
            </a:r>
            <a:r>
              <a:rPr kumimoji="1" lang="en-US" altLang="zh-CN" dirty="0"/>
              <a:t>each</a:t>
            </a:r>
            <a:r>
              <a:rPr kumimoji="1" lang="zh-CN" altLang="en-US" dirty="0"/>
              <a:t> </a:t>
            </a:r>
            <a:r>
              <a:rPr kumimoji="1" lang="en-US" altLang="zh-CN" dirty="0"/>
              <a:t>feature</a:t>
            </a:r>
            <a:r>
              <a:rPr kumimoji="1" lang="zh-CN" altLang="en-US" dirty="0"/>
              <a:t> </a:t>
            </a:r>
            <a:r>
              <a:rPr kumimoji="1" lang="en-US" altLang="zh-CN" dirty="0"/>
              <a:t>map</a:t>
            </a:r>
            <a:r>
              <a:rPr kumimoji="1" lang="zh-CN" altLang="en-US" dirty="0"/>
              <a:t> </a:t>
            </a:r>
            <a:r>
              <a:rPr kumimoji="1" lang="en-US" altLang="zh-CN" dirty="0"/>
              <a:t>into</a:t>
            </a:r>
            <a:r>
              <a:rPr kumimoji="1" lang="zh-CN" altLang="en-US" dirty="0"/>
              <a:t> </a:t>
            </a:r>
            <a:r>
              <a:rPr kumimoji="1" lang="en-US" altLang="zh-CN" dirty="0"/>
              <a:t>three</a:t>
            </a:r>
            <a:r>
              <a:rPr kumimoji="1" lang="zh-CN" altLang="en-US" dirty="0"/>
              <a:t> </a:t>
            </a:r>
            <a:r>
              <a:rPr kumimoji="1" lang="en-US" altLang="zh-CN" dirty="0"/>
              <a:t>parts</a:t>
            </a:r>
            <a:r>
              <a:rPr kumimoji="1" lang="zh-CN" altLang="en-US" dirty="0"/>
              <a:t> </a:t>
            </a:r>
            <a:r>
              <a:rPr kumimoji="1" lang="en-US" altLang="zh-CN" dirty="0"/>
              <a:t>according</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candidate</a:t>
            </a:r>
            <a:r>
              <a:rPr kumimoji="1" lang="zh-CN" altLang="en-US" dirty="0"/>
              <a:t> </a:t>
            </a:r>
            <a:r>
              <a:rPr kumimoji="1" lang="en-US" altLang="zh-CN" dirty="0"/>
              <a:t>arguments</a:t>
            </a:r>
            <a:r>
              <a:rPr kumimoji="1" lang="zh-CN" altLang="en-US" dirty="0"/>
              <a:t> </a:t>
            </a:r>
            <a:r>
              <a:rPr kumimoji="1" lang="en-US" altLang="zh-CN" dirty="0"/>
              <a:t>and</a:t>
            </a:r>
            <a:r>
              <a:rPr kumimoji="1" lang="zh-CN" altLang="en-US" dirty="0"/>
              <a:t> </a:t>
            </a:r>
            <a:r>
              <a:rPr kumimoji="1" lang="en-US" altLang="zh-CN" dirty="0"/>
              <a:t>triggers.</a:t>
            </a:r>
          </a:p>
          <a:p>
            <a:pPr lvl="1"/>
            <a:r>
              <a:rPr kumimoji="1" lang="en-US" altLang="zh-CN" dirty="0"/>
              <a:t>Perform</a:t>
            </a:r>
            <a:r>
              <a:rPr kumimoji="1" lang="zh-CN" altLang="en-US" dirty="0"/>
              <a:t> </a:t>
            </a:r>
            <a:r>
              <a:rPr kumimoji="1" lang="en-US" altLang="zh-CN" dirty="0"/>
              <a:t>pooling</a:t>
            </a:r>
            <a:r>
              <a:rPr kumimoji="1" lang="zh-CN" altLang="en-US" dirty="0"/>
              <a:t> </a:t>
            </a:r>
            <a:r>
              <a:rPr kumimoji="1" lang="en-US" altLang="zh-CN" dirty="0"/>
              <a:t>within</a:t>
            </a:r>
            <a:r>
              <a:rPr kumimoji="1" lang="zh-CN" altLang="en-US" dirty="0"/>
              <a:t> </a:t>
            </a:r>
            <a:r>
              <a:rPr kumimoji="1" lang="en-US" altLang="zh-CN" dirty="0"/>
              <a:t>each</a:t>
            </a:r>
            <a:r>
              <a:rPr kumimoji="1" lang="zh-CN" altLang="en-US" dirty="0"/>
              <a:t> </a:t>
            </a:r>
            <a:r>
              <a:rPr kumimoji="1" lang="en-US" altLang="zh-CN" dirty="0"/>
              <a:t>part.</a:t>
            </a:r>
            <a:r>
              <a:rPr kumimoji="1" lang="zh-CN" altLang="en-US" dirty="0"/>
              <a:t> </a:t>
            </a:r>
            <a:r>
              <a:rPr kumimoji="1" lang="en-US" altLang="zh-CN" dirty="0"/>
              <a:t>(Similar</a:t>
            </a:r>
            <a:r>
              <a:rPr kumimoji="1" lang="zh-CN" altLang="en-US" dirty="0"/>
              <a:t> </a:t>
            </a:r>
            <a:r>
              <a:rPr kumimoji="1" lang="en-US" altLang="zh-CN" dirty="0"/>
              <a:t>to</a:t>
            </a:r>
            <a:r>
              <a:rPr kumimoji="1" lang="zh-CN" altLang="en-US" dirty="0"/>
              <a:t> </a:t>
            </a:r>
            <a:r>
              <a:rPr kumimoji="1" lang="en-US" altLang="zh-CN" dirty="0"/>
              <a:t>PCNN)</a:t>
            </a:r>
          </a:p>
          <a:p>
            <a:pPr lvl="1"/>
            <a:endParaRPr kumimoji="1" lang="en-US" altLang="zh-CN"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197</a:t>
            </a:fld>
            <a:endParaRPr lang="zh-CN" altLang="en-US">
              <a:solidFill>
                <a:prstClr val="black">
                  <a:tint val="75000"/>
                </a:prstClr>
              </a:solidFill>
            </a:endParaRPr>
          </a:p>
        </p:txBody>
      </p:sp>
      <p:cxnSp>
        <p:nvCxnSpPr>
          <p:cNvPr id="5" name="直线箭头连接符 4">
            <a:extLst>
              <a:ext uri="{FF2B5EF4-FFF2-40B4-BE49-F238E27FC236}">
                <a16:creationId xmlns:a16="http://schemas.microsoft.com/office/drawing/2014/main" id="{57BE41FC-5E6F-454C-B820-768E70FC2A7C}"/>
              </a:ext>
            </a:extLst>
          </p:cNvPr>
          <p:cNvCxnSpPr/>
          <p:nvPr/>
        </p:nvCxnSpPr>
        <p:spPr>
          <a:xfrm>
            <a:off x="6829413" y="4879392"/>
            <a:ext cx="727200" cy="975983"/>
          </a:xfrm>
          <a:prstGeom prst="straightConnector1">
            <a:avLst/>
          </a:prstGeom>
          <a:ln w="19050">
            <a:solidFill>
              <a:srgbClr val="FF6666"/>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35A4232F-E961-6744-B793-6FAF826A6C82}"/>
              </a:ext>
            </a:extLst>
          </p:cNvPr>
          <p:cNvCxnSpPr/>
          <p:nvPr/>
        </p:nvCxnSpPr>
        <p:spPr>
          <a:xfrm>
            <a:off x="6829413" y="3980983"/>
            <a:ext cx="727200" cy="1475147"/>
          </a:xfrm>
          <a:prstGeom prst="straightConnector1">
            <a:avLst/>
          </a:prstGeom>
          <a:ln w="19050">
            <a:solidFill>
              <a:srgbClr val="FF6666"/>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1FCA88A7-BC5E-6344-8A55-341349F7D50E}"/>
              </a:ext>
            </a:extLst>
          </p:cNvPr>
          <p:cNvGrpSpPr/>
          <p:nvPr/>
        </p:nvGrpSpPr>
        <p:grpSpPr>
          <a:xfrm>
            <a:off x="5829570" y="3210013"/>
            <a:ext cx="793709" cy="3077410"/>
            <a:chOff x="3782025" y="2223798"/>
            <a:chExt cx="793709" cy="3077410"/>
          </a:xfrm>
        </p:grpSpPr>
        <p:grpSp>
          <p:nvGrpSpPr>
            <p:cNvPr id="8" name="组合 7">
              <a:extLst>
                <a:ext uri="{FF2B5EF4-FFF2-40B4-BE49-F238E27FC236}">
                  <a16:creationId xmlns:a16="http://schemas.microsoft.com/office/drawing/2014/main" id="{9BA21CB3-1647-C241-A4CF-E5F114B7FD88}"/>
                </a:ext>
              </a:extLst>
            </p:cNvPr>
            <p:cNvGrpSpPr/>
            <p:nvPr/>
          </p:nvGrpSpPr>
          <p:grpSpPr>
            <a:xfrm>
              <a:off x="3782025" y="2223798"/>
              <a:ext cx="360000" cy="2501916"/>
              <a:chOff x="4082082" y="2727244"/>
              <a:chExt cx="360000" cy="2501916"/>
            </a:xfrm>
          </p:grpSpPr>
          <p:grpSp>
            <p:nvGrpSpPr>
              <p:cNvPr id="27" name="组 102">
                <a:extLst>
                  <a:ext uri="{FF2B5EF4-FFF2-40B4-BE49-F238E27FC236}">
                    <a16:creationId xmlns:a16="http://schemas.microsoft.com/office/drawing/2014/main" id="{12B58CA6-6D28-F44D-B1FB-6E014633665D}"/>
                  </a:ext>
                </a:extLst>
              </p:cNvPr>
              <p:cNvGrpSpPr/>
              <p:nvPr/>
            </p:nvGrpSpPr>
            <p:grpSpPr>
              <a:xfrm>
                <a:off x="4082082" y="2727244"/>
                <a:ext cx="360000" cy="1432801"/>
                <a:chOff x="7092280" y="3258209"/>
                <a:chExt cx="360000" cy="1432801"/>
              </a:xfrm>
            </p:grpSpPr>
            <p:sp>
              <p:nvSpPr>
                <p:cNvPr id="31" name="矩形 30">
                  <a:extLst>
                    <a:ext uri="{FF2B5EF4-FFF2-40B4-BE49-F238E27FC236}">
                      <a16:creationId xmlns:a16="http://schemas.microsoft.com/office/drawing/2014/main" id="{740C6A9F-A07B-EE4D-B1CB-AA70A881EF63}"/>
                    </a:ext>
                  </a:extLst>
                </p:cNvPr>
                <p:cNvSpPr/>
                <p:nvPr/>
              </p:nvSpPr>
              <p:spPr>
                <a:xfrm>
                  <a:off x="7092280" y="3258209"/>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3A898A3D-858C-F844-B0C2-A9821BFC9276}"/>
                    </a:ext>
                  </a:extLst>
                </p:cNvPr>
                <p:cNvSpPr/>
                <p:nvPr/>
              </p:nvSpPr>
              <p:spPr>
                <a:xfrm>
                  <a:off x="7092280" y="3971010"/>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9161DEDB-3D6C-464B-92FE-7790B9CCB54E}"/>
                    </a:ext>
                  </a:extLst>
                </p:cNvPr>
                <p:cNvSpPr/>
                <p:nvPr/>
              </p:nvSpPr>
              <p:spPr>
                <a:xfrm>
                  <a:off x="7092280" y="4331010"/>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9DC7E3D0-8BA0-494E-B6FE-9C90B638FEFF}"/>
                    </a:ext>
                  </a:extLst>
                </p:cNvPr>
                <p:cNvSpPr/>
                <p:nvPr/>
              </p:nvSpPr>
              <p:spPr>
                <a:xfrm>
                  <a:off x="7092280" y="3618451"/>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矩形 27">
                <a:extLst>
                  <a:ext uri="{FF2B5EF4-FFF2-40B4-BE49-F238E27FC236}">
                    <a16:creationId xmlns:a16="http://schemas.microsoft.com/office/drawing/2014/main" id="{E86C4EA8-F568-444E-AE6F-FC69F7AE45A8}"/>
                  </a:ext>
                </a:extLst>
              </p:cNvPr>
              <p:cNvSpPr/>
              <p:nvPr/>
            </p:nvSpPr>
            <p:spPr>
              <a:xfrm>
                <a:off x="4082082" y="4160045"/>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46027CA0-CA0D-4F4F-A202-DC2EAFAF4725}"/>
                  </a:ext>
                </a:extLst>
              </p:cNvPr>
              <p:cNvSpPr/>
              <p:nvPr/>
            </p:nvSpPr>
            <p:spPr>
              <a:xfrm>
                <a:off x="4082082" y="4509160"/>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89A26522-7046-D642-A198-9DE792078766}"/>
                  </a:ext>
                </a:extLst>
              </p:cNvPr>
              <p:cNvSpPr/>
              <p:nvPr/>
            </p:nvSpPr>
            <p:spPr>
              <a:xfrm>
                <a:off x="4082082" y="4869160"/>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 name="组合 8">
              <a:extLst>
                <a:ext uri="{FF2B5EF4-FFF2-40B4-BE49-F238E27FC236}">
                  <a16:creationId xmlns:a16="http://schemas.microsoft.com/office/drawing/2014/main" id="{C5394B87-D2AD-E147-AA14-245CCA6E8757}"/>
                </a:ext>
              </a:extLst>
            </p:cNvPr>
            <p:cNvGrpSpPr/>
            <p:nvPr/>
          </p:nvGrpSpPr>
          <p:grpSpPr>
            <a:xfrm>
              <a:off x="4009600" y="2497845"/>
              <a:ext cx="360000" cy="2501916"/>
              <a:chOff x="4082082" y="2727244"/>
              <a:chExt cx="360000" cy="2501916"/>
            </a:xfrm>
          </p:grpSpPr>
          <p:grpSp>
            <p:nvGrpSpPr>
              <p:cNvPr id="19" name="组 102">
                <a:extLst>
                  <a:ext uri="{FF2B5EF4-FFF2-40B4-BE49-F238E27FC236}">
                    <a16:creationId xmlns:a16="http://schemas.microsoft.com/office/drawing/2014/main" id="{9B6DE133-758D-364D-80A5-C911FE20F9C6}"/>
                  </a:ext>
                </a:extLst>
              </p:cNvPr>
              <p:cNvGrpSpPr/>
              <p:nvPr/>
            </p:nvGrpSpPr>
            <p:grpSpPr>
              <a:xfrm>
                <a:off x="4082082" y="2727244"/>
                <a:ext cx="360000" cy="1432801"/>
                <a:chOff x="7092280" y="3258209"/>
                <a:chExt cx="360000" cy="1432801"/>
              </a:xfrm>
            </p:grpSpPr>
            <p:sp>
              <p:nvSpPr>
                <p:cNvPr id="23" name="矩形 22">
                  <a:extLst>
                    <a:ext uri="{FF2B5EF4-FFF2-40B4-BE49-F238E27FC236}">
                      <a16:creationId xmlns:a16="http://schemas.microsoft.com/office/drawing/2014/main" id="{52B643B1-6DE7-7B4F-8976-FF5C5DF3530A}"/>
                    </a:ext>
                  </a:extLst>
                </p:cNvPr>
                <p:cNvSpPr/>
                <p:nvPr/>
              </p:nvSpPr>
              <p:spPr>
                <a:xfrm>
                  <a:off x="7092280" y="3258209"/>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6653BBF4-3F70-4040-9953-DCD43F0D9D44}"/>
                    </a:ext>
                  </a:extLst>
                </p:cNvPr>
                <p:cNvSpPr/>
                <p:nvPr/>
              </p:nvSpPr>
              <p:spPr>
                <a:xfrm>
                  <a:off x="7092280" y="3971010"/>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2FB2EB92-7659-4F47-9F05-5EBF926AE66E}"/>
                    </a:ext>
                  </a:extLst>
                </p:cNvPr>
                <p:cNvSpPr/>
                <p:nvPr/>
              </p:nvSpPr>
              <p:spPr>
                <a:xfrm>
                  <a:off x="7092280" y="4331010"/>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13A48AE8-288B-5C45-A4E2-E69B708C8FB7}"/>
                    </a:ext>
                  </a:extLst>
                </p:cNvPr>
                <p:cNvSpPr/>
                <p:nvPr/>
              </p:nvSpPr>
              <p:spPr>
                <a:xfrm>
                  <a:off x="7092280" y="3618451"/>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0" name="矩形 19">
                <a:extLst>
                  <a:ext uri="{FF2B5EF4-FFF2-40B4-BE49-F238E27FC236}">
                    <a16:creationId xmlns:a16="http://schemas.microsoft.com/office/drawing/2014/main" id="{5053B09F-4C93-2745-BB8F-426A5BC12917}"/>
                  </a:ext>
                </a:extLst>
              </p:cNvPr>
              <p:cNvSpPr/>
              <p:nvPr/>
            </p:nvSpPr>
            <p:spPr>
              <a:xfrm>
                <a:off x="4082082" y="4160045"/>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422AE3B0-963B-374A-9643-4555E4D1B9C8}"/>
                  </a:ext>
                </a:extLst>
              </p:cNvPr>
              <p:cNvSpPr/>
              <p:nvPr/>
            </p:nvSpPr>
            <p:spPr>
              <a:xfrm>
                <a:off x="4082082" y="4509160"/>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421525ED-FDC6-2047-BFF9-F3F196230996}"/>
                  </a:ext>
                </a:extLst>
              </p:cNvPr>
              <p:cNvSpPr/>
              <p:nvPr/>
            </p:nvSpPr>
            <p:spPr>
              <a:xfrm>
                <a:off x="4082082" y="4869160"/>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 name="组合 9">
              <a:extLst>
                <a:ext uri="{FF2B5EF4-FFF2-40B4-BE49-F238E27FC236}">
                  <a16:creationId xmlns:a16="http://schemas.microsoft.com/office/drawing/2014/main" id="{18C8F838-91AD-DE43-986A-64EBF441331D}"/>
                </a:ext>
              </a:extLst>
            </p:cNvPr>
            <p:cNvGrpSpPr/>
            <p:nvPr/>
          </p:nvGrpSpPr>
          <p:grpSpPr>
            <a:xfrm>
              <a:off x="4215734" y="2799292"/>
              <a:ext cx="360000" cy="2501916"/>
              <a:chOff x="4082082" y="2727244"/>
              <a:chExt cx="360000" cy="2501916"/>
            </a:xfrm>
          </p:grpSpPr>
          <p:grpSp>
            <p:nvGrpSpPr>
              <p:cNvPr id="11" name="组 102">
                <a:extLst>
                  <a:ext uri="{FF2B5EF4-FFF2-40B4-BE49-F238E27FC236}">
                    <a16:creationId xmlns:a16="http://schemas.microsoft.com/office/drawing/2014/main" id="{E419340F-95AF-CD41-9E8E-BB34DF28B7AF}"/>
                  </a:ext>
                </a:extLst>
              </p:cNvPr>
              <p:cNvGrpSpPr/>
              <p:nvPr/>
            </p:nvGrpSpPr>
            <p:grpSpPr>
              <a:xfrm>
                <a:off x="4082082" y="2727244"/>
                <a:ext cx="360000" cy="1432801"/>
                <a:chOff x="7092280" y="3258209"/>
                <a:chExt cx="360000" cy="1432801"/>
              </a:xfrm>
            </p:grpSpPr>
            <p:sp>
              <p:nvSpPr>
                <p:cNvPr id="15" name="矩形 14">
                  <a:extLst>
                    <a:ext uri="{FF2B5EF4-FFF2-40B4-BE49-F238E27FC236}">
                      <a16:creationId xmlns:a16="http://schemas.microsoft.com/office/drawing/2014/main" id="{BF3BE584-7D40-404B-B8AE-B25F99A7DD52}"/>
                    </a:ext>
                  </a:extLst>
                </p:cNvPr>
                <p:cNvSpPr/>
                <p:nvPr/>
              </p:nvSpPr>
              <p:spPr>
                <a:xfrm>
                  <a:off x="7092280" y="3258209"/>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231CD9F0-CE43-B843-8143-C820AA1A5FE7}"/>
                    </a:ext>
                  </a:extLst>
                </p:cNvPr>
                <p:cNvSpPr/>
                <p:nvPr/>
              </p:nvSpPr>
              <p:spPr>
                <a:xfrm>
                  <a:off x="7092280" y="3971010"/>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E3089826-F78B-5947-BA07-DEC9651EEBD9}"/>
                    </a:ext>
                  </a:extLst>
                </p:cNvPr>
                <p:cNvSpPr/>
                <p:nvPr/>
              </p:nvSpPr>
              <p:spPr>
                <a:xfrm>
                  <a:off x="7092280" y="4331010"/>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E7A86F94-2479-F94B-BEF9-12702A20287F}"/>
                    </a:ext>
                  </a:extLst>
                </p:cNvPr>
                <p:cNvSpPr/>
                <p:nvPr/>
              </p:nvSpPr>
              <p:spPr>
                <a:xfrm>
                  <a:off x="7092280" y="3618451"/>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 name="矩形 11">
                <a:extLst>
                  <a:ext uri="{FF2B5EF4-FFF2-40B4-BE49-F238E27FC236}">
                    <a16:creationId xmlns:a16="http://schemas.microsoft.com/office/drawing/2014/main" id="{62788E6C-5AE8-2A4C-950F-92FC90E0F1F7}"/>
                  </a:ext>
                </a:extLst>
              </p:cNvPr>
              <p:cNvSpPr/>
              <p:nvPr/>
            </p:nvSpPr>
            <p:spPr>
              <a:xfrm>
                <a:off x="4082082" y="4160045"/>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2482766A-8701-2C45-985C-2460B6DAF6A6}"/>
                  </a:ext>
                </a:extLst>
              </p:cNvPr>
              <p:cNvSpPr/>
              <p:nvPr/>
            </p:nvSpPr>
            <p:spPr>
              <a:xfrm>
                <a:off x="4082082" y="4509160"/>
                <a:ext cx="360000" cy="360000"/>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DFA48BA7-F5C0-FA46-AE77-13DD58D8C3C4}"/>
                  </a:ext>
                </a:extLst>
              </p:cNvPr>
              <p:cNvSpPr/>
              <p:nvPr/>
            </p:nvSpPr>
            <p:spPr>
              <a:xfrm>
                <a:off x="4082082" y="4869160"/>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35" name="组合 34">
            <a:extLst>
              <a:ext uri="{FF2B5EF4-FFF2-40B4-BE49-F238E27FC236}">
                <a16:creationId xmlns:a16="http://schemas.microsoft.com/office/drawing/2014/main" id="{1F6DBE39-F84C-AA4D-BFD5-DF73167F059C}"/>
              </a:ext>
            </a:extLst>
          </p:cNvPr>
          <p:cNvGrpSpPr/>
          <p:nvPr/>
        </p:nvGrpSpPr>
        <p:grpSpPr>
          <a:xfrm>
            <a:off x="7714385" y="3205448"/>
            <a:ext cx="360000" cy="3225529"/>
            <a:chOff x="5666840" y="2219233"/>
            <a:chExt cx="360000" cy="3225529"/>
          </a:xfrm>
        </p:grpSpPr>
        <p:sp>
          <p:nvSpPr>
            <p:cNvPr id="36" name="矩形 35">
              <a:extLst>
                <a:ext uri="{FF2B5EF4-FFF2-40B4-BE49-F238E27FC236}">
                  <a16:creationId xmlns:a16="http://schemas.microsoft.com/office/drawing/2014/main" id="{B7F2FCEA-2F25-8D49-9637-E3BAE6C6ADAD}"/>
                </a:ext>
              </a:extLst>
            </p:cNvPr>
            <p:cNvSpPr/>
            <p:nvPr/>
          </p:nvSpPr>
          <p:spPr>
            <a:xfrm>
              <a:off x="5666840" y="2219233"/>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79CA1989-6CD0-C048-8482-5C4D5FAB7305}"/>
                </a:ext>
              </a:extLst>
            </p:cNvPr>
            <p:cNvSpPr/>
            <p:nvPr/>
          </p:nvSpPr>
          <p:spPr>
            <a:xfrm>
              <a:off x="5666840" y="2579233"/>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68FA33F1-CEA5-B94E-95D1-723A7D1D6CBD}"/>
                </a:ext>
              </a:extLst>
            </p:cNvPr>
            <p:cNvSpPr/>
            <p:nvPr/>
          </p:nvSpPr>
          <p:spPr>
            <a:xfrm>
              <a:off x="5666840" y="2939233"/>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AE6CDA13-51B5-314A-ABF6-56F48CF139B0}"/>
                </a:ext>
              </a:extLst>
            </p:cNvPr>
            <p:cNvSpPr/>
            <p:nvPr/>
          </p:nvSpPr>
          <p:spPr>
            <a:xfrm>
              <a:off x="5666840" y="3296878"/>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C0AD53C6-5FAD-4743-85E8-46079E32A2E5}"/>
                </a:ext>
              </a:extLst>
            </p:cNvPr>
            <p:cNvSpPr/>
            <p:nvPr/>
          </p:nvSpPr>
          <p:spPr>
            <a:xfrm>
              <a:off x="5666840" y="3656878"/>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DE05A927-2223-4D42-A8A8-813455509116}"/>
                </a:ext>
              </a:extLst>
            </p:cNvPr>
            <p:cNvSpPr/>
            <p:nvPr/>
          </p:nvSpPr>
          <p:spPr>
            <a:xfrm>
              <a:off x="5666840" y="4016878"/>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23ABCBE3-1B7A-0C49-86A8-70BDB541E87B}"/>
                </a:ext>
              </a:extLst>
            </p:cNvPr>
            <p:cNvSpPr/>
            <p:nvPr/>
          </p:nvSpPr>
          <p:spPr>
            <a:xfrm>
              <a:off x="5666840" y="4364762"/>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1945F673-C5F6-1D4A-9220-2E78EBD69294}"/>
                </a:ext>
              </a:extLst>
            </p:cNvPr>
            <p:cNvSpPr/>
            <p:nvPr/>
          </p:nvSpPr>
          <p:spPr>
            <a:xfrm>
              <a:off x="5666840" y="4724762"/>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8AC79DE8-78DC-F54A-A70C-227FC83CABC4}"/>
                </a:ext>
              </a:extLst>
            </p:cNvPr>
            <p:cNvSpPr/>
            <p:nvPr/>
          </p:nvSpPr>
          <p:spPr>
            <a:xfrm>
              <a:off x="5666840" y="5084762"/>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45" name="直线箭头连接符 37">
            <a:extLst>
              <a:ext uri="{FF2B5EF4-FFF2-40B4-BE49-F238E27FC236}">
                <a16:creationId xmlns:a16="http://schemas.microsoft.com/office/drawing/2014/main" id="{BC359822-1B64-1747-89DC-62FE9D1BD3CF}"/>
              </a:ext>
            </a:extLst>
          </p:cNvPr>
          <p:cNvCxnSpPr/>
          <p:nvPr/>
        </p:nvCxnSpPr>
        <p:spPr>
          <a:xfrm>
            <a:off x="6829413" y="5951679"/>
            <a:ext cx="727200" cy="290688"/>
          </a:xfrm>
          <a:prstGeom prst="straightConnector1">
            <a:avLst/>
          </a:prstGeom>
          <a:ln w="19050">
            <a:solidFill>
              <a:srgbClr val="FF6666"/>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右大括号 45">
            <a:extLst>
              <a:ext uri="{FF2B5EF4-FFF2-40B4-BE49-F238E27FC236}">
                <a16:creationId xmlns:a16="http://schemas.microsoft.com/office/drawing/2014/main" id="{486AB597-1469-F246-8306-4BDBDABA66FC}"/>
              </a:ext>
            </a:extLst>
          </p:cNvPr>
          <p:cNvSpPr/>
          <p:nvPr/>
        </p:nvSpPr>
        <p:spPr>
          <a:xfrm>
            <a:off x="6726942" y="3816460"/>
            <a:ext cx="45719" cy="329047"/>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右大括号 46">
            <a:extLst>
              <a:ext uri="{FF2B5EF4-FFF2-40B4-BE49-F238E27FC236}">
                <a16:creationId xmlns:a16="http://schemas.microsoft.com/office/drawing/2014/main" id="{70697A95-0B94-D840-95D5-4C558B9D2E3F}"/>
              </a:ext>
            </a:extLst>
          </p:cNvPr>
          <p:cNvSpPr/>
          <p:nvPr/>
        </p:nvSpPr>
        <p:spPr>
          <a:xfrm>
            <a:off x="6732240" y="4192551"/>
            <a:ext cx="45719" cy="1374872"/>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右大括号 47">
            <a:extLst>
              <a:ext uri="{FF2B5EF4-FFF2-40B4-BE49-F238E27FC236}">
                <a16:creationId xmlns:a16="http://schemas.microsoft.com/office/drawing/2014/main" id="{7DE4823F-9AB0-414A-8515-86A1C7B046AB}"/>
              </a:ext>
            </a:extLst>
          </p:cNvPr>
          <p:cNvSpPr/>
          <p:nvPr/>
        </p:nvSpPr>
        <p:spPr>
          <a:xfrm>
            <a:off x="6726942" y="5597572"/>
            <a:ext cx="45719" cy="689851"/>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E98FA6CA-B6A9-2946-8209-44A8F0D9F60D}"/>
              </a:ext>
            </a:extLst>
          </p:cNvPr>
          <p:cNvSpPr/>
          <p:nvPr/>
        </p:nvSpPr>
        <p:spPr>
          <a:xfrm>
            <a:off x="5147576" y="6430976"/>
            <a:ext cx="2430574" cy="461665"/>
          </a:xfrm>
          <a:prstGeom prst="rect">
            <a:avLst/>
          </a:prstGeom>
        </p:spPr>
        <p:txBody>
          <a:bodyPr wrap="square">
            <a:spAutoFit/>
          </a:bodyPr>
          <a:lstStyle/>
          <a:p>
            <a:pPr algn="ctr"/>
            <a:r>
              <a:rPr kumimoji="1" lang="en-US" altLang="zh-CN" sz="2400" dirty="0"/>
              <a:t>feature</a:t>
            </a:r>
            <a:r>
              <a:rPr kumimoji="1" lang="zh-CN" altLang="en-US" sz="2400" dirty="0"/>
              <a:t> </a:t>
            </a:r>
            <a:r>
              <a:rPr kumimoji="1" lang="en-US" altLang="zh-CN" sz="2400" dirty="0"/>
              <a:t>maps</a:t>
            </a:r>
            <a:endParaRPr lang="zh-CN" altLang="en-US" sz="2400" dirty="0"/>
          </a:p>
        </p:txBody>
      </p:sp>
      <p:sp>
        <p:nvSpPr>
          <p:cNvPr id="57" name="文本框 56">
            <a:extLst>
              <a:ext uri="{FF2B5EF4-FFF2-40B4-BE49-F238E27FC236}">
                <a16:creationId xmlns:a16="http://schemas.microsoft.com/office/drawing/2014/main" id="{759793B0-4746-B448-80B6-2640122A65CF}"/>
              </a:ext>
            </a:extLst>
          </p:cNvPr>
          <p:cNvSpPr txBox="1"/>
          <p:nvPr/>
        </p:nvSpPr>
        <p:spPr>
          <a:xfrm>
            <a:off x="237394" y="4161417"/>
            <a:ext cx="5506636" cy="430887"/>
          </a:xfrm>
          <a:prstGeom prst="rect">
            <a:avLst/>
          </a:prstGeom>
          <a:noFill/>
        </p:spPr>
        <p:txBody>
          <a:bodyPr wrap="none" rtlCol="0">
            <a:spAutoFit/>
          </a:bodyPr>
          <a:lstStyle/>
          <a:p>
            <a:r>
              <a:rPr kumimoji="1" lang="en-US" altLang="zh-CN" sz="2200" dirty="0"/>
              <a:t>A</a:t>
            </a:r>
            <a:r>
              <a:rPr kumimoji="1" lang="zh-CN" altLang="en-US" sz="2200" dirty="0"/>
              <a:t> </a:t>
            </a:r>
            <a:r>
              <a:rPr kumimoji="1" lang="en-US" altLang="zh-CN" sz="2200" b="1" dirty="0">
                <a:highlight>
                  <a:srgbClr val="4B9BE6"/>
                </a:highlight>
              </a:rPr>
              <a:t>cameraman</a:t>
            </a:r>
            <a:r>
              <a:rPr kumimoji="1" lang="zh-CN" altLang="en-US" sz="2200" dirty="0"/>
              <a:t> </a:t>
            </a:r>
            <a:r>
              <a:rPr kumimoji="1" lang="en-US" altLang="zh-CN" sz="2200" dirty="0"/>
              <a:t>died</a:t>
            </a:r>
            <a:r>
              <a:rPr kumimoji="1" lang="zh-CN" altLang="en-US" sz="2200" dirty="0"/>
              <a:t> </a:t>
            </a:r>
            <a:r>
              <a:rPr kumimoji="1" lang="en-US" altLang="zh-CN" sz="2200" dirty="0"/>
              <a:t>when</a:t>
            </a:r>
            <a:r>
              <a:rPr kumimoji="1" lang="zh-CN" altLang="en-US" sz="2200" dirty="0"/>
              <a:t> </a:t>
            </a:r>
            <a:r>
              <a:rPr kumimoji="1" lang="en-US" altLang="zh-CN" sz="2200" dirty="0"/>
              <a:t>a</a:t>
            </a:r>
            <a:r>
              <a:rPr kumimoji="1" lang="zh-CN" altLang="en-US" sz="2200" dirty="0"/>
              <a:t> </a:t>
            </a:r>
            <a:r>
              <a:rPr kumimoji="1" lang="en-US" altLang="zh-CN" sz="2200" dirty="0"/>
              <a:t>tank</a:t>
            </a:r>
            <a:r>
              <a:rPr kumimoji="1" lang="zh-CN" altLang="en-US" sz="2200" dirty="0"/>
              <a:t> </a:t>
            </a:r>
            <a:r>
              <a:rPr kumimoji="1" lang="en-US" altLang="zh-CN" sz="2200" b="1" dirty="0">
                <a:highlight>
                  <a:srgbClr val="4B9BE6"/>
                </a:highlight>
              </a:rPr>
              <a:t>fired</a:t>
            </a:r>
            <a:r>
              <a:rPr kumimoji="1" lang="zh-CN" altLang="en-US" sz="2200" dirty="0"/>
              <a:t> </a:t>
            </a:r>
            <a:r>
              <a:rPr kumimoji="1" lang="en-US" altLang="zh-CN" sz="2200" dirty="0"/>
              <a:t>on</a:t>
            </a:r>
            <a:r>
              <a:rPr kumimoji="1" lang="zh-CN" altLang="en-US" sz="2200" dirty="0"/>
              <a:t> </a:t>
            </a:r>
            <a:r>
              <a:rPr kumimoji="1" lang="en-US" altLang="zh-CN" sz="2200" dirty="0"/>
              <a:t>…</a:t>
            </a:r>
            <a:r>
              <a:rPr kumimoji="1" lang="zh-CN" altLang="en-US" sz="2200" dirty="0"/>
              <a:t> </a:t>
            </a:r>
          </a:p>
        </p:txBody>
      </p:sp>
    </p:spTree>
    <p:extLst>
      <p:ext uri="{BB962C8B-B14F-4D97-AF65-F5344CB8AC3E}">
        <p14:creationId xmlns:p14="http://schemas.microsoft.com/office/powerpoint/2010/main" val="40825584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Classifier</a:t>
            </a:r>
            <a:r>
              <a:rPr kumimoji="1" lang="zh-CN" altLang="en-US" dirty="0"/>
              <a:t> </a:t>
            </a:r>
            <a:r>
              <a:rPr kumimoji="1" lang="en-US" altLang="zh-CN" dirty="0"/>
              <a:t>Output</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kumimoji="1" lang="en-US" altLang="zh-CN" dirty="0"/>
                  <a:t>Feed</a:t>
                </a:r>
                <a:r>
                  <a:rPr kumimoji="1" lang="zh-CN" altLang="en-US" dirty="0"/>
                  <a:t> </a:t>
                </a:r>
                <a:r>
                  <a:rPr kumimoji="1" lang="en-US" altLang="zh-CN" dirty="0"/>
                  <a:t>the</a:t>
                </a:r>
                <a:r>
                  <a:rPr kumimoji="1" lang="zh-CN" altLang="en-US" dirty="0"/>
                  <a:t> </a:t>
                </a:r>
                <a:r>
                  <a:rPr kumimoji="1" lang="en-US" altLang="zh-CN" dirty="0"/>
                  <a:t>feature</a:t>
                </a:r>
                <a:r>
                  <a:rPr kumimoji="1" lang="zh-CN" altLang="en-US" dirty="0"/>
                  <a:t> </a:t>
                </a:r>
                <a:r>
                  <a:rPr kumimoji="1" lang="en-US" altLang="zh-CN" dirty="0"/>
                  <a:t>vector</a:t>
                </a:r>
                <a:r>
                  <a:rPr kumimoji="1" lang="zh-CN" altLang="en-US" dirty="0"/>
                  <a:t> </a:t>
                </a:r>
                <a:r>
                  <a:rPr kumimoji="1" lang="en-US" altLang="zh-CN" dirty="0"/>
                  <a:t>into</a:t>
                </a:r>
                <a:r>
                  <a:rPr kumimoji="1" lang="zh-CN" altLang="en-US" dirty="0"/>
                  <a:t> </a:t>
                </a:r>
                <a:r>
                  <a:rPr kumimoji="1" lang="en-US" altLang="zh-CN" dirty="0"/>
                  <a:t>a</a:t>
                </a:r>
                <a:r>
                  <a:rPr kumimoji="1" lang="zh-CN" altLang="en-US" dirty="0"/>
                  <a:t> </a:t>
                </a:r>
                <a:r>
                  <a:rPr kumimoji="1" lang="en-US" altLang="zh-CN" dirty="0"/>
                  <a:t>classifier</a:t>
                </a:r>
                <a:r>
                  <a:rPr kumimoji="1" lang="zh-CN" altLang="en-US" dirty="0"/>
                  <a:t> </a:t>
                </a:r>
                <a:r>
                  <a:rPr kumimoji="1" lang="en-US" altLang="zh-CN" dirty="0"/>
                  <a:t>to</a:t>
                </a:r>
                <a:r>
                  <a:rPr kumimoji="1" lang="zh-CN" altLang="en-US" dirty="0"/>
                  <a:t> </a:t>
                </a:r>
                <a:r>
                  <a:rPr kumimoji="1" lang="en-US" altLang="zh-CN" dirty="0"/>
                  <a:t>compute</a:t>
                </a:r>
                <a:r>
                  <a:rPr kumimoji="1" lang="zh-CN" altLang="en-US" dirty="0"/>
                  <a:t> </a:t>
                </a:r>
                <a:r>
                  <a:rPr kumimoji="1" lang="en-US" altLang="zh-CN" dirty="0"/>
                  <a:t>the</a:t>
                </a:r>
                <a:r>
                  <a:rPr kumimoji="1" lang="zh-CN" altLang="en-US" dirty="0"/>
                  <a:t> </a:t>
                </a:r>
                <a:r>
                  <a:rPr kumimoji="1" lang="en-US" altLang="zh-CN" dirty="0"/>
                  <a:t>confidence</a:t>
                </a:r>
                <a:r>
                  <a:rPr kumimoji="1" lang="zh-CN" altLang="en-US" dirty="0"/>
                  <a:t> </a:t>
                </a:r>
                <a:r>
                  <a:rPr kumimoji="1" lang="en-US" altLang="zh-CN" dirty="0"/>
                  <a:t>of</a:t>
                </a:r>
                <a:r>
                  <a:rPr kumimoji="1" lang="zh-CN" altLang="en-US" dirty="0"/>
                  <a:t> </a:t>
                </a:r>
                <a:r>
                  <a:rPr kumimoji="1" lang="en-US" altLang="zh-CN" dirty="0"/>
                  <a:t>each</a:t>
                </a:r>
                <a:r>
                  <a:rPr kumimoji="1" lang="zh-CN" altLang="en-US" dirty="0"/>
                  <a:t> </a:t>
                </a:r>
                <a:r>
                  <a:rPr kumimoji="1" lang="en-US" altLang="zh-CN" dirty="0"/>
                  <a:t>argument</a:t>
                </a:r>
                <a:r>
                  <a:rPr kumimoji="1" lang="zh-CN" altLang="en-US" dirty="0"/>
                  <a:t> </a:t>
                </a:r>
                <a:r>
                  <a:rPr kumimoji="1" lang="en-US" altLang="zh-CN" dirty="0"/>
                  <a:t>role</a:t>
                </a:r>
              </a:p>
              <a:p>
                <a:pPr lvl="1"/>
                <a14:m>
                  <m:oMath xmlns:m="http://schemas.openxmlformats.org/officeDocument/2006/math">
                    <m:r>
                      <a:rPr kumimoji="1" lang="en-US" altLang="zh-CN" b="0" i="1" smtClean="0">
                        <a:latin typeface="Cambria Math" panose="02040503050406030204" pitchFamily="18" charset="0"/>
                      </a:rPr>
                      <m:t>𝑂</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𝑠𝑜𝑓𝑡𝑚𝑎𝑥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𝑊</m:t>
                    </m:r>
                    <m:r>
                      <a:rPr kumimoji="1" lang="en-US" altLang="zh-CN" b="0" i="1" smtClean="0">
                        <a:latin typeface="Cambria Math" panose="02040503050406030204" pitchFamily="18" charset="0"/>
                      </a:rPr>
                      <m:t>·</m:t>
                    </m:r>
                    <m:r>
                      <m:rPr>
                        <m:sty m:val="p"/>
                      </m:rPr>
                      <a:rPr kumimoji="1" lang="en-US" altLang="zh-CN" i="1">
                        <a:latin typeface="Cambria Math" panose="02040503050406030204" pitchFamily="18" charset="0"/>
                      </a:rPr>
                      <m:t>F</m:t>
                    </m:r>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𝑏</m:t>
                        </m:r>
                      </m:e>
                      <m:sub>
                        <m:r>
                          <a:rPr kumimoji="1" lang="en-US" altLang="zh-CN" b="0" i="1" smtClean="0">
                            <a:latin typeface="Cambria Math" panose="02040503050406030204" pitchFamily="18" charset="0"/>
                          </a:rPr>
                          <m:t>𝑠</m:t>
                        </m:r>
                      </m:sub>
                    </m:sSub>
                    <m:r>
                      <a:rPr kumimoji="1" lang="en-US" altLang="zh-CN" b="0" i="1" smtClean="0">
                        <a:latin typeface="Cambria Math" panose="02040503050406030204" pitchFamily="18" charset="0"/>
                      </a:rPr>
                      <m:t>)</m:t>
                    </m:r>
                  </m:oMath>
                </a14:m>
                <a:endParaRPr kumimoji="1" lang="en-US" altLang="zh-CN" dirty="0"/>
              </a:p>
              <a:p>
                <a:pPr lvl="1"/>
                <a14:m>
                  <m:oMath xmlns:m="http://schemas.openxmlformats.org/officeDocument/2006/math">
                    <m:r>
                      <a:rPr kumimoji="1" lang="en-US" altLang="zh-CN" b="0" i="1" smtClean="0">
                        <a:latin typeface="Cambria Math" panose="02040503050406030204" pitchFamily="18" charset="0"/>
                      </a:rPr>
                      <m:t>𝑊</m:t>
                    </m:r>
                  </m:oMath>
                </a14:m>
                <a:r>
                  <a:rPr kumimoji="1" lang="zh-CN" altLang="en-US" dirty="0"/>
                  <a:t> </a:t>
                </a:r>
                <a:r>
                  <a:rPr kumimoji="1" lang="en-US" altLang="zh-CN" dirty="0"/>
                  <a:t>and</a:t>
                </a:r>
                <a:r>
                  <a:rPr kumimoji="1" lang="zh-CN" altLang="en-US"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𝑏</m:t>
                        </m:r>
                      </m:e>
                      <m:sub>
                        <m:r>
                          <a:rPr kumimoji="1" lang="en-US" altLang="zh-CN" i="1">
                            <a:latin typeface="Cambria Math" panose="02040503050406030204" pitchFamily="18" charset="0"/>
                          </a:rPr>
                          <m:t>𝑠</m:t>
                        </m:r>
                      </m:sub>
                    </m:sSub>
                  </m:oMath>
                </a14:m>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trainable</a:t>
                </a:r>
                <a:r>
                  <a:rPr kumimoji="1" lang="zh-CN" altLang="en-US" dirty="0"/>
                  <a:t> </a:t>
                </a:r>
                <a:r>
                  <a:rPr kumimoji="1" lang="en-US" altLang="zh-CN" dirty="0"/>
                  <a:t>parameters</a:t>
                </a:r>
                <a:r>
                  <a:rPr kumimoji="1" lang="zh-CN" altLang="en-US" dirty="0"/>
                  <a:t> </a:t>
                </a:r>
                <a:endParaRPr kumimoji="1" lang="en-US" altLang="zh-CN" dirty="0"/>
              </a:p>
              <a:p>
                <a:pPr lvl="1"/>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277" t="-1157"/>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198</a:t>
            </a:fld>
            <a:endParaRPr lang="zh-CN" altLang="en-US">
              <a:solidFill>
                <a:prstClr val="black">
                  <a:tint val="75000"/>
                </a:prstClr>
              </a:solidFill>
            </a:endParaRPr>
          </a:p>
        </p:txBody>
      </p:sp>
      <p:grpSp>
        <p:nvGrpSpPr>
          <p:cNvPr id="51" name="组合 50">
            <a:extLst>
              <a:ext uri="{FF2B5EF4-FFF2-40B4-BE49-F238E27FC236}">
                <a16:creationId xmlns:a16="http://schemas.microsoft.com/office/drawing/2014/main" id="{B65F999B-265A-9E4B-AD67-756E26F137EF}"/>
              </a:ext>
            </a:extLst>
          </p:cNvPr>
          <p:cNvGrpSpPr/>
          <p:nvPr/>
        </p:nvGrpSpPr>
        <p:grpSpPr>
          <a:xfrm>
            <a:off x="8244448" y="3464099"/>
            <a:ext cx="360000" cy="1792750"/>
            <a:chOff x="7343796" y="2959764"/>
            <a:chExt cx="360000" cy="1792750"/>
          </a:xfrm>
          <a:solidFill>
            <a:schemeClr val="bg1"/>
          </a:solidFill>
        </p:grpSpPr>
        <p:grpSp>
          <p:nvGrpSpPr>
            <p:cNvPr id="52" name="组 168">
              <a:extLst>
                <a:ext uri="{FF2B5EF4-FFF2-40B4-BE49-F238E27FC236}">
                  <a16:creationId xmlns:a16="http://schemas.microsoft.com/office/drawing/2014/main" id="{2317EBDB-9647-6148-8B7E-F1F3A34C37C1}"/>
                </a:ext>
              </a:extLst>
            </p:cNvPr>
            <p:cNvGrpSpPr/>
            <p:nvPr/>
          </p:nvGrpSpPr>
          <p:grpSpPr>
            <a:xfrm>
              <a:off x="7343796" y="2959764"/>
              <a:ext cx="360000" cy="1432801"/>
              <a:chOff x="7092280" y="3258209"/>
              <a:chExt cx="360000" cy="1432801"/>
            </a:xfrm>
            <a:grpFill/>
          </p:grpSpPr>
          <p:sp>
            <p:nvSpPr>
              <p:cNvPr id="54" name="矩形 53">
                <a:extLst>
                  <a:ext uri="{FF2B5EF4-FFF2-40B4-BE49-F238E27FC236}">
                    <a16:creationId xmlns:a16="http://schemas.microsoft.com/office/drawing/2014/main" id="{C4A7232A-D77C-174A-AA4F-D5152A94820C}"/>
                  </a:ext>
                </a:extLst>
              </p:cNvPr>
              <p:cNvSpPr/>
              <p:nvPr/>
            </p:nvSpPr>
            <p:spPr>
              <a:xfrm>
                <a:off x="7092280" y="3258209"/>
                <a:ext cx="360000" cy="360000"/>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D5ED0B1F-655B-3A40-A838-3B15CA491492}"/>
                  </a:ext>
                </a:extLst>
              </p:cNvPr>
              <p:cNvSpPr/>
              <p:nvPr/>
            </p:nvSpPr>
            <p:spPr>
              <a:xfrm>
                <a:off x="7092280" y="3971010"/>
                <a:ext cx="360000" cy="360000"/>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BD6F0C6A-0796-7D41-97C8-51E631B6784B}"/>
                  </a:ext>
                </a:extLst>
              </p:cNvPr>
              <p:cNvSpPr/>
              <p:nvPr/>
            </p:nvSpPr>
            <p:spPr>
              <a:xfrm>
                <a:off x="7092280" y="4331010"/>
                <a:ext cx="360000" cy="360000"/>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D486878E-32AD-9243-845F-D97EA42FC579}"/>
                  </a:ext>
                </a:extLst>
              </p:cNvPr>
              <p:cNvSpPr/>
              <p:nvPr/>
            </p:nvSpPr>
            <p:spPr>
              <a:xfrm>
                <a:off x="7092280" y="3618451"/>
                <a:ext cx="360000" cy="360000"/>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3" name="矩形 52">
              <a:extLst>
                <a:ext uri="{FF2B5EF4-FFF2-40B4-BE49-F238E27FC236}">
                  <a16:creationId xmlns:a16="http://schemas.microsoft.com/office/drawing/2014/main" id="{BAC8313F-DE91-5349-AB9F-37F4FCEA7252}"/>
                </a:ext>
              </a:extLst>
            </p:cNvPr>
            <p:cNvSpPr/>
            <p:nvPr/>
          </p:nvSpPr>
          <p:spPr>
            <a:xfrm>
              <a:off x="7343796" y="4392514"/>
              <a:ext cx="360000" cy="360000"/>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60" name="直线连接符 59">
            <a:extLst>
              <a:ext uri="{FF2B5EF4-FFF2-40B4-BE49-F238E27FC236}">
                <a16:creationId xmlns:a16="http://schemas.microsoft.com/office/drawing/2014/main" id="{4FC3D372-531D-0647-A8AA-33CB925F8053}"/>
              </a:ext>
            </a:extLst>
          </p:cNvPr>
          <p:cNvCxnSpPr>
            <a:cxnSpLocks/>
          </p:cNvCxnSpPr>
          <p:nvPr/>
        </p:nvCxnSpPr>
        <p:spPr>
          <a:xfrm>
            <a:off x="7264188" y="2729281"/>
            <a:ext cx="980260" cy="699639"/>
          </a:xfrm>
          <a:prstGeom prst="line">
            <a:avLst/>
          </a:prstGeom>
          <a:ln w="1905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32061FC3-E0B2-F74A-B299-E2AA6A4046DD}"/>
              </a:ext>
            </a:extLst>
          </p:cNvPr>
          <p:cNvCxnSpPr>
            <a:cxnSpLocks/>
          </p:cNvCxnSpPr>
          <p:nvPr/>
        </p:nvCxnSpPr>
        <p:spPr>
          <a:xfrm flipV="1">
            <a:off x="7298197" y="5256849"/>
            <a:ext cx="946251" cy="675654"/>
          </a:xfrm>
          <a:prstGeom prst="line">
            <a:avLst/>
          </a:prstGeom>
          <a:ln w="1905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8059A52F-F623-F642-AD61-30B200FA1C32}"/>
              </a:ext>
            </a:extLst>
          </p:cNvPr>
          <p:cNvGrpSpPr/>
          <p:nvPr/>
        </p:nvGrpSpPr>
        <p:grpSpPr>
          <a:xfrm>
            <a:off x="6892522" y="2708920"/>
            <a:ext cx="360000" cy="3225529"/>
            <a:chOff x="5666840" y="2219233"/>
            <a:chExt cx="360000" cy="3225529"/>
          </a:xfrm>
        </p:grpSpPr>
        <p:sp>
          <p:nvSpPr>
            <p:cNvPr id="63" name="矩形 62">
              <a:extLst>
                <a:ext uri="{FF2B5EF4-FFF2-40B4-BE49-F238E27FC236}">
                  <a16:creationId xmlns:a16="http://schemas.microsoft.com/office/drawing/2014/main" id="{3DDF1880-7AF3-C148-B0C3-963865CFD730}"/>
                </a:ext>
              </a:extLst>
            </p:cNvPr>
            <p:cNvSpPr/>
            <p:nvPr/>
          </p:nvSpPr>
          <p:spPr>
            <a:xfrm>
              <a:off x="5666840" y="2219233"/>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AB82A1BD-334D-DA4C-B567-CB1CD990ACBA}"/>
                </a:ext>
              </a:extLst>
            </p:cNvPr>
            <p:cNvSpPr/>
            <p:nvPr/>
          </p:nvSpPr>
          <p:spPr>
            <a:xfrm>
              <a:off x="5666840" y="2579233"/>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354F69FD-BD28-3948-A782-3FDB8C4ED5E8}"/>
                </a:ext>
              </a:extLst>
            </p:cNvPr>
            <p:cNvSpPr/>
            <p:nvPr/>
          </p:nvSpPr>
          <p:spPr>
            <a:xfrm>
              <a:off x="5666840" y="2939233"/>
              <a:ext cx="360000" cy="360000"/>
            </a:xfrm>
            <a:prstGeom prst="rect">
              <a:avLst/>
            </a:prstGeom>
            <a:solidFill>
              <a:srgbClr val="A092B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A8D3007F-543E-F04A-9B0D-4E1B44288220}"/>
                </a:ext>
              </a:extLst>
            </p:cNvPr>
            <p:cNvSpPr/>
            <p:nvPr/>
          </p:nvSpPr>
          <p:spPr>
            <a:xfrm>
              <a:off x="5666840" y="3296878"/>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a:extLst>
                <a:ext uri="{FF2B5EF4-FFF2-40B4-BE49-F238E27FC236}">
                  <a16:creationId xmlns:a16="http://schemas.microsoft.com/office/drawing/2014/main" id="{FB95F310-72CE-2C4E-ACFD-795362D76395}"/>
                </a:ext>
              </a:extLst>
            </p:cNvPr>
            <p:cNvSpPr/>
            <p:nvPr/>
          </p:nvSpPr>
          <p:spPr>
            <a:xfrm>
              <a:off x="5666840" y="3656878"/>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62D4D117-1079-DC4C-985E-8932199D7259}"/>
                </a:ext>
              </a:extLst>
            </p:cNvPr>
            <p:cNvSpPr/>
            <p:nvPr/>
          </p:nvSpPr>
          <p:spPr>
            <a:xfrm>
              <a:off x="5666840" y="4016878"/>
              <a:ext cx="360000" cy="360000"/>
            </a:xfrm>
            <a:prstGeom prst="rect">
              <a:avLst/>
            </a:prstGeom>
            <a:solidFill>
              <a:srgbClr val="FFD9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E1E65CD0-A2F5-1744-9B20-411E25D2A782}"/>
                </a:ext>
              </a:extLst>
            </p:cNvPr>
            <p:cNvSpPr/>
            <p:nvPr/>
          </p:nvSpPr>
          <p:spPr>
            <a:xfrm>
              <a:off x="5666840" y="4364762"/>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30FF80D6-D1F5-2C41-8C2A-40DFC3A7003A}"/>
                </a:ext>
              </a:extLst>
            </p:cNvPr>
            <p:cNvSpPr/>
            <p:nvPr/>
          </p:nvSpPr>
          <p:spPr>
            <a:xfrm>
              <a:off x="5666840" y="4724762"/>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947CFF4B-B80F-8942-A309-A9ECFC260A59}"/>
                </a:ext>
              </a:extLst>
            </p:cNvPr>
            <p:cNvSpPr/>
            <p:nvPr/>
          </p:nvSpPr>
          <p:spPr>
            <a:xfrm>
              <a:off x="5666840" y="5084762"/>
              <a:ext cx="360000" cy="360000"/>
            </a:xfrm>
            <a:prstGeom prst="rect">
              <a:avLst/>
            </a:prstGeom>
            <a:solidFill>
              <a:srgbClr val="FF666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A1B80633-7F54-CF45-A2EB-53945C20F332}"/>
                  </a:ext>
                </a:extLst>
              </p:cNvPr>
              <p:cNvSpPr txBox="1"/>
              <p:nvPr/>
            </p:nvSpPr>
            <p:spPr>
              <a:xfrm>
                <a:off x="6228673" y="5884796"/>
                <a:ext cx="1348446" cy="830997"/>
              </a:xfrm>
              <a:prstGeom prst="rect">
                <a:avLst/>
              </a:prstGeom>
              <a:noFill/>
            </p:spPr>
            <p:txBody>
              <a:bodyPr wrap="none" rtlCol="0">
                <a:spAutoFit/>
              </a:bodyPr>
              <a:lstStyle/>
              <a:p>
                <a:pPr algn="ctr"/>
                <a:r>
                  <a:rPr kumimoji="1" lang="en-US" altLang="zh-CN" sz="2400" dirty="0"/>
                  <a:t>feature</a:t>
                </a:r>
              </a:p>
              <a:p>
                <a:pPr algn="ctr"/>
                <a:r>
                  <a:rPr kumimoji="1" lang="en-US" altLang="zh-CN" sz="2400" dirty="0"/>
                  <a:t>vector(</a:t>
                </a:r>
                <a14:m>
                  <m:oMath xmlns:m="http://schemas.openxmlformats.org/officeDocument/2006/math">
                    <m:r>
                      <m:rPr>
                        <m:sty m:val="p"/>
                      </m:rPr>
                      <a:rPr kumimoji="1" lang="en-US" altLang="zh-CN" sz="2400" i="1">
                        <a:latin typeface="Cambria Math" panose="02040503050406030204" pitchFamily="18" charset="0"/>
                      </a:rPr>
                      <m:t>F</m:t>
                    </m:r>
                  </m:oMath>
                </a14:m>
                <a:r>
                  <a:rPr kumimoji="1" lang="en-US" altLang="zh-CN" sz="2400" dirty="0"/>
                  <a:t>)</a:t>
                </a:r>
                <a:endParaRPr kumimoji="1" lang="zh-CN" altLang="en-US" sz="2400" dirty="0"/>
              </a:p>
            </p:txBody>
          </p:sp>
        </mc:Choice>
        <mc:Fallback xmlns="">
          <p:sp>
            <p:nvSpPr>
              <p:cNvPr id="72" name="文本框 71">
                <a:extLst>
                  <a:ext uri="{FF2B5EF4-FFF2-40B4-BE49-F238E27FC236}">
                    <a16:creationId xmlns:a16="http://schemas.microsoft.com/office/drawing/2014/main" id="{A1B80633-7F54-CF45-A2EB-53945C20F332}"/>
                  </a:ext>
                </a:extLst>
              </p:cNvPr>
              <p:cNvSpPr txBox="1">
                <a:spLocks noRot="1" noChangeAspect="1" noMove="1" noResize="1" noEditPoints="1" noAdjustHandles="1" noChangeArrowheads="1" noChangeShapeType="1" noTextEdit="1"/>
              </p:cNvSpPr>
              <p:nvPr/>
            </p:nvSpPr>
            <p:spPr>
              <a:xfrm>
                <a:off x="6228673" y="5884796"/>
                <a:ext cx="1348446" cy="830997"/>
              </a:xfrm>
              <a:prstGeom prst="rect">
                <a:avLst/>
              </a:prstGeom>
              <a:blipFill>
                <a:blip r:embed="rId4"/>
                <a:stretch>
                  <a:fillRect l="-5556" t="-4478" r="-5556"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48886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DMCNN</a:t>
            </a:r>
            <a:endParaRPr kumimoji="1" lang="zh-CN" altLang="en-US" dirty="0"/>
          </a:p>
        </p:txBody>
      </p:sp>
      <p:sp>
        <p:nvSpPr>
          <p:cNvPr id="4" name="幻灯片编号占位符 3"/>
          <p:cNvSpPr>
            <a:spLocks noGrp="1"/>
          </p:cNvSpPr>
          <p:nvPr>
            <p:ph type="sldNum" sz="quarter" idx="12"/>
          </p:nvPr>
        </p:nvSpPr>
        <p:spPr>
          <a:xfrm>
            <a:off x="6902896" y="6520259"/>
            <a:ext cx="2133600" cy="365125"/>
          </a:xfrm>
        </p:spPr>
        <p:txBody>
          <a:bodyPr/>
          <a:lstStyle/>
          <a:p>
            <a:fld id="{0C913308-F349-4B6D-A68A-DD1791B4A57B}" type="slidenum">
              <a:rPr lang="zh-CN" altLang="en-US" smtClean="0">
                <a:solidFill>
                  <a:prstClr val="black">
                    <a:tint val="75000"/>
                  </a:prstClr>
                </a:solidFill>
              </a:rPr>
              <a:pPr/>
              <a:t>199</a:t>
            </a:fld>
            <a:endParaRPr lang="zh-CN" altLang="en-US">
              <a:solidFill>
                <a:prstClr val="black">
                  <a:tint val="75000"/>
                </a:prstClr>
              </a:solidFill>
            </a:endParaRPr>
          </a:p>
        </p:txBody>
      </p:sp>
      <p:sp>
        <p:nvSpPr>
          <p:cNvPr id="6" name="内容占位符 5">
            <a:extLst>
              <a:ext uri="{FF2B5EF4-FFF2-40B4-BE49-F238E27FC236}">
                <a16:creationId xmlns:a16="http://schemas.microsoft.com/office/drawing/2014/main" id="{8C6BAD78-D48C-490C-ADFF-C501A806181E}"/>
              </a:ext>
            </a:extLst>
          </p:cNvPr>
          <p:cNvSpPr>
            <a:spLocks noGrp="1"/>
          </p:cNvSpPr>
          <p:nvPr>
            <p:ph idx="1"/>
          </p:nvPr>
        </p:nvSpPr>
        <p:spPr/>
        <p:txBody>
          <a:bodyPr>
            <a:normAutofit lnSpcReduction="10000"/>
          </a:bodyPr>
          <a:lstStyle/>
          <a:p>
            <a:r>
              <a:rPr lang="en-US" altLang="zh-CN" dirty="0"/>
              <a:t>DMCNN is the first NN model for EE</a:t>
            </a:r>
          </a:p>
          <a:p>
            <a:pPr lvl="1"/>
            <a:r>
              <a:rPr lang="en-US" altLang="zh-CN" dirty="0"/>
              <a:t>Avoid complicated feature engineering</a:t>
            </a:r>
          </a:p>
          <a:p>
            <a:pPr lvl="1"/>
            <a:r>
              <a:rPr lang="en-US" altLang="zh-CN" dirty="0"/>
              <a:t>Better generalization ability</a:t>
            </a:r>
          </a:p>
          <a:p>
            <a:pPr lvl="1"/>
            <a:r>
              <a:rPr lang="en-US" altLang="zh-CN" dirty="0"/>
              <a:t>Better performance (2%-3% improvement in F1)</a:t>
            </a:r>
          </a:p>
          <a:p>
            <a:r>
              <a:rPr lang="en-US" altLang="zh-CN" dirty="0"/>
              <a:t>Dynamic Multi-Pooling</a:t>
            </a:r>
          </a:p>
          <a:p>
            <a:pPr lvl="1"/>
            <a:r>
              <a:rPr lang="en-US" altLang="zh-CN" dirty="0"/>
              <a:t>An easy way to aggregate the extraction-oriented information in the sentence</a:t>
            </a:r>
          </a:p>
          <a:p>
            <a:pPr lvl="1"/>
            <a:r>
              <a:rPr lang="en-US" altLang="zh-CN" dirty="0"/>
              <a:t>Lose lot of fine-grained information</a:t>
            </a:r>
          </a:p>
          <a:p>
            <a:pPr marL="457200" lvl="1" indent="0">
              <a:buNone/>
            </a:pPr>
            <a:endParaRPr lang="en-US" altLang="zh-CN" dirty="0">
              <a:solidFill>
                <a:srgbClr val="FF0000"/>
              </a:solidFill>
            </a:endParaRPr>
          </a:p>
          <a:p>
            <a:pPr lvl="0"/>
            <a:r>
              <a:rPr lang="en-US" altLang="zh-CN" dirty="0">
                <a:solidFill>
                  <a:prstClr val="black"/>
                </a:solidFill>
              </a:rPr>
              <a:t>Is there a more careful way to aggregate the information?</a:t>
            </a:r>
          </a:p>
          <a:p>
            <a:pPr lvl="1"/>
            <a:endParaRPr lang="en-US" altLang="zh-CN" dirty="0">
              <a:solidFill>
                <a:srgbClr val="FF0000"/>
              </a:solidFill>
            </a:endParaRPr>
          </a:p>
          <a:p>
            <a:pPr lvl="1"/>
            <a:endParaRPr lang="zh-CN" altLang="en-US" dirty="0"/>
          </a:p>
        </p:txBody>
      </p:sp>
    </p:spTree>
    <p:extLst>
      <p:ext uri="{BB962C8B-B14F-4D97-AF65-F5344CB8AC3E}">
        <p14:creationId xmlns:p14="http://schemas.microsoft.com/office/powerpoint/2010/main" val="1043152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a:t>What</a:t>
            </a:r>
            <a:r>
              <a:rPr lang="zh-CN" altLang="en-US"/>
              <a:t> </a:t>
            </a:r>
            <a:r>
              <a:rPr lang="en-US" altLang="zh-CN"/>
              <a:t>Is</a:t>
            </a:r>
            <a:r>
              <a:rPr lang="zh-CN" altLang="en-US"/>
              <a:t> </a:t>
            </a:r>
            <a:r>
              <a:rPr lang="en-US" altLang="zh-CN"/>
              <a:t>Knowledge</a:t>
            </a:r>
            <a:r>
              <a:rPr lang="zh-CN" altLang="en-US"/>
              <a:t> </a:t>
            </a:r>
            <a:r>
              <a:rPr lang="en-US" altLang="zh-CN"/>
              <a:t>Graph?</a:t>
            </a:r>
            <a:endParaRPr lang="zh-CN" altLang="en-US" dirty="0"/>
          </a:p>
        </p:txBody>
      </p:sp>
      <p:sp>
        <p:nvSpPr>
          <p:cNvPr id="7" name="副标题 6"/>
          <p:cNvSpPr>
            <a:spLocks noGrp="1"/>
          </p:cNvSpPr>
          <p:nvPr>
            <p:ph type="subTitle"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2</a:t>
            </a:fld>
            <a:endParaRPr lang="zh-CN" altLang="en-US"/>
          </a:p>
        </p:txBody>
      </p:sp>
    </p:spTree>
    <p:extLst>
      <p:ext uri="{BB962C8B-B14F-4D97-AF65-F5344CB8AC3E}">
        <p14:creationId xmlns:p14="http://schemas.microsoft.com/office/powerpoint/2010/main" val="1889083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en-US" altLang="zh-CN" dirty="0"/>
              <a:t>Objective</a:t>
            </a:r>
            <a:r>
              <a:rPr lang="zh-CN" altLang="en-US" dirty="0"/>
              <a:t> </a:t>
            </a:r>
            <a:r>
              <a:rPr lang="en-US" altLang="zh-CN" dirty="0"/>
              <a:t>Function</a:t>
            </a:r>
            <a:endParaRPr lang="zh-CN" altLang="en-US" dirty="0"/>
          </a:p>
        </p:txBody>
      </p:sp>
      <p:sp>
        <p:nvSpPr>
          <p:cNvPr id="49155" name="内容占位符 2"/>
          <p:cNvSpPr>
            <a:spLocks noGrp="1"/>
          </p:cNvSpPr>
          <p:nvPr>
            <p:ph idx="1"/>
          </p:nvPr>
        </p:nvSpPr>
        <p:spPr/>
        <p:txBody>
          <a:bodyPr/>
          <a:lstStyle/>
          <a:p>
            <a:r>
              <a:rPr lang="en-US" altLang="zh-CN" dirty="0"/>
              <a:t>Energy</a:t>
            </a:r>
            <a:r>
              <a:rPr lang="zh-CN" altLang="en-US" dirty="0"/>
              <a:t> </a:t>
            </a:r>
            <a:r>
              <a:rPr lang="en-US" altLang="zh-CN" dirty="0"/>
              <a:t>Function</a:t>
            </a:r>
          </a:p>
          <a:p>
            <a:pPr lvl="1"/>
            <a:r>
              <a:rPr lang="en-US" altLang="zh-CN" dirty="0"/>
              <a:t>For</a:t>
            </a:r>
            <a:r>
              <a:rPr lang="zh-CN" altLang="en-US" dirty="0"/>
              <a:t> </a:t>
            </a:r>
            <a:r>
              <a:rPr lang="en-US" altLang="zh-CN" dirty="0"/>
              <a:t>correct</a:t>
            </a:r>
            <a:r>
              <a:rPr lang="zh-CN" altLang="en-US" dirty="0"/>
              <a:t> </a:t>
            </a:r>
            <a:r>
              <a:rPr lang="en-US" altLang="zh-CN" dirty="0"/>
              <a:t>(h,</a:t>
            </a:r>
            <a:r>
              <a:rPr lang="zh-CN" altLang="en-US" dirty="0"/>
              <a:t> </a:t>
            </a:r>
            <a:r>
              <a:rPr lang="en-US" altLang="zh-CN" dirty="0"/>
              <a:t>r,</a:t>
            </a:r>
            <a:r>
              <a:rPr lang="zh-CN" altLang="en-US" dirty="0"/>
              <a:t> </a:t>
            </a:r>
            <a:r>
              <a:rPr lang="en-US" altLang="zh-CN" dirty="0"/>
              <a:t>t)</a:t>
            </a:r>
            <a:r>
              <a:rPr lang="zh-CN" altLang="en-US" dirty="0"/>
              <a:t>，</a:t>
            </a:r>
            <a:r>
              <a:rPr lang="en-US" altLang="zh-CN" dirty="0"/>
              <a:t>requires</a:t>
            </a:r>
            <a:r>
              <a:rPr lang="zh-CN" altLang="en-US" dirty="0"/>
              <a:t> </a:t>
            </a:r>
            <a:r>
              <a:rPr lang="en-US" altLang="zh-CN" b="1" dirty="0"/>
              <a:t>h</a:t>
            </a:r>
            <a:r>
              <a:rPr lang="zh-CN" altLang="en-US" b="1" dirty="0"/>
              <a:t> </a:t>
            </a:r>
            <a:r>
              <a:rPr lang="en-US" altLang="zh-CN" dirty="0"/>
              <a:t>+</a:t>
            </a:r>
            <a:r>
              <a:rPr lang="zh-CN" altLang="en-US" dirty="0"/>
              <a:t> </a:t>
            </a:r>
            <a:r>
              <a:rPr lang="en-US" altLang="zh-CN" b="1" dirty="0"/>
              <a:t>r</a:t>
            </a:r>
            <a:r>
              <a:rPr lang="zh-CN" altLang="en-US" b="1" dirty="0"/>
              <a:t> </a:t>
            </a:r>
            <a:r>
              <a:rPr lang="en-US" altLang="zh-CN" dirty="0"/>
              <a:t>=</a:t>
            </a:r>
            <a:r>
              <a:rPr lang="zh-CN" altLang="en-US" dirty="0"/>
              <a:t> </a:t>
            </a:r>
            <a:r>
              <a:rPr lang="en-US" altLang="zh-CN" b="1" dirty="0"/>
              <a:t>t</a:t>
            </a:r>
            <a:endParaRPr lang="en-US" altLang="zh-CN" dirty="0"/>
          </a:p>
        </p:txBody>
      </p:sp>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20</a:t>
            </a:fld>
            <a:endParaRPr lang="zh-CN" altLang="en-US">
              <a:solidFill>
                <a:prstClr val="black">
                  <a:tint val="75000"/>
                </a:prstClr>
              </a:solidFill>
            </a:endParaRPr>
          </a:p>
        </p:txBody>
      </p:sp>
      <mc:AlternateContent xmlns:mc="http://schemas.openxmlformats.org/markup-compatibility/2006" xmlns:a14="http://schemas.microsoft.com/office/drawing/2010/main">
        <mc:Choice Requires="a14">
          <p:sp>
            <p:nvSpPr>
              <p:cNvPr id="6" name="文本框 5"/>
              <p:cNvSpPr txBox="1"/>
              <p:nvPr/>
            </p:nvSpPr>
            <p:spPr>
              <a:xfrm>
                <a:off x="2423268" y="2363179"/>
                <a:ext cx="429745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charset="0"/>
                        </a:rPr>
                        <m:t>𝑓</m:t>
                      </m:r>
                      <m:d>
                        <m:dPr>
                          <m:ctrlPr>
                            <a:rPr lang="en-US" altLang="zh-CN" sz="3200" b="0" i="1" smtClean="0">
                              <a:latin typeface="Cambria Math" panose="02040503050406030204" pitchFamily="18" charset="0"/>
                            </a:rPr>
                          </m:ctrlPr>
                        </m:dPr>
                        <m:e>
                          <m:r>
                            <a:rPr lang="en-US" altLang="zh-CN" sz="3200" b="0" i="1" smtClean="0">
                              <a:latin typeface="Cambria Math" charset="0"/>
                            </a:rPr>
                            <m:t>h</m:t>
                          </m:r>
                          <m:r>
                            <a:rPr lang="en-US" altLang="zh-CN" sz="3200" b="0" i="1" smtClean="0">
                              <a:latin typeface="Cambria Math" charset="0"/>
                            </a:rPr>
                            <m:t>, </m:t>
                          </m:r>
                          <m:r>
                            <a:rPr lang="en-US" altLang="zh-CN" sz="3200" b="0" i="1" smtClean="0">
                              <a:latin typeface="Cambria Math" charset="0"/>
                            </a:rPr>
                            <m:t>𝑟</m:t>
                          </m:r>
                          <m:r>
                            <a:rPr lang="en-US" altLang="zh-CN" sz="3200" b="0" i="1" smtClean="0">
                              <a:latin typeface="Cambria Math" charset="0"/>
                            </a:rPr>
                            <m:t>, </m:t>
                          </m:r>
                          <m:r>
                            <a:rPr lang="en-US" altLang="zh-CN" sz="3200" b="0" i="1" smtClean="0">
                              <a:latin typeface="Cambria Math" charset="0"/>
                            </a:rPr>
                            <m:t>𝑡</m:t>
                          </m:r>
                        </m:e>
                      </m:d>
                      <m:r>
                        <a:rPr lang="en-US" altLang="zh-CN" sz="3200" b="0" i="1" smtClean="0">
                          <a:latin typeface="Cambria Math" charset="0"/>
                        </a:rPr>
                        <m:t>=</m:t>
                      </m:r>
                      <m:d>
                        <m:dPr>
                          <m:begChr m:val="‖"/>
                          <m:endChr m:val="‖"/>
                          <m:ctrlPr>
                            <a:rPr lang="en-US" altLang="zh-CN" sz="3200" b="0" i="1" smtClean="0">
                              <a:latin typeface="Cambria Math" panose="02040503050406030204" pitchFamily="18" charset="0"/>
                            </a:rPr>
                          </m:ctrlPr>
                        </m:dPr>
                        <m:e>
                          <m:r>
                            <a:rPr lang="en-US" altLang="zh-CN" sz="3200" b="1" i="1" smtClean="0">
                              <a:latin typeface="Cambria Math" charset="0"/>
                            </a:rPr>
                            <m:t>𝒉</m:t>
                          </m:r>
                          <m:r>
                            <a:rPr lang="en-US" altLang="zh-CN" sz="3200" b="1" i="1" smtClean="0">
                              <a:latin typeface="Cambria Math" charset="0"/>
                            </a:rPr>
                            <m:t>+</m:t>
                          </m:r>
                          <m:r>
                            <a:rPr lang="en-US" altLang="zh-CN" sz="3200" b="1" i="1" smtClean="0">
                              <a:latin typeface="Cambria Math" charset="0"/>
                            </a:rPr>
                            <m:t>𝒓</m:t>
                          </m:r>
                          <m:r>
                            <a:rPr lang="en-US" altLang="zh-CN" sz="3200" b="1" i="1" smtClean="0">
                              <a:latin typeface="Cambria Math" charset="0"/>
                            </a:rPr>
                            <m:t>−</m:t>
                          </m:r>
                          <m:r>
                            <a:rPr lang="en-US" altLang="zh-CN" sz="3200" b="1" i="1" smtClean="0">
                              <a:latin typeface="Cambria Math" charset="0"/>
                            </a:rPr>
                            <m:t>𝒕</m:t>
                          </m:r>
                        </m:e>
                      </m:d>
                    </m:oMath>
                  </m:oMathPara>
                </a14:m>
                <a:endParaRPr lang="en-US" sz="3200" dirty="0"/>
              </a:p>
            </p:txBody>
          </p:sp>
        </mc:Choice>
        <mc:Fallback xmlns="">
          <p:sp>
            <p:nvSpPr>
              <p:cNvPr id="6" name="文本框 5"/>
              <p:cNvSpPr txBox="1">
                <a:spLocks noRot="1" noChangeAspect="1" noMove="1" noResize="1" noEditPoints="1" noAdjustHandles="1" noChangeArrowheads="1" noChangeShapeType="1" noTextEdit="1"/>
              </p:cNvSpPr>
              <p:nvPr/>
            </p:nvSpPr>
            <p:spPr>
              <a:xfrm>
                <a:off x="2423268" y="2363179"/>
                <a:ext cx="4297459" cy="492443"/>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83083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Attention</a:t>
            </a:r>
            <a:r>
              <a:rPr kumimoji="1" lang="zh-CN" altLang="en-US" dirty="0"/>
              <a:t> </a:t>
            </a:r>
            <a:r>
              <a:rPr kumimoji="1" lang="en-US" altLang="zh-CN" dirty="0"/>
              <a:t>Based</a:t>
            </a:r>
            <a:r>
              <a:rPr kumimoji="1" lang="zh-CN" altLang="en-US" dirty="0"/>
              <a:t> </a:t>
            </a:r>
            <a:r>
              <a:rPr kumimoji="1" lang="en-US" altLang="zh-CN" dirty="0"/>
              <a:t>Model</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Event</a:t>
            </a:r>
            <a:r>
              <a:rPr kumimoji="1" lang="zh-CN" altLang="en-US" dirty="0"/>
              <a:t> </a:t>
            </a:r>
            <a:r>
              <a:rPr kumimoji="1" lang="en-US" altLang="zh-CN" dirty="0"/>
              <a:t>arguments</a:t>
            </a:r>
            <a:r>
              <a:rPr kumimoji="1" lang="zh-CN" altLang="en-US" dirty="0"/>
              <a:t> </a:t>
            </a:r>
            <a:r>
              <a:rPr kumimoji="1" lang="en-US" altLang="zh-CN" dirty="0"/>
              <a:t>are</a:t>
            </a:r>
            <a:r>
              <a:rPr kumimoji="1" lang="zh-CN" altLang="en-US" dirty="0"/>
              <a:t> </a:t>
            </a:r>
            <a:r>
              <a:rPr kumimoji="1" lang="en-US" altLang="zh-CN" dirty="0"/>
              <a:t>important</a:t>
            </a:r>
            <a:r>
              <a:rPr kumimoji="1" lang="zh-CN" altLang="en-US" dirty="0"/>
              <a:t> </a:t>
            </a:r>
            <a:r>
              <a:rPr kumimoji="1" lang="en-US" altLang="zh-CN" dirty="0"/>
              <a:t>for</a:t>
            </a:r>
            <a:r>
              <a:rPr kumimoji="1" lang="zh-CN" altLang="en-US" dirty="0"/>
              <a:t> </a:t>
            </a:r>
            <a:r>
              <a:rPr kumimoji="1" lang="en-US" altLang="zh-CN" dirty="0"/>
              <a:t>Event</a:t>
            </a:r>
            <a:r>
              <a:rPr kumimoji="1" lang="zh-CN" altLang="en-US" dirty="0"/>
              <a:t> </a:t>
            </a:r>
            <a:r>
              <a:rPr kumimoji="1" lang="en-US" altLang="zh-CN" dirty="0"/>
              <a:t>Detection.</a:t>
            </a:r>
          </a:p>
          <a:p>
            <a:endParaRPr kumimoji="1" lang="en-US" altLang="zh-CN" dirty="0"/>
          </a:p>
          <a:p>
            <a:endParaRPr kumimoji="1" lang="en-US" altLang="zh-CN" dirty="0"/>
          </a:p>
          <a:p>
            <a:endParaRPr kumimoji="1" lang="en-US" altLang="zh-CN" dirty="0"/>
          </a:p>
          <a:p>
            <a:r>
              <a:rPr kumimoji="1" lang="en-US" altLang="zh-CN" dirty="0"/>
              <a:t>Arguments</a:t>
            </a:r>
            <a:r>
              <a:rPr kumimoji="1" lang="zh-CN" altLang="en-US" dirty="0"/>
              <a:t> </a:t>
            </a:r>
            <a:r>
              <a:rPr kumimoji="1" lang="en-US" altLang="zh-CN" dirty="0"/>
              <a:t>provide</a:t>
            </a:r>
            <a:r>
              <a:rPr kumimoji="1" lang="zh-CN" altLang="en-US" dirty="0"/>
              <a:t> </a:t>
            </a:r>
            <a:r>
              <a:rPr kumimoji="1" lang="en-US" altLang="zh-CN" dirty="0"/>
              <a:t>significant</a:t>
            </a:r>
            <a:r>
              <a:rPr kumimoji="1" lang="zh-CN" altLang="en-US" dirty="0"/>
              <a:t> </a:t>
            </a:r>
            <a:r>
              <a:rPr kumimoji="1" lang="en-US" altLang="zh-CN" dirty="0"/>
              <a:t>clues</a:t>
            </a:r>
            <a:r>
              <a:rPr kumimoji="1" lang="zh-CN" altLang="en-US" dirty="0"/>
              <a:t> </a:t>
            </a:r>
            <a:r>
              <a:rPr kumimoji="1" lang="en-US" altLang="zh-CN" dirty="0"/>
              <a:t>for</a:t>
            </a:r>
            <a:r>
              <a:rPr kumimoji="1" lang="zh-CN" altLang="en-US" dirty="0"/>
              <a:t> </a:t>
            </a:r>
            <a:r>
              <a:rPr kumimoji="1" lang="en-US" altLang="zh-CN" dirty="0"/>
              <a:t>event</a:t>
            </a:r>
            <a:r>
              <a:rPr kumimoji="1" lang="zh-CN" altLang="en-US" dirty="0"/>
              <a:t> </a:t>
            </a:r>
            <a:r>
              <a:rPr kumimoji="1" lang="en-US" altLang="zh-CN" dirty="0"/>
              <a:t>detection.</a:t>
            </a:r>
          </a:p>
          <a:p>
            <a:r>
              <a:rPr kumimoji="1" lang="en-US" altLang="zh-CN" dirty="0"/>
              <a:t>Liu</a:t>
            </a:r>
            <a:r>
              <a:rPr kumimoji="1" lang="zh-CN" altLang="en-US" dirty="0"/>
              <a:t> </a:t>
            </a:r>
            <a:r>
              <a:rPr kumimoji="1" lang="en-US" altLang="zh-CN" dirty="0"/>
              <a:t>et</a:t>
            </a:r>
            <a:r>
              <a:rPr kumimoji="1" lang="zh-CN" altLang="en-US" dirty="0"/>
              <a:t> </a:t>
            </a:r>
            <a:r>
              <a:rPr kumimoji="1" lang="en-US" altLang="zh-CN" dirty="0"/>
              <a:t>al.</a:t>
            </a:r>
            <a:r>
              <a:rPr kumimoji="1" lang="zh-CN" altLang="en-US" dirty="0"/>
              <a:t> </a:t>
            </a:r>
            <a:r>
              <a:rPr kumimoji="1" lang="en-US" altLang="zh-CN" dirty="0"/>
              <a:t>proposed</a:t>
            </a:r>
            <a:r>
              <a:rPr kumimoji="1" lang="zh-CN" altLang="en-US" dirty="0"/>
              <a:t> </a:t>
            </a:r>
            <a:r>
              <a:rPr kumimoji="1" lang="en-US" altLang="zh-CN" dirty="0"/>
              <a:t>a</a:t>
            </a:r>
            <a:r>
              <a:rPr kumimoji="1" lang="zh-CN" altLang="en-US" dirty="0"/>
              <a:t> </a:t>
            </a:r>
            <a:r>
              <a:rPr kumimoji="1" lang="en-US" altLang="zh-CN" dirty="0"/>
              <a:t>Supervised</a:t>
            </a:r>
            <a:r>
              <a:rPr kumimoji="1" lang="zh-CN" altLang="en-US" dirty="0"/>
              <a:t> </a:t>
            </a:r>
            <a:r>
              <a:rPr kumimoji="1" lang="en-US" altLang="zh-CN" dirty="0"/>
              <a:t>Attention</a:t>
            </a:r>
            <a:r>
              <a:rPr kumimoji="1" lang="zh-CN" altLang="en-US" dirty="0"/>
              <a:t> </a:t>
            </a:r>
            <a:r>
              <a:rPr kumimoji="1" lang="en-US" altLang="zh-CN" dirty="0"/>
              <a:t>Model</a:t>
            </a:r>
            <a:r>
              <a:rPr kumimoji="1" lang="zh-CN" altLang="en-US" dirty="0"/>
              <a:t> </a:t>
            </a:r>
            <a:r>
              <a:rPr kumimoji="1" lang="en-US" altLang="zh-CN" dirty="0"/>
              <a:t>to</a:t>
            </a:r>
            <a:r>
              <a:rPr kumimoji="1" lang="zh-CN" altLang="en-US" dirty="0"/>
              <a:t> </a:t>
            </a:r>
            <a:r>
              <a:rPr kumimoji="1" lang="en-US" altLang="zh-CN" dirty="0"/>
              <a:t>exploit</a:t>
            </a:r>
            <a:r>
              <a:rPr kumimoji="1" lang="zh-CN" altLang="en-US" dirty="0"/>
              <a:t> </a:t>
            </a:r>
            <a:r>
              <a:rPr kumimoji="1" lang="en-US" altLang="zh-CN" dirty="0"/>
              <a:t>argument</a:t>
            </a:r>
            <a:r>
              <a:rPr kumimoji="1" lang="zh-CN" altLang="en-US" dirty="0"/>
              <a:t> </a:t>
            </a:r>
            <a:r>
              <a:rPr kumimoji="1" lang="en-US" altLang="zh-CN" dirty="0"/>
              <a:t>information.</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200</a:t>
            </a:fld>
            <a:endParaRPr lang="zh-CN" altLang="en-US">
              <a:solidFill>
                <a:prstClr val="black">
                  <a:tint val="75000"/>
                </a:prstClr>
              </a:solidFill>
            </a:endParaRPr>
          </a:p>
        </p:txBody>
      </p:sp>
      <p:sp>
        <p:nvSpPr>
          <p:cNvPr id="5" name="文本框 4">
            <a:extLst>
              <a:ext uri="{FF2B5EF4-FFF2-40B4-BE49-F238E27FC236}">
                <a16:creationId xmlns:a16="http://schemas.microsoft.com/office/drawing/2014/main" id="{D48081A4-48E3-7645-BFE3-BBF28FF08961}"/>
              </a:ext>
            </a:extLst>
          </p:cNvPr>
          <p:cNvSpPr txBox="1"/>
          <p:nvPr/>
        </p:nvSpPr>
        <p:spPr>
          <a:xfrm>
            <a:off x="1" y="2276872"/>
            <a:ext cx="9144000" cy="523220"/>
          </a:xfrm>
          <a:prstGeom prst="rect">
            <a:avLst/>
          </a:prstGeom>
          <a:noFill/>
        </p:spPr>
        <p:txBody>
          <a:bodyPr wrap="square" rtlCol="0">
            <a:spAutoFit/>
          </a:bodyPr>
          <a:lstStyle/>
          <a:p>
            <a:pPr algn="ctr"/>
            <a:r>
              <a:rPr kumimoji="1" lang="en-US" altLang="zh-CN" sz="2800" dirty="0" err="1"/>
              <a:t>Mohanmad</a:t>
            </a:r>
            <a:r>
              <a:rPr kumimoji="1" lang="zh-CN" altLang="en-US" sz="2800" dirty="0"/>
              <a:t> </a:t>
            </a:r>
            <a:r>
              <a:rPr kumimoji="1" lang="en-US" altLang="zh-CN" sz="2800" b="1" dirty="0">
                <a:solidFill>
                  <a:srgbClr val="FF0000"/>
                </a:solidFill>
              </a:rPr>
              <a:t>fired</a:t>
            </a:r>
            <a:r>
              <a:rPr kumimoji="1" lang="zh-CN" altLang="en-US" sz="2800" dirty="0"/>
              <a:t> </a:t>
            </a:r>
            <a:r>
              <a:rPr kumimoji="1" lang="en-US" altLang="zh-CN" sz="2800" dirty="0"/>
              <a:t>Anwar,</a:t>
            </a:r>
            <a:r>
              <a:rPr kumimoji="1" lang="zh-CN" altLang="en-US" sz="2800" dirty="0"/>
              <a:t> </a:t>
            </a:r>
            <a:r>
              <a:rPr kumimoji="1" lang="en-US" altLang="zh-CN" sz="2800" dirty="0"/>
              <a:t>his</a:t>
            </a:r>
            <a:r>
              <a:rPr kumimoji="1" lang="zh-CN" altLang="en-US" sz="2800" dirty="0"/>
              <a:t> </a:t>
            </a:r>
            <a:r>
              <a:rPr kumimoji="1" lang="en-US" altLang="zh-CN" sz="2800" b="1" dirty="0">
                <a:solidFill>
                  <a:srgbClr val="4B9BE6"/>
                </a:solidFill>
              </a:rPr>
              <a:t>former</a:t>
            </a:r>
            <a:r>
              <a:rPr kumimoji="1" lang="zh-CN" altLang="en-US" sz="2800" b="1" dirty="0">
                <a:solidFill>
                  <a:srgbClr val="4B9BE6"/>
                </a:solidFill>
              </a:rPr>
              <a:t> </a:t>
            </a:r>
            <a:r>
              <a:rPr kumimoji="1" lang="en-US" altLang="zh-CN" sz="2800" b="1" dirty="0">
                <a:solidFill>
                  <a:srgbClr val="4B9BE6"/>
                </a:solidFill>
              </a:rPr>
              <a:t>protege</a:t>
            </a:r>
            <a:r>
              <a:rPr kumimoji="1" lang="en-US" altLang="zh-CN" sz="2800" dirty="0"/>
              <a:t>,</a:t>
            </a:r>
            <a:r>
              <a:rPr kumimoji="1" lang="zh-CN" altLang="en-US" sz="2800" dirty="0"/>
              <a:t> </a:t>
            </a:r>
            <a:r>
              <a:rPr kumimoji="1" lang="en-US" altLang="zh-CN" sz="2800" dirty="0"/>
              <a:t>in</a:t>
            </a:r>
            <a:r>
              <a:rPr kumimoji="1" lang="zh-CN" altLang="en-US" sz="2800" dirty="0"/>
              <a:t> </a:t>
            </a:r>
            <a:r>
              <a:rPr kumimoji="1" lang="en-US" altLang="zh-CN" sz="2800" dirty="0"/>
              <a:t>1998.</a:t>
            </a:r>
            <a:endParaRPr kumimoji="1" lang="zh-CN" altLang="en-US" sz="2800" dirty="0"/>
          </a:p>
        </p:txBody>
      </p:sp>
      <p:sp>
        <p:nvSpPr>
          <p:cNvPr id="26" name="文本框 25">
            <a:extLst>
              <a:ext uri="{FF2B5EF4-FFF2-40B4-BE49-F238E27FC236}">
                <a16:creationId xmlns:a16="http://schemas.microsoft.com/office/drawing/2014/main" id="{783F2842-C9AC-ED46-8ECC-3ED9C88F616A}"/>
              </a:ext>
            </a:extLst>
          </p:cNvPr>
          <p:cNvSpPr txBox="1"/>
          <p:nvPr/>
        </p:nvSpPr>
        <p:spPr>
          <a:xfrm>
            <a:off x="0" y="2905780"/>
            <a:ext cx="9144000" cy="523220"/>
          </a:xfrm>
          <a:prstGeom prst="rect">
            <a:avLst/>
          </a:prstGeom>
          <a:noFill/>
        </p:spPr>
        <p:txBody>
          <a:bodyPr wrap="square" rtlCol="0">
            <a:spAutoFit/>
          </a:bodyPr>
          <a:lstStyle/>
          <a:p>
            <a:pPr algn="ctr"/>
            <a:r>
              <a:rPr kumimoji="1" lang="en-US" altLang="zh-CN" sz="2800" i="1" dirty="0">
                <a:solidFill>
                  <a:srgbClr val="4B9BE6"/>
                </a:solidFill>
              </a:rPr>
              <a:t>Attack</a:t>
            </a:r>
            <a:r>
              <a:rPr kumimoji="1" lang="zh-CN" altLang="en-US" sz="2800" dirty="0"/>
              <a:t> </a:t>
            </a:r>
            <a:r>
              <a:rPr kumimoji="1" lang="en-US" altLang="zh-CN" sz="2800" dirty="0"/>
              <a:t>or</a:t>
            </a:r>
            <a:r>
              <a:rPr kumimoji="1" lang="zh-CN" altLang="en-US" sz="2800" dirty="0"/>
              <a:t> </a:t>
            </a:r>
            <a:r>
              <a:rPr kumimoji="1" lang="en-US" altLang="zh-CN" sz="2800" i="1" dirty="0">
                <a:solidFill>
                  <a:srgbClr val="4B9BE6"/>
                </a:solidFill>
              </a:rPr>
              <a:t>End-Position</a:t>
            </a:r>
            <a:r>
              <a:rPr kumimoji="1" lang="en-US" altLang="zh-CN" sz="2800" dirty="0"/>
              <a:t>?</a:t>
            </a:r>
            <a:endParaRPr kumimoji="1" lang="zh-CN" altLang="en-US" sz="2800" dirty="0"/>
          </a:p>
        </p:txBody>
      </p:sp>
      <p:sp>
        <p:nvSpPr>
          <p:cNvPr id="6" name="文本框 5">
            <a:extLst>
              <a:ext uri="{FF2B5EF4-FFF2-40B4-BE49-F238E27FC236}">
                <a16:creationId xmlns:a16="http://schemas.microsoft.com/office/drawing/2014/main" id="{2ED26B98-3B7E-CE42-9D9B-B1A343347CA4}"/>
              </a:ext>
            </a:extLst>
          </p:cNvPr>
          <p:cNvSpPr txBox="1"/>
          <p:nvPr/>
        </p:nvSpPr>
        <p:spPr>
          <a:xfrm>
            <a:off x="0" y="6235859"/>
            <a:ext cx="9144000" cy="646331"/>
          </a:xfrm>
          <a:prstGeom prst="rect">
            <a:avLst/>
          </a:prstGeom>
          <a:noFill/>
        </p:spPr>
        <p:txBody>
          <a:bodyPr wrap="square" rtlCol="0">
            <a:spAutoFit/>
          </a:bodyPr>
          <a:lstStyle/>
          <a:p>
            <a:pPr algn="ctr"/>
            <a:r>
              <a:rPr kumimoji="1" lang="en-US" altLang="zh-CN" dirty="0"/>
              <a:t>Liu, </a:t>
            </a:r>
            <a:r>
              <a:rPr kumimoji="1" lang="en-US" altLang="zh-CN" dirty="0" err="1"/>
              <a:t>Shulin</a:t>
            </a:r>
            <a:r>
              <a:rPr kumimoji="1" lang="en-US" altLang="zh-CN" dirty="0"/>
              <a:t>, et al. "Exploiting argument information to improve event detection via supervised attention mechanisms." (2017).</a:t>
            </a:r>
            <a:endParaRPr kumimoji="1" lang="zh-CN" altLang="en-US" dirty="0"/>
          </a:p>
        </p:txBody>
      </p:sp>
    </p:spTree>
    <p:extLst>
      <p:ext uri="{BB962C8B-B14F-4D97-AF65-F5344CB8AC3E}">
        <p14:creationId xmlns:p14="http://schemas.microsoft.com/office/powerpoint/2010/main" val="25259387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Attention</a:t>
            </a:r>
            <a:r>
              <a:rPr kumimoji="1" lang="zh-CN" altLang="en-US" dirty="0"/>
              <a:t> </a:t>
            </a:r>
            <a:r>
              <a:rPr kumimoji="1" lang="en-US" altLang="zh-CN" dirty="0"/>
              <a:t>Based</a:t>
            </a:r>
            <a:r>
              <a:rPr kumimoji="1" lang="zh-CN" altLang="en-US" dirty="0"/>
              <a:t> </a:t>
            </a:r>
            <a:r>
              <a:rPr kumimoji="1" lang="en-US" altLang="zh-CN" dirty="0"/>
              <a:t>Model</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201</a:t>
            </a:fld>
            <a:endParaRPr lang="zh-CN" altLang="en-US">
              <a:solidFill>
                <a:prstClr val="black">
                  <a:tint val="75000"/>
                </a:prstClr>
              </a:solidFill>
            </a:endParaRPr>
          </a:p>
        </p:txBody>
      </p:sp>
      <p:pic>
        <p:nvPicPr>
          <p:cNvPr id="7" name="图片 6">
            <a:extLst>
              <a:ext uri="{FF2B5EF4-FFF2-40B4-BE49-F238E27FC236}">
                <a16:creationId xmlns:a16="http://schemas.microsoft.com/office/drawing/2014/main" id="{07BA3CF2-0405-054D-B342-130331600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8760"/>
            <a:ext cx="7164288" cy="5514203"/>
          </a:xfrm>
          <a:prstGeom prst="rect">
            <a:avLst/>
          </a:prstGeom>
        </p:spPr>
      </p:pic>
      <p:sp>
        <p:nvSpPr>
          <p:cNvPr id="8" name="文本框 7">
            <a:extLst>
              <a:ext uri="{FF2B5EF4-FFF2-40B4-BE49-F238E27FC236}">
                <a16:creationId xmlns:a16="http://schemas.microsoft.com/office/drawing/2014/main" id="{6862357E-5AB2-4D4F-952E-946AD77891F6}"/>
              </a:ext>
            </a:extLst>
          </p:cNvPr>
          <p:cNvSpPr txBox="1"/>
          <p:nvPr/>
        </p:nvSpPr>
        <p:spPr>
          <a:xfrm>
            <a:off x="4211960" y="1143710"/>
            <a:ext cx="4649030" cy="461665"/>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400" dirty="0"/>
              <a:t>A</a:t>
            </a:r>
            <a:r>
              <a:rPr kumimoji="1" lang="zh-CN" altLang="en-US" sz="2400" dirty="0"/>
              <a:t> </a:t>
            </a:r>
            <a:r>
              <a:rPr kumimoji="1" lang="en-US" altLang="zh-CN" sz="2400" dirty="0"/>
              <a:t>multi-class</a:t>
            </a:r>
            <a:r>
              <a:rPr kumimoji="1" lang="zh-CN" altLang="en-US" sz="2400" dirty="0"/>
              <a:t> </a:t>
            </a:r>
            <a:r>
              <a:rPr kumimoji="1" lang="en-US" altLang="zh-CN" sz="2400" dirty="0"/>
              <a:t>classification</a:t>
            </a:r>
            <a:r>
              <a:rPr kumimoji="1" lang="zh-CN" altLang="en-US" sz="2400" dirty="0"/>
              <a:t> </a:t>
            </a:r>
            <a:r>
              <a:rPr kumimoji="1" lang="en-US" altLang="zh-CN" sz="2400" dirty="0"/>
              <a:t>task.</a:t>
            </a:r>
            <a:endParaRPr kumimoji="1" lang="zh-CN" altLang="en-US" sz="2400" dirty="0"/>
          </a:p>
        </p:txBody>
      </p:sp>
    </p:spTree>
    <p:extLst>
      <p:ext uri="{BB962C8B-B14F-4D97-AF65-F5344CB8AC3E}">
        <p14:creationId xmlns:p14="http://schemas.microsoft.com/office/powerpoint/2010/main" val="229403120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Attention</a:t>
            </a:r>
            <a:r>
              <a:rPr kumimoji="1" lang="zh-CN" altLang="en-US" dirty="0"/>
              <a:t> </a:t>
            </a:r>
            <a:r>
              <a:rPr kumimoji="1" lang="en-US" altLang="zh-CN" dirty="0"/>
              <a:t>Based</a:t>
            </a:r>
            <a:r>
              <a:rPr kumimoji="1" lang="zh-CN" altLang="en-US" dirty="0"/>
              <a:t> </a:t>
            </a:r>
            <a:r>
              <a:rPr kumimoji="1" lang="en-US" altLang="zh-CN" dirty="0"/>
              <a:t>Model</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Context</a:t>
            </a:r>
            <a:r>
              <a:rPr kumimoji="1" lang="zh-CN" altLang="en-US" dirty="0"/>
              <a:t> </a:t>
            </a:r>
            <a:r>
              <a:rPr kumimoji="1" lang="en-US" altLang="zh-CN" dirty="0"/>
              <a:t>Representation</a:t>
            </a:r>
            <a:r>
              <a:rPr kumimoji="1" lang="zh-CN" altLang="en-US" dirty="0"/>
              <a:t> </a:t>
            </a:r>
            <a:r>
              <a:rPr kumimoji="1" lang="en-US" altLang="zh-CN" dirty="0"/>
              <a:t>Learning</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202</a:t>
            </a:fld>
            <a:endParaRPr lang="zh-CN" altLang="en-US">
              <a:solidFill>
                <a:prstClr val="black">
                  <a:tint val="75000"/>
                </a:prstClr>
              </a:solidFill>
            </a:endParaRPr>
          </a:p>
        </p:txBody>
      </p:sp>
      <p:pic>
        <p:nvPicPr>
          <p:cNvPr id="7" name="图片 6">
            <a:extLst>
              <a:ext uri="{FF2B5EF4-FFF2-40B4-BE49-F238E27FC236}">
                <a16:creationId xmlns:a16="http://schemas.microsoft.com/office/drawing/2014/main" id="{284FCA70-13A6-8944-B979-0E97BAD4E86A}"/>
              </a:ext>
            </a:extLst>
          </p:cNvPr>
          <p:cNvPicPr>
            <a:picLocks noChangeAspect="1"/>
          </p:cNvPicPr>
          <p:nvPr/>
        </p:nvPicPr>
        <p:blipFill rotWithShape="1">
          <a:blip r:embed="rId3">
            <a:extLst>
              <a:ext uri="{28A0092B-C50C-407E-A947-70E740481C1C}">
                <a14:useLocalDpi xmlns:a14="http://schemas.microsoft.com/office/drawing/2010/main" val="0"/>
              </a:ext>
            </a:extLst>
          </a:blip>
          <a:srcRect l="-1" r="26157"/>
          <a:stretch/>
        </p:blipFill>
        <p:spPr>
          <a:xfrm>
            <a:off x="4565594" y="1484784"/>
            <a:ext cx="4542910" cy="5373216"/>
          </a:xfrm>
          <a:prstGeom prst="rect">
            <a:avLst/>
          </a:prstGeom>
        </p:spPr>
      </p:pic>
      <p:sp>
        <p:nvSpPr>
          <p:cNvPr id="8" name="矩形 7">
            <a:extLst>
              <a:ext uri="{FF2B5EF4-FFF2-40B4-BE49-F238E27FC236}">
                <a16:creationId xmlns:a16="http://schemas.microsoft.com/office/drawing/2014/main" id="{49FA109F-D7A3-924A-B256-901C7F24D5BA}"/>
              </a:ext>
            </a:extLst>
          </p:cNvPr>
          <p:cNvSpPr/>
          <p:nvPr/>
        </p:nvSpPr>
        <p:spPr>
          <a:xfrm>
            <a:off x="8388424" y="3800190"/>
            <a:ext cx="755576" cy="2902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34F48D8C-490E-9348-9763-43387334A7D3}"/>
              </a:ext>
            </a:extLst>
          </p:cNvPr>
          <p:cNvSpPr/>
          <p:nvPr/>
        </p:nvSpPr>
        <p:spPr>
          <a:xfrm>
            <a:off x="7992888" y="4187403"/>
            <a:ext cx="755576" cy="21776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FC99F1B-3B07-FF49-A990-FB03712887EA}"/>
                  </a:ext>
                </a:extLst>
              </p:cNvPr>
              <p:cNvSpPr txBox="1"/>
              <p:nvPr/>
            </p:nvSpPr>
            <p:spPr>
              <a:xfrm>
                <a:off x="604538" y="1581940"/>
                <a:ext cx="4386943" cy="527606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400" dirty="0"/>
                  <a:t>The</a:t>
                </a:r>
                <a:r>
                  <a:rPr kumimoji="1" lang="zh-CN" altLang="en-US" sz="2400" dirty="0"/>
                  <a:t> </a:t>
                </a:r>
                <a:r>
                  <a:rPr kumimoji="1" lang="en-US" altLang="zh-CN" sz="2400" dirty="0"/>
                  <a:t>representation</a:t>
                </a:r>
                <a:r>
                  <a:rPr kumimoji="1" lang="zh-CN" altLang="en-US" sz="2400" dirty="0"/>
                  <a:t> </a:t>
                </a:r>
                <a:r>
                  <a:rPr kumimoji="1" lang="en-US" altLang="zh-CN" sz="2400" dirty="0"/>
                  <a:t>of</a:t>
                </a:r>
                <a:r>
                  <a:rPr kumimoji="1" lang="zh-CN" altLang="en-US" sz="2400" dirty="0"/>
                  <a:t> </a:t>
                </a:r>
                <a:r>
                  <a:rPr kumimoji="1" lang="en-US" altLang="zh-CN" sz="2400" dirty="0"/>
                  <a:t>trigger</a:t>
                </a:r>
                <a:r>
                  <a:rPr kumimoji="1" lang="zh-CN" altLang="en-US" sz="2400" dirty="0"/>
                  <a:t> </a:t>
                </a:r>
                <a:r>
                  <a:rPr kumimoji="1" lang="en-US" altLang="zh-CN" sz="2400" dirty="0"/>
                  <a:t>candidate</a:t>
                </a:r>
                <a:r>
                  <a:rPr kumimoji="1" lang="zh-CN" altLang="en-US" sz="2400" dirty="0"/>
                  <a:t> </a:t>
                </a:r>
                <a:r>
                  <a:rPr kumimoji="1" lang="en-US" altLang="zh-CN" sz="2400" dirty="0"/>
                  <a:t>w</a:t>
                </a:r>
              </a:p>
              <a:p>
                <a:pPr marL="800100" lvl="1" indent="-342900">
                  <a:buFont typeface="Arial" panose="020B0604020202020204" pitchFamily="34" charset="0"/>
                  <a:buChar char="•"/>
                </a:pPr>
                <a:r>
                  <a:rPr kumimoji="1" lang="en-US" altLang="zh-CN" sz="2400" dirty="0"/>
                  <a:t>the</a:t>
                </a:r>
                <a:r>
                  <a:rPr kumimoji="1" lang="zh-CN" altLang="en-US" sz="2400" dirty="0"/>
                  <a:t> </a:t>
                </a:r>
                <a:r>
                  <a:rPr kumimoji="1" lang="en-US" altLang="zh-CN" sz="2400" dirty="0"/>
                  <a:t>embedding</a:t>
                </a:r>
                <a:r>
                  <a:rPr kumimoji="1" lang="zh-CN" altLang="en-US" sz="2400" dirty="0"/>
                  <a:t> </a:t>
                </a:r>
                <a:r>
                  <a:rPr kumimoji="1" lang="en-US" altLang="zh-CN" sz="2400" dirty="0"/>
                  <a:t>of</a:t>
                </a:r>
                <a:r>
                  <a:rPr kumimoji="1" lang="zh-CN" altLang="en-US" sz="2400" dirty="0"/>
                  <a:t> </a:t>
                </a:r>
                <a:r>
                  <a:rPr kumimoji="1" lang="en-US" altLang="zh-CN" sz="2400" dirty="0"/>
                  <a:t>w</a:t>
                </a:r>
              </a:p>
              <a:p>
                <a:pPr marL="800100" lvl="1" indent="-342900">
                  <a:buFont typeface="Arial" panose="020B0604020202020204" pitchFamily="34" charset="0"/>
                  <a:buChar char="•"/>
                </a:pPr>
                <a:endParaRPr kumimoji="1" lang="en-US" altLang="zh-CN" sz="2400" dirty="0"/>
              </a:p>
              <a:p>
                <a:pPr marL="342900" indent="-342900">
                  <a:buFont typeface="Arial" panose="020B0604020202020204" pitchFamily="34" charset="0"/>
                  <a:buChar char="•"/>
                </a:pPr>
                <a:r>
                  <a:rPr kumimoji="1" lang="en-US" altLang="zh-CN" sz="2400" dirty="0"/>
                  <a:t>The</a:t>
                </a:r>
                <a:r>
                  <a:rPr kumimoji="1" lang="zh-CN" altLang="en-US" sz="2400" dirty="0"/>
                  <a:t> </a:t>
                </a:r>
                <a:r>
                  <a:rPr kumimoji="1" lang="en-US" altLang="zh-CN" sz="2400" dirty="0"/>
                  <a:t>representation</a:t>
                </a:r>
                <a:r>
                  <a:rPr kumimoji="1" lang="zh-CN" altLang="en-US" sz="2400" dirty="0"/>
                  <a:t> </a:t>
                </a:r>
                <a:r>
                  <a:rPr kumimoji="1" lang="en-US" altLang="zh-CN" sz="2400" dirty="0"/>
                  <a:t>of</a:t>
                </a:r>
                <a:r>
                  <a:rPr kumimoji="1" lang="zh-CN" altLang="en-US" sz="2400" dirty="0"/>
                  <a:t> </a:t>
                </a:r>
                <a:r>
                  <a:rPr kumimoji="1" lang="en-US" altLang="zh-CN" sz="2400" dirty="0"/>
                  <a:t>the</a:t>
                </a:r>
                <a:r>
                  <a:rPr kumimoji="1" lang="zh-CN" altLang="en-US" sz="2400" dirty="0"/>
                  <a:t> </a:t>
                </a:r>
                <a:r>
                  <a:rPr kumimoji="1" lang="en-US" altLang="zh-CN" sz="2400" dirty="0"/>
                  <a:t>contextual</a:t>
                </a:r>
                <a:r>
                  <a:rPr kumimoji="1" lang="zh-CN" altLang="en-US" sz="2400" dirty="0"/>
                  <a:t> </a:t>
                </a:r>
                <a:r>
                  <a:rPr kumimoji="1" lang="en-US" altLang="zh-CN" sz="2400" dirty="0"/>
                  <a:t>words</a:t>
                </a:r>
              </a:p>
              <a:p>
                <a:pPr marL="800100" lvl="1" indent="-342900">
                  <a:buFont typeface="Arial" panose="020B0604020202020204" pitchFamily="34" charset="0"/>
                  <a:buChar char="•"/>
                </a:pPr>
                <a14:m>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𝑐</m:t>
                        </m:r>
                      </m:e>
                      <m:sub>
                        <m:r>
                          <a:rPr kumimoji="1" lang="en-US" altLang="zh-CN" sz="2400" b="0" i="1" smtClean="0">
                            <a:latin typeface="Cambria Math" panose="02040503050406030204" pitchFamily="18" charset="0"/>
                          </a:rPr>
                          <m:t>𝑤</m:t>
                        </m:r>
                      </m:sub>
                    </m:sSub>
                    <m:r>
                      <a:rPr kumimoji="1" lang="en-US" altLang="zh-CN" sz="2400" b="0" i="1" smtClean="0">
                        <a:latin typeface="Cambria Math" panose="02040503050406030204" pitchFamily="18" charset="0"/>
                      </a:rPr>
                      <m:t>=</m:t>
                    </m:r>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𝐶</m:t>
                        </m:r>
                      </m:e>
                      <m:sub>
                        <m:r>
                          <a:rPr kumimoji="1" lang="en-US" altLang="zh-CN" sz="2400" b="0" i="1" smtClean="0">
                            <a:latin typeface="Cambria Math" panose="02040503050406030204" pitchFamily="18" charset="0"/>
                          </a:rPr>
                          <m:t>𝑤</m:t>
                        </m:r>
                      </m:sub>
                    </m:sSub>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ea typeface="Cambria Math" panose="02040503050406030204" pitchFamily="18" charset="0"/>
                          </a:rPr>
                          <m:t>𝛼</m:t>
                        </m:r>
                      </m:e>
                      <m:sup>
                        <m:r>
                          <m:rPr>
                            <m:sty m:val="p"/>
                          </m:rPr>
                          <a:rPr kumimoji="1" lang="en-US" altLang="zh-CN" sz="2400" i="1">
                            <a:latin typeface="Cambria Math" panose="02040503050406030204" pitchFamily="18" charset="0"/>
                          </a:rPr>
                          <m:t>T</m:t>
                        </m:r>
                      </m:sup>
                    </m:sSup>
                  </m:oMath>
                </a14:m>
                <a:endParaRPr kumimoji="1" lang="en-US" altLang="zh-CN" sz="2400" dirty="0"/>
              </a:p>
              <a:p>
                <a:pPr marL="800100" lvl="1" indent="-342900">
                  <a:buFont typeface="Arial" panose="020B0604020202020204" pitchFamily="34" charset="0"/>
                  <a:buChar char="•"/>
                </a:pPr>
                <a:endParaRPr kumimoji="1" lang="en-US" altLang="zh-CN" sz="2400" dirty="0"/>
              </a:p>
              <a:p>
                <a:pPr marL="342900" indent="-342900">
                  <a:buFont typeface="Arial" panose="020B0604020202020204" pitchFamily="34" charset="0"/>
                  <a:buChar char="•"/>
                </a:pPr>
                <a:r>
                  <a:rPr kumimoji="1" lang="en-US" altLang="zh-CN" sz="2400" dirty="0"/>
                  <a:t>The</a:t>
                </a:r>
                <a:r>
                  <a:rPr kumimoji="1" lang="zh-CN" altLang="en-US" sz="2400" dirty="0"/>
                  <a:t> </a:t>
                </a:r>
                <a:r>
                  <a:rPr kumimoji="1" lang="en-US" altLang="zh-CN" sz="2400" dirty="0"/>
                  <a:t>representation</a:t>
                </a:r>
                <a:r>
                  <a:rPr kumimoji="1" lang="zh-CN" altLang="en-US" sz="2400" dirty="0"/>
                  <a:t> </a:t>
                </a:r>
                <a:r>
                  <a:rPr kumimoji="1" lang="en-US" altLang="zh-CN" sz="2400" dirty="0"/>
                  <a:t>of</a:t>
                </a:r>
                <a:r>
                  <a:rPr kumimoji="1" lang="zh-CN" altLang="en-US" sz="2400" dirty="0"/>
                  <a:t> </a:t>
                </a:r>
                <a:r>
                  <a:rPr kumimoji="1" lang="en-US" altLang="zh-CN" sz="2400" dirty="0"/>
                  <a:t>the</a:t>
                </a:r>
                <a:r>
                  <a:rPr kumimoji="1" lang="zh-CN" altLang="en-US" sz="2400" dirty="0"/>
                  <a:t> </a:t>
                </a:r>
                <a:r>
                  <a:rPr kumimoji="1" lang="en-US" altLang="zh-CN" sz="2400" dirty="0"/>
                  <a:t>contextual</a:t>
                </a:r>
                <a:r>
                  <a:rPr kumimoji="1" lang="zh-CN" altLang="en-US" sz="2400" dirty="0"/>
                  <a:t> </a:t>
                </a:r>
                <a:r>
                  <a:rPr kumimoji="1" lang="en-US" altLang="zh-CN" sz="2400" dirty="0"/>
                  <a:t>entities.</a:t>
                </a:r>
              </a:p>
              <a:p>
                <a:pPr marL="800100" lvl="1" indent="-342900">
                  <a:buFont typeface="Arial" panose="020B0604020202020204" pitchFamily="34" charset="0"/>
                  <a:buChar char="•"/>
                </a:pP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𝑐</m:t>
                        </m:r>
                      </m:e>
                      <m:sub>
                        <m:r>
                          <a:rPr kumimoji="1" lang="en-US" altLang="zh-CN" sz="2400" b="0" i="1" smtClean="0">
                            <a:latin typeface="Cambria Math" panose="02040503050406030204" pitchFamily="18" charset="0"/>
                          </a:rPr>
                          <m:t>𝑒</m:t>
                        </m:r>
                      </m:sub>
                    </m:sSub>
                    <m:r>
                      <a:rPr kumimoji="1" lang="en-US" altLang="zh-CN" sz="2400" i="1">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𝐶</m:t>
                        </m:r>
                      </m:e>
                      <m:sub>
                        <m:r>
                          <m:rPr>
                            <m:sty m:val="p"/>
                          </m:rPr>
                          <a:rPr kumimoji="1" lang="en-US" altLang="zh-CN" sz="2400" i="1" smtClean="0">
                            <a:latin typeface="Cambria Math" panose="02040503050406030204" pitchFamily="18" charset="0"/>
                          </a:rPr>
                          <m:t>e</m:t>
                        </m:r>
                      </m:sub>
                    </m:sSub>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𝛼</m:t>
                        </m:r>
                      </m:e>
                      <m:sup>
                        <m:r>
                          <m:rPr>
                            <m:sty m:val="p"/>
                          </m:rPr>
                          <a:rPr kumimoji="1" lang="en-US" altLang="zh-CN" sz="2400" i="1">
                            <a:latin typeface="Cambria Math" panose="02040503050406030204" pitchFamily="18" charset="0"/>
                          </a:rPr>
                          <m:t>T</m:t>
                        </m:r>
                      </m:sup>
                    </m:sSup>
                  </m:oMath>
                </a14:m>
                <a:endParaRPr kumimoji="1" lang="en-US" altLang="zh-CN" sz="2400" dirty="0"/>
              </a:p>
              <a:p>
                <a:pPr marL="342900" indent="-342900">
                  <a:buFont typeface="Arial" panose="020B0604020202020204" pitchFamily="34" charset="0"/>
                  <a:buChar char="•"/>
                </a:pPr>
                <a:endParaRPr kumimoji="1" lang="en-US" altLang="zh-CN" sz="2400" dirty="0"/>
              </a:p>
              <a:p>
                <a:pPr marL="342900" indent="-342900">
                  <a:buFont typeface="Arial" panose="020B0604020202020204" pitchFamily="34" charset="0"/>
                  <a:buChar char="•"/>
                </a:pP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𝛼</m:t>
                    </m:r>
                  </m:oMath>
                </a14:m>
                <a:r>
                  <a:rPr kumimoji="1" lang="zh-CN" altLang="en-US" sz="2400" dirty="0"/>
                  <a:t> </a:t>
                </a:r>
                <a:r>
                  <a:rPr kumimoji="1" lang="en-US" altLang="zh-CN" sz="2400" dirty="0"/>
                  <a:t>is</a:t>
                </a:r>
                <a:r>
                  <a:rPr kumimoji="1" lang="zh-CN" altLang="en-US" sz="2400" dirty="0"/>
                  <a:t> </a:t>
                </a:r>
                <a:r>
                  <a:rPr kumimoji="1" lang="en-US" altLang="zh-CN" sz="2400" dirty="0"/>
                  <a:t>the</a:t>
                </a:r>
                <a:r>
                  <a:rPr kumimoji="1" lang="zh-CN" altLang="en-US" sz="2400" dirty="0"/>
                  <a:t> </a:t>
                </a:r>
                <a:r>
                  <a:rPr kumimoji="1" lang="en-US" altLang="zh-CN" sz="2400" dirty="0"/>
                  <a:t>attention</a:t>
                </a:r>
                <a:r>
                  <a:rPr kumimoji="1" lang="zh-CN" altLang="en-US" sz="2400" dirty="0"/>
                  <a:t> </a:t>
                </a:r>
                <a:r>
                  <a:rPr kumimoji="1" lang="en-US" altLang="zh-CN" sz="2400" dirty="0"/>
                  <a:t>weight</a:t>
                </a:r>
                <a:r>
                  <a:rPr kumimoji="1" lang="zh-CN" altLang="en-US" sz="2400" dirty="0"/>
                  <a:t> </a:t>
                </a:r>
                <a:r>
                  <a:rPr kumimoji="1" lang="en-US" altLang="zh-CN" sz="2400" dirty="0"/>
                  <a:t>vector</a:t>
                </a:r>
              </a:p>
            </p:txBody>
          </p:sp>
        </mc:Choice>
        <mc:Fallback xmlns="">
          <p:sp>
            <p:nvSpPr>
              <p:cNvPr id="9" name="文本框 8">
                <a:extLst>
                  <a:ext uri="{FF2B5EF4-FFF2-40B4-BE49-F238E27FC236}">
                    <a16:creationId xmlns:a16="http://schemas.microsoft.com/office/drawing/2014/main" id="{AFC99F1B-3B07-FF49-A990-FB03712887EA}"/>
                  </a:ext>
                </a:extLst>
              </p:cNvPr>
              <p:cNvSpPr txBox="1">
                <a:spLocks noRot="1" noChangeAspect="1" noMove="1" noResize="1" noEditPoints="1" noAdjustHandles="1" noChangeArrowheads="1" noChangeShapeType="1" noTextEdit="1"/>
              </p:cNvSpPr>
              <p:nvPr/>
            </p:nvSpPr>
            <p:spPr>
              <a:xfrm>
                <a:off x="604538" y="1581940"/>
                <a:ext cx="4386943" cy="5276060"/>
              </a:xfrm>
              <a:prstGeom prst="rect">
                <a:avLst/>
              </a:prstGeom>
              <a:blipFill>
                <a:blip r:embed="rId4"/>
                <a:stretch>
                  <a:fillRect l="-2029" t="-962" r="-290" b="-1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762008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Attention</a:t>
            </a:r>
            <a:r>
              <a:rPr kumimoji="1" lang="zh-CN" altLang="en-US" dirty="0"/>
              <a:t> </a:t>
            </a:r>
            <a:r>
              <a:rPr kumimoji="1" lang="en-US" altLang="zh-CN" dirty="0"/>
              <a:t>Based</a:t>
            </a:r>
            <a:r>
              <a:rPr kumimoji="1" lang="zh-CN" altLang="en-US" dirty="0"/>
              <a:t> </a:t>
            </a:r>
            <a:r>
              <a:rPr kumimoji="1" lang="en-US" altLang="zh-CN" dirty="0"/>
              <a:t>Model</a:t>
            </a:r>
            <a:endParaRPr kumimoji="1" lang="zh-CN" altLang="en-US" dirty="0"/>
          </a:p>
        </p:txBody>
      </p:sp>
      <p:sp>
        <p:nvSpPr>
          <p:cNvPr id="3" name="内容占位符 2"/>
          <p:cNvSpPr>
            <a:spLocks noGrp="1"/>
          </p:cNvSpPr>
          <p:nvPr>
            <p:ph idx="1"/>
          </p:nvPr>
        </p:nvSpPr>
        <p:spPr>
          <a:xfrm>
            <a:off x="107504" y="980728"/>
            <a:ext cx="8928992" cy="5877272"/>
          </a:xfrm>
        </p:spPr>
        <p:txBody>
          <a:bodyPr>
            <a:normAutofit/>
          </a:bodyPr>
          <a:lstStyle/>
          <a:p>
            <a:r>
              <a:rPr kumimoji="1" lang="en-US" altLang="zh-CN" dirty="0"/>
              <a:t>Attention</a:t>
            </a:r>
            <a:r>
              <a:rPr kumimoji="1" lang="zh-CN" altLang="en-US" dirty="0"/>
              <a:t> </a:t>
            </a:r>
            <a:r>
              <a:rPr kumimoji="1" lang="en-US" altLang="zh-CN" dirty="0"/>
              <a:t>Supervision</a:t>
            </a:r>
          </a:p>
          <a:p>
            <a:pPr lvl="1"/>
            <a:r>
              <a:rPr kumimoji="1" lang="en-US" altLang="zh-CN" dirty="0"/>
              <a:t>Strategy</a:t>
            </a:r>
            <a:r>
              <a:rPr kumimoji="1" lang="zh-CN" altLang="en-US" dirty="0"/>
              <a:t> </a:t>
            </a:r>
            <a:r>
              <a:rPr kumimoji="1" lang="en-US" altLang="zh-CN" dirty="0"/>
              <a:t>1:</a:t>
            </a:r>
            <a:r>
              <a:rPr kumimoji="1" lang="zh-CN" altLang="en-US" dirty="0"/>
              <a:t> </a:t>
            </a:r>
            <a:r>
              <a:rPr kumimoji="1" lang="en-US" altLang="zh-CN" dirty="0"/>
              <a:t>only</a:t>
            </a:r>
            <a:r>
              <a:rPr kumimoji="1" lang="zh-CN" altLang="en-US" dirty="0"/>
              <a:t> </a:t>
            </a:r>
            <a:r>
              <a:rPr kumimoji="1" lang="en-US" altLang="zh-CN" dirty="0"/>
              <a:t>pay</a:t>
            </a:r>
            <a:r>
              <a:rPr kumimoji="1" lang="zh-CN" altLang="en-US" dirty="0"/>
              <a:t> </a:t>
            </a:r>
            <a:r>
              <a:rPr kumimoji="1" lang="en-US" altLang="zh-CN" dirty="0"/>
              <a:t>attention</a:t>
            </a:r>
            <a:r>
              <a:rPr kumimoji="1" lang="zh-CN" altLang="en-US" dirty="0"/>
              <a:t> </a:t>
            </a:r>
            <a:r>
              <a:rPr kumimoji="1" lang="en-US" altLang="zh-CN" dirty="0"/>
              <a:t>to</a:t>
            </a:r>
            <a:r>
              <a:rPr kumimoji="1" lang="zh-CN" altLang="en-US" dirty="0"/>
              <a:t> </a:t>
            </a:r>
            <a:r>
              <a:rPr kumimoji="1" lang="en-US" altLang="zh-CN" dirty="0"/>
              <a:t>argument</a:t>
            </a:r>
            <a:r>
              <a:rPr kumimoji="1" lang="zh-CN" altLang="en-US" dirty="0"/>
              <a:t> </a:t>
            </a:r>
            <a:r>
              <a:rPr kumimoji="1" lang="en-US" altLang="zh-CN" dirty="0"/>
              <a:t>words</a:t>
            </a:r>
          </a:p>
          <a:p>
            <a:pPr lvl="1"/>
            <a:endParaRPr kumimoji="1" lang="en-US" altLang="zh-CN" dirty="0"/>
          </a:p>
          <a:p>
            <a:pPr lvl="1"/>
            <a:endParaRPr kumimoji="1" lang="en-US" altLang="zh-CN" dirty="0"/>
          </a:p>
          <a:p>
            <a:pPr lvl="1"/>
            <a:endParaRPr kumimoji="1" lang="en-US" altLang="zh-CN" dirty="0"/>
          </a:p>
          <a:p>
            <a:pPr lvl="1"/>
            <a:endParaRPr kumimoji="1" lang="en-US" altLang="zh-CN"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203</a:t>
            </a:fld>
            <a:endParaRPr lang="zh-CN" altLang="en-US">
              <a:solidFill>
                <a:prstClr val="black">
                  <a:tint val="75000"/>
                </a:prstClr>
              </a:solidFill>
            </a:endParaRPr>
          </a:p>
        </p:txBody>
      </p:sp>
      <p:sp>
        <p:nvSpPr>
          <p:cNvPr id="11" name="文本框 10">
            <a:extLst>
              <a:ext uri="{FF2B5EF4-FFF2-40B4-BE49-F238E27FC236}">
                <a16:creationId xmlns:a16="http://schemas.microsoft.com/office/drawing/2014/main" id="{895DB5C3-2603-F74F-BFB8-C11481B0571A}"/>
              </a:ext>
            </a:extLst>
          </p:cNvPr>
          <p:cNvSpPr txBox="1"/>
          <p:nvPr/>
        </p:nvSpPr>
        <p:spPr>
          <a:xfrm>
            <a:off x="-35496" y="2492896"/>
            <a:ext cx="9144000" cy="523220"/>
          </a:xfrm>
          <a:prstGeom prst="rect">
            <a:avLst/>
          </a:prstGeom>
          <a:noFill/>
        </p:spPr>
        <p:txBody>
          <a:bodyPr wrap="square" rtlCol="0">
            <a:spAutoFit/>
          </a:bodyPr>
          <a:lstStyle/>
          <a:p>
            <a:pPr algn="ctr"/>
            <a:r>
              <a:rPr kumimoji="1" lang="en-US" altLang="zh-CN" sz="2800" u="sng" dirty="0" err="1"/>
              <a:t>Mohanmad</a:t>
            </a:r>
            <a:r>
              <a:rPr kumimoji="1" lang="zh-CN" altLang="en-US" sz="2800" dirty="0"/>
              <a:t> </a:t>
            </a:r>
            <a:r>
              <a:rPr kumimoji="1" lang="en-US" altLang="zh-CN" sz="2800" b="1" dirty="0">
                <a:solidFill>
                  <a:srgbClr val="FF0000"/>
                </a:solidFill>
              </a:rPr>
              <a:t>fired</a:t>
            </a:r>
            <a:r>
              <a:rPr kumimoji="1" lang="zh-CN" altLang="en-US" sz="2800" dirty="0"/>
              <a:t> </a:t>
            </a:r>
            <a:r>
              <a:rPr kumimoji="1" lang="en-US" altLang="zh-CN" sz="2800" u="sng" dirty="0"/>
              <a:t>Anwar</a:t>
            </a:r>
            <a:r>
              <a:rPr kumimoji="1" lang="en-US" altLang="zh-CN" sz="2800" dirty="0"/>
              <a:t>,</a:t>
            </a:r>
            <a:r>
              <a:rPr kumimoji="1" lang="zh-CN" altLang="en-US" sz="2800" dirty="0"/>
              <a:t> </a:t>
            </a:r>
            <a:r>
              <a:rPr kumimoji="1" lang="en-US" altLang="zh-CN" sz="2800" dirty="0"/>
              <a:t>his</a:t>
            </a:r>
            <a:r>
              <a:rPr kumimoji="1" lang="zh-CN" altLang="en-US" sz="2800" dirty="0"/>
              <a:t> </a:t>
            </a:r>
            <a:r>
              <a:rPr kumimoji="1" lang="en-US" altLang="zh-CN" sz="2800" dirty="0"/>
              <a:t>former</a:t>
            </a:r>
            <a:r>
              <a:rPr kumimoji="1" lang="zh-CN" altLang="en-US" sz="2800" dirty="0"/>
              <a:t> </a:t>
            </a:r>
            <a:r>
              <a:rPr kumimoji="1" lang="en-US" altLang="zh-CN" sz="2800" u="sng" dirty="0"/>
              <a:t>protege</a:t>
            </a:r>
            <a:r>
              <a:rPr kumimoji="1" lang="en-US" altLang="zh-CN" sz="2800" dirty="0"/>
              <a:t>,</a:t>
            </a:r>
            <a:r>
              <a:rPr kumimoji="1" lang="zh-CN" altLang="en-US" sz="2800" dirty="0"/>
              <a:t> </a:t>
            </a:r>
            <a:r>
              <a:rPr kumimoji="1" lang="en-US" altLang="zh-CN" sz="2800" dirty="0"/>
              <a:t>in</a:t>
            </a:r>
            <a:r>
              <a:rPr kumimoji="1" lang="zh-CN" altLang="en-US" sz="2800" dirty="0"/>
              <a:t> </a:t>
            </a:r>
            <a:r>
              <a:rPr kumimoji="1" lang="en-US" altLang="zh-CN" sz="2800" u="sng" dirty="0"/>
              <a:t>1998</a:t>
            </a:r>
            <a:r>
              <a:rPr kumimoji="1" lang="en-US" altLang="zh-CN" sz="2800" dirty="0"/>
              <a:t>.</a:t>
            </a:r>
            <a:endParaRPr kumimoji="1" lang="zh-CN" altLang="en-US" sz="2800" dirty="0"/>
          </a:p>
        </p:txBody>
      </p:sp>
      <p:grpSp>
        <p:nvGrpSpPr>
          <p:cNvPr id="21" name="组合 20">
            <a:extLst>
              <a:ext uri="{FF2B5EF4-FFF2-40B4-BE49-F238E27FC236}">
                <a16:creationId xmlns:a16="http://schemas.microsoft.com/office/drawing/2014/main" id="{0589B501-49BC-834F-A85B-9CA3FD2C0E44}"/>
              </a:ext>
            </a:extLst>
          </p:cNvPr>
          <p:cNvGrpSpPr/>
          <p:nvPr/>
        </p:nvGrpSpPr>
        <p:grpSpPr>
          <a:xfrm>
            <a:off x="504056" y="3491716"/>
            <a:ext cx="7992888" cy="369332"/>
            <a:chOff x="539552" y="2975289"/>
            <a:chExt cx="7992888" cy="369332"/>
          </a:xfrm>
        </p:grpSpPr>
        <p:sp>
          <p:nvSpPr>
            <p:cNvPr id="6" name="矩形 5">
              <a:extLst>
                <a:ext uri="{FF2B5EF4-FFF2-40B4-BE49-F238E27FC236}">
                  <a16:creationId xmlns:a16="http://schemas.microsoft.com/office/drawing/2014/main" id="{3C1D897E-4D5D-8149-8D14-84B0A7F198B5}"/>
                </a:ext>
              </a:extLst>
            </p:cNvPr>
            <p:cNvSpPr/>
            <p:nvPr/>
          </p:nvSpPr>
          <p:spPr>
            <a:xfrm>
              <a:off x="539552" y="2996952"/>
              <a:ext cx="7992888" cy="3408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90972D12-4CF0-EF4D-BCA1-B31FE6C3015F}"/>
                </a:ext>
              </a:extLst>
            </p:cNvPr>
            <p:cNvSpPr txBox="1"/>
            <p:nvPr/>
          </p:nvSpPr>
          <p:spPr>
            <a:xfrm>
              <a:off x="1187624" y="2975289"/>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13" name="文本框 12">
              <a:extLst>
                <a:ext uri="{FF2B5EF4-FFF2-40B4-BE49-F238E27FC236}">
                  <a16:creationId xmlns:a16="http://schemas.microsoft.com/office/drawing/2014/main" id="{EC007DB9-65F2-5545-8573-8761C1CF3F2F}"/>
                </a:ext>
              </a:extLst>
            </p:cNvPr>
            <p:cNvSpPr txBox="1"/>
            <p:nvPr/>
          </p:nvSpPr>
          <p:spPr>
            <a:xfrm>
              <a:off x="2616633" y="2975289"/>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14" name="文本框 13">
              <a:extLst>
                <a:ext uri="{FF2B5EF4-FFF2-40B4-BE49-F238E27FC236}">
                  <a16:creationId xmlns:a16="http://schemas.microsoft.com/office/drawing/2014/main" id="{28462331-1A02-5A47-B0D8-887A0CE65109}"/>
                </a:ext>
              </a:extLst>
            </p:cNvPr>
            <p:cNvSpPr txBox="1"/>
            <p:nvPr/>
          </p:nvSpPr>
          <p:spPr>
            <a:xfrm>
              <a:off x="3563888" y="2975289"/>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15" name="文本框 14">
              <a:extLst>
                <a:ext uri="{FF2B5EF4-FFF2-40B4-BE49-F238E27FC236}">
                  <a16:creationId xmlns:a16="http://schemas.microsoft.com/office/drawing/2014/main" id="{02F73349-E05F-0340-8567-2B34F252271A}"/>
                </a:ext>
              </a:extLst>
            </p:cNvPr>
            <p:cNvSpPr txBox="1"/>
            <p:nvPr/>
          </p:nvSpPr>
          <p:spPr>
            <a:xfrm>
              <a:off x="6394048" y="2975289"/>
              <a:ext cx="306494" cy="369332"/>
            </a:xfrm>
            <a:prstGeom prst="rect">
              <a:avLst/>
            </a:prstGeom>
            <a:noFill/>
          </p:spPr>
          <p:txBody>
            <a:bodyPr wrap="none" rtlCol="0">
              <a:spAutoFit/>
            </a:bodyPr>
            <a:lstStyle/>
            <a:p>
              <a:r>
                <a:rPr kumimoji="1" lang="en-US" altLang="zh-CN" dirty="0"/>
                <a:t>1</a:t>
              </a:r>
              <a:endParaRPr kumimoji="1" lang="zh-CN" altLang="en-US" dirty="0"/>
            </a:p>
          </p:txBody>
        </p:sp>
        <p:sp>
          <p:nvSpPr>
            <p:cNvPr id="16" name="文本框 15">
              <a:extLst>
                <a:ext uri="{FF2B5EF4-FFF2-40B4-BE49-F238E27FC236}">
                  <a16:creationId xmlns:a16="http://schemas.microsoft.com/office/drawing/2014/main" id="{D4E5C514-A58D-6C41-9518-F01618A257DE}"/>
                </a:ext>
              </a:extLst>
            </p:cNvPr>
            <p:cNvSpPr txBox="1"/>
            <p:nvPr/>
          </p:nvSpPr>
          <p:spPr>
            <a:xfrm>
              <a:off x="4418753" y="2975289"/>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17" name="文本框 16">
              <a:extLst>
                <a:ext uri="{FF2B5EF4-FFF2-40B4-BE49-F238E27FC236}">
                  <a16:creationId xmlns:a16="http://schemas.microsoft.com/office/drawing/2014/main" id="{1904D875-E214-E842-B8CE-09901ABAD52E}"/>
                </a:ext>
              </a:extLst>
            </p:cNvPr>
            <p:cNvSpPr txBox="1"/>
            <p:nvPr/>
          </p:nvSpPr>
          <p:spPr>
            <a:xfrm>
              <a:off x="5273618" y="2975289"/>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18" name="文本框 17">
              <a:extLst>
                <a:ext uri="{FF2B5EF4-FFF2-40B4-BE49-F238E27FC236}">
                  <a16:creationId xmlns:a16="http://schemas.microsoft.com/office/drawing/2014/main" id="{6F8FD46B-DEF4-0249-9F9B-5DF6C141A5D8}"/>
                </a:ext>
              </a:extLst>
            </p:cNvPr>
            <p:cNvSpPr txBox="1"/>
            <p:nvPr/>
          </p:nvSpPr>
          <p:spPr>
            <a:xfrm>
              <a:off x="7408778" y="2975289"/>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19" name="文本框 18">
              <a:extLst>
                <a:ext uri="{FF2B5EF4-FFF2-40B4-BE49-F238E27FC236}">
                  <a16:creationId xmlns:a16="http://schemas.microsoft.com/office/drawing/2014/main" id="{D0E80979-2C64-B345-8E88-060233CBF296}"/>
                </a:ext>
              </a:extLst>
            </p:cNvPr>
            <p:cNvSpPr txBox="1"/>
            <p:nvPr/>
          </p:nvSpPr>
          <p:spPr>
            <a:xfrm>
              <a:off x="8042921" y="2975289"/>
              <a:ext cx="306494" cy="369332"/>
            </a:xfrm>
            <a:prstGeom prst="rect">
              <a:avLst/>
            </a:prstGeom>
            <a:noFill/>
          </p:spPr>
          <p:txBody>
            <a:bodyPr wrap="none" rtlCol="0">
              <a:spAutoFit/>
            </a:bodyPr>
            <a:lstStyle/>
            <a:p>
              <a:r>
                <a:rPr kumimoji="1" lang="en-US" altLang="zh-CN" dirty="0"/>
                <a:t>1</a:t>
              </a:r>
              <a:endParaRPr kumimoji="1" lang="zh-CN" altLang="en-US" dirty="0"/>
            </a:p>
          </p:txBody>
        </p:sp>
      </p:grpSp>
      <p:sp>
        <p:nvSpPr>
          <p:cNvPr id="20" name="文本框 19">
            <a:extLst>
              <a:ext uri="{FF2B5EF4-FFF2-40B4-BE49-F238E27FC236}">
                <a16:creationId xmlns:a16="http://schemas.microsoft.com/office/drawing/2014/main" id="{BBEF14E2-997C-614E-9E03-66B2E7620D6A}"/>
              </a:ext>
            </a:extLst>
          </p:cNvPr>
          <p:cNvSpPr txBox="1"/>
          <p:nvPr/>
        </p:nvSpPr>
        <p:spPr>
          <a:xfrm>
            <a:off x="3310848" y="4931876"/>
            <a:ext cx="2451312" cy="369332"/>
          </a:xfrm>
          <a:prstGeom prst="rect">
            <a:avLst/>
          </a:prstGeom>
          <a:noFill/>
        </p:spPr>
        <p:txBody>
          <a:bodyPr wrap="none" rtlCol="0">
            <a:spAutoFit/>
          </a:bodyPr>
          <a:lstStyle/>
          <a:p>
            <a:r>
              <a:rPr kumimoji="1" lang="en-US" altLang="zh-CN" dirty="0"/>
              <a:t>Gold</a:t>
            </a:r>
            <a:r>
              <a:rPr kumimoji="1" lang="zh-CN" altLang="en-US" dirty="0"/>
              <a:t> </a:t>
            </a:r>
            <a:r>
              <a:rPr kumimoji="1" lang="en-US" altLang="zh-CN" dirty="0"/>
              <a:t>Attention</a:t>
            </a:r>
            <a:r>
              <a:rPr kumimoji="1" lang="zh-CN" altLang="en-US" dirty="0"/>
              <a:t> </a:t>
            </a:r>
            <a:r>
              <a:rPr kumimoji="1" lang="en-US" altLang="zh-CN" dirty="0"/>
              <a:t>Vectors</a:t>
            </a:r>
            <a:endParaRPr kumimoji="1" lang="zh-CN" altLang="en-US" dirty="0"/>
          </a:p>
        </p:txBody>
      </p:sp>
      <p:grpSp>
        <p:nvGrpSpPr>
          <p:cNvPr id="22" name="组合 21">
            <a:extLst>
              <a:ext uri="{FF2B5EF4-FFF2-40B4-BE49-F238E27FC236}">
                <a16:creationId xmlns:a16="http://schemas.microsoft.com/office/drawing/2014/main" id="{CB263002-5359-8A41-9879-9D7093C0AC3F}"/>
              </a:ext>
            </a:extLst>
          </p:cNvPr>
          <p:cNvGrpSpPr/>
          <p:nvPr/>
        </p:nvGrpSpPr>
        <p:grpSpPr>
          <a:xfrm>
            <a:off x="504056" y="4427820"/>
            <a:ext cx="7992888" cy="369332"/>
            <a:chOff x="539552" y="2975289"/>
            <a:chExt cx="7992888" cy="369332"/>
          </a:xfrm>
        </p:grpSpPr>
        <p:sp>
          <p:nvSpPr>
            <p:cNvPr id="23" name="矩形 22">
              <a:extLst>
                <a:ext uri="{FF2B5EF4-FFF2-40B4-BE49-F238E27FC236}">
                  <a16:creationId xmlns:a16="http://schemas.microsoft.com/office/drawing/2014/main" id="{B360FD22-8A23-6D4C-AD7C-25954D7FE9F0}"/>
                </a:ext>
              </a:extLst>
            </p:cNvPr>
            <p:cNvSpPr/>
            <p:nvPr/>
          </p:nvSpPr>
          <p:spPr>
            <a:xfrm>
              <a:off x="539552" y="2996952"/>
              <a:ext cx="7992888" cy="34087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897D8B35-088A-1F44-BA0E-97AB90FD0D7E}"/>
                </a:ext>
              </a:extLst>
            </p:cNvPr>
            <p:cNvSpPr txBox="1"/>
            <p:nvPr/>
          </p:nvSpPr>
          <p:spPr>
            <a:xfrm>
              <a:off x="1187624" y="2975289"/>
              <a:ext cx="601447" cy="369332"/>
            </a:xfrm>
            <a:prstGeom prst="rect">
              <a:avLst/>
            </a:prstGeom>
            <a:noFill/>
          </p:spPr>
          <p:txBody>
            <a:bodyPr wrap="none" rtlCol="0">
              <a:spAutoFit/>
            </a:bodyPr>
            <a:lstStyle/>
            <a:p>
              <a:r>
                <a:rPr kumimoji="1" lang="en-US" altLang="zh-CN" dirty="0"/>
                <a:t>0.25</a:t>
              </a:r>
              <a:endParaRPr kumimoji="1" lang="zh-CN" altLang="en-US" dirty="0"/>
            </a:p>
          </p:txBody>
        </p:sp>
        <p:sp>
          <p:nvSpPr>
            <p:cNvPr id="25" name="文本框 24">
              <a:extLst>
                <a:ext uri="{FF2B5EF4-FFF2-40B4-BE49-F238E27FC236}">
                  <a16:creationId xmlns:a16="http://schemas.microsoft.com/office/drawing/2014/main" id="{40C5FA27-17D2-FB46-83EA-DF07453958F6}"/>
                </a:ext>
              </a:extLst>
            </p:cNvPr>
            <p:cNvSpPr txBox="1"/>
            <p:nvPr/>
          </p:nvSpPr>
          <p:spPr>
            <a:xfrm>
              <a:off x="2616633" y="2975289"/>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26" name="文本框 25">
              <a:extLst>
                <a:ext uri="{FF2B5EF4-FFF2-40B4-BE49-F238E27FC236}">
                  <a16:creationId xmlns:a16="http://schemas.microsoft.com/office/drawing/2014/main" id="{46373AB3-3DA0-F445-A80D-CB52F23B9CEF}"/>
                </a:ext>
              </a:extLst>
            </p:cNvPr>
            <p:cNvSpPr txBox="1"/>
            <p:nvPr/>
          </p:nvSpPr>
          <p:spPr>
            <a:xfrm>
              <a:off x="3563888" y="2975289"/>
              <a:ext cx="601447" cy="369332"/>
            </a:xfrm>
            <a:prstGeom prst="rect">
              <a:avLst/>
            </a:prstGeom>
            <a:noFill/>
          </p:spPr>
          <p:txBody>
            <a:bodyPr wrap="none" rtlCol="0">
              <a:spAutoFit/>
            </a:bodyPr>
            <a:lstStyle/>
            <a:p>
              <a:r>
                <a:rPr kumimoji="1" lang="en-US" altLang="zh-CN" dirty="0"/>
                <a:t>0.25</a:t>
              </a:r>
              <a:endParaRPr kumimoji="1" lang="zh-CN" altLang="en-US" dirty="0"/>
            </a:p>
          </p:txBody>
        </p:sp>
        <p:sp>
          <p:nvSpPr>
            <p:cNvPr id="27" name="文本框 26">
              <a:extLst>
                <a:ext uri="{FF2B5EF4-FFF2-40B4-BE49-F238E27FC236}">
                  <a16:creationId xmlns:a16="http://schemas.microsoft.com/office/drawing/2014/main" id="{981F74E0-406B-F548-97B0-E8E80658190A}"/>
                </a:ext>
              </a:extLst>
            </p:cNvPr>
            <p:cNvSpPr txBox="1"/>
            <p:nvPr/>
          </p:nvSpPr>
          <p:spPr>
            <a:xfrm>
              <a:off x="6394048" y="2975289"/>
              <a:ext cx="601447" cy="369332"/>
            </a:xfrm>
            <a:prstGeom prst="rect">
              <a:avLst/>
            </a:prstGeom>
            <a:noFill/>
          </p:spPr>
          <p:txBody>
            <a:bodyPr wrap="none" rtlCol="0">
              <a:spAutoFit/>
            </a:bodyPr>
            <a:lstStyle/>
            <a:p>
              <a:r>
                <a:rPr kumimoji="1" lang="en-US" altLang="zh-CN" dirty="0"/>
                <a:t>0.25</a:t>
              </a:r>
              <a:endParaRPr kumimoji="1" lang="zh-CN" altLang="en-US" dirty="0"/>
            </a:p>
          </p:txBody>
        </p:sp>
        <p:sp>
          <p:nvSpPr>
            <p:cNvPr id="28" name="文本框 27">
              <a:extLst>
                <a:ext uri="{FF2B5EF4-FFF2-40B4-BE49-F238E27FC236}">
                  <a16:creationId xmlns:a16="http://schemas.microsoft.com/office/drawing/2014/main" id="{BFB6CE38-9EBF-8D45-96CE-E12D0625E50F}"/>
                </a:ext>
              </a:extLst>
            </p:cNvPr>
            <p:cNvSpPr txBox="1"/>
            <p:nvPr/>
          </p:nvSpPr>
          <p:spPr>
            <a:xfrm>
              <a:off x="4418753" y="2975289"/>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29" name="文本框 28">
              <a:extLst>
                <a:ext uri="{FF2B5EF4-FFF2-40B4-BE49-F238E27FC236}">
                  <a16:creationId xmlns:a16="http://schemas.microsoft.com/office/drawing/2014/main" id="{8ADC5333-2018-6642-ADE9-46C3ECC30C76}"/>
                </a:ext>
              </a:extLst>
            </p:cNvPr>
            <p:cNvSpPr txBox="1"/>
            <p:nvPr/>
          </p:nvSpPr>
          <p:spPr>
            <a:xfrm>
              <a:off x="5273618" y="2975289"/>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30" name="文本框 29">
              <a:extLst>
                <a:ext uri="{FF2B5EF4-FFF2-40B4-BE49-F238E27FC236}">
                  <a16:creationId xmlns:a16="http://schemas.microsoft.com/office/drawing/2014/main" id="{4CC77AEC-9C2F-8C45-97EE-1B27529B05C8}"/>
                </a:ext>
              </a:extLst>
            </p:cNvPr>
            <p:cNvSpPr txBox="1"/>
            <p:nvPr/>
          </p:nvSpPr>
          <p:spPr>
            <a:xfrm>
              <a:off x="7408778" y="2975289"/>
              <a:ext cx="306494" cy="369332"/>
            </a:xfrm>
            <a:prstGeom prst="rect">
              <a:avLst/>
            </a:prstGeom>
            <a:noFill/>
          </p:spPr>
          <p:txBody>
            <a:bodyPr wrap="none" rtlCol="0">
              <a:spAutoFit/>
            </a:bodyPr>
            <a:lstStyle/>
            <a:p>
              <a:r>
                <a:rPr kumimoji="1" lang="en-US" altLang="zh-CN" dirty="0"/>
                <a:t>0</a:t>
              </a:r>
              <a:endParaRPr kumimoji="1" lang="zh-CN" altLang="en-US" dirty="0"/>
            </a:p>
          </p:txBody>
        </p:sp>
        <p:sp>
          <p:nvSpPr>
            <p:cNvPr id="31" name="文本框 30">
              <a:extLst>
                <a:ext uri="{FF2B5EF4-FFF2-40B4-BE49-F238E27FC236}">
                  <a16:creationId xmlns:a16="http://schemas.microsoft.com/office/drawing/2014/main" id="{199F0061-53E1-EB44-9888-FD97C5E088C4}"/>
                </a:ext>
              </a:extLst>
            </p:cNvPr>
            <p:cNvSpPr txBox="1"/>
            <p:nvPr/>
          </p:nvSpPr>
          <p:spPr>
            <a:xfrm>
              <a:off x="7930993" y="2975289"/>
              <a:ext cx="601447" cy="369332"/>
            </a:xfrm>
            <a:prstGeom prst="rect">
              <a:avLst/>
            </a:prstGeom>
            <a:noFill/>
          </p:spPr>
          <p:txBody>
            <a:bodyPr wrap="none" rtlCol="0">
              <a:spAutoFit/>
            </a:bodyPr>
            <a:lstStyle/>
            <a:p>
              <a:r>
                <a:rPr kumimoji="1" lang="en-US" altLang="zh-CN" dirty="0"/>
                <a:t>0.25</a:t>
              </a:r>
              <a:endParaRPr kumimoji="1" lang="zh-CN" altLang="en-US" dirty="0"/>
            </a:p>
          </p:txBody>
        </p:sp>
      </p:grpSp>
      <p:sp>
        <p:nvSpPr>
          <p:cNvPr id="32" name="下箭头 31">
            <a:extLst>
              <a:ext uri="{FF2B5EF4-FFF2-40B4-BE49-F238E27FC236}">
                <a16:creationId xmlns:a16="http://schemas.microsoft.com/office/drawing/2014/main" id="{0339962E-1232-EE49-B362-FF303FECA228}"/>
              </a:ext>
            </a:extLst>
          </p:cNvPr>
          <p:cNvSpPr/>
          <p:nvPr/>
        </p:nvSpPr>
        <p:spPr>
          <a:xfrm>
            <a:off x="3834886" y="3068960"/>
            <a:ext cx="1277682" cy="340876"/>
          </a:xfrm>
          <a:prstGeom prst="downArrow">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68E0F895-9573-1147-9D52-30562840C078}"/>
              </a:ext>
            </a:extLst>
          </p:cNvPr>
          <p:cNvSpPr txBox="1"/>
          <p:nvPr/>
        </p:nvSpPr>
        <p:spPr>
          <a:xfrm>
            <a:off x="5238122" y="3053573"/>
            <a:ext cx="1550424" cy="369332"/>
          </a:xfrm>
          <a:prstGeom prst="rect">
            <a:avLst/>
          </a:prstGeom>
          <a:noFill/>
        </p:spPr>
        <p:txBody>
          <a:bodyPr wrap="none" rtlCol="0">
            <a:spAutoFit/>
          </a:bodyPr>
          <a:lstStyle/>
          <a:p>
            <a:r>
              <a:rPr kumimoji="1" lang="en-US" altLang="zh-CN" dirty="0"/>
              <a:t>raw</a:t>
            </a:r>
            <a:r>
              <a:rPr kumimoji="1" lang="zh-CN" altLang="en-US" dirty="0"/>
              <a:t> </a:t>
            </a:r>
            <a:r>
              <a:rPr kumimoji="1" lang="en-US" altLang="zh-CN" dirty="0"/>
              <a:t>attention</a:t>
            </a:r>
            <a:endParaRPr kumimoji="1" lang="zh-CN" altLang="en-US" dirty="0"/>
          </a:p>
        </p:txBody>
      </p:sp>
      <p:sp>
        <p:nvSpPr>
          <p:cNvPr id="34" name="下箭头 33">
            <a:extLst>
              <a:ext uri="{FF2B5EF4-FFF2-40B4-BE49-F238E27FC236}">
                <a16:creationId xmlns:a16="http://schemas.microsoft.com/office/drawing/2014/main" id="{3A188F31-6472-0646-BB56-0C94E8915A4F}"/>
              </a:ext>
            </a:extLst>
          </p:cNvPr>
          <p:cNvSpPr/>
          <p:nvPr/>
        </p:nvSpPr>
        <p:spPr>
          <a:xfrm>
            <a:off x="3834886" y="4011159"/>
            <a:ext cx="1277682" cy="340876"/>
          </a:xfrm>
          <a:prstGeom prst="downArrow">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EFD8A816-96BC-F64D-98C3-9858D492FA78}"/>
              </a:ext>
            </a:extLst>
          </p:cNvPr>
          <p:cNvSpPr txBox="1"/>
          <p:nvPr/>
        </p:nvSpPr>
        <p:spPr>
          <a:xfrm>
            <a:off x="5238122" y="3995772"/>
            <a:ext cx="1540806" cy="369332"/>
          </a:xfrm>
          <a:prstGeom prst="rect">
            <a:avLst/>
          </a:prstGeom>
          <a:noFill/>
        </p:spPr>
        <p:txBody>
          <a:bodyPr wrap="none" rtlCol="0">
            <a:spAutoFit/>
          </a:bodyPr>
          <a:lstStyle/>
          <a:p>
            <a:r>
              <a:rPr kumimoji="1" lang="en-US" altLang="zh-CN" dirty="0"/>
              <a:t>normalization</a:t>
            </a:r>
            <a:endParaRPr kumimoji="1" lang="zh-CN" altLang="en-US" dirty="0"/>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FB05A89C-B250-9C40-830D-630D786A9AB3}"/>
                  </a:ext>
                </a:extLst>
              </p:cNvPr>
              <p:cNvSpPr txBox="1"/>
              <p:nvPr/>
            </p:nvSpPr>
            <p:spPr>
              <a:xfrm>
                <a:off x="8523356" y="3437420"/>
                <a:ext cx="46326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zh-CN" sz="2400" i="1" smtClean="0">
                              <a:latin typeface="Cambria Math" panose="02040503050406030204" pitchFamily="18" charset="0"/>
                              <a:ea typeface="Cambria Math" panose="02040503050406030204" pitchFamily="18" charset="0"/>
                            </a:rPr>
                          </m:ctrlPr>
                        </m:accPr>
                        <m:e>
                          <m:r>
                            <a:rPr kumimoji="1" lang="en-US" altLang="zh-CN" sz="2400" i="1" smtClean="0">
                              <a:latin typeface="Cambria Math" panose="02040503050406030204" pitchFamily="18" charset="0"/>
                              <a:ea typeface="Cambria Math" panose="02040503050406030204" pitchFamily="18" charset="0"/>
                            </a:rPr>
                            <m:t>𝛼</m:t>
                          </m:r>
                        </m:e>
                      </m:acc>
                    </m:oMath>
                  </m:oMathPara>
                </a14:m>
                <a:endParaRPr kumimoji="1" lang="zh-CN" altLang="en-US" sz="2400" dirty="0"/>
              </a:p>
            </p:txBody>
          </p:sp>
        </mc:Choice>
        <mc:Fallback xmlns="">
          <p:sp>
            <p:nvSpPr>
              <p:cNvPr id="36" name="文本框 35">
                <a:extLst>
                  <a:ext uri="{FF2B5EF4-FFF2-40B4-BE49-F238E27FC236}">
                    <a16:creationId xmlns:a16="http://schemas.microsoft.com/office/drawing/2014/main" id="{FB05A89C-B250-9C40-830D-630D786A9AB3}"/>
                  </a:ext>
                </a:extLst>
              </p:cNvPr>
              <p:cNvSpPr txBox="1">
                <a:spLocks noRot="1" noChangeAspect="1" noMove="1" noResize="1" noEditPoints="1" noAdjustHandles="1" noChangeArrowheads="1" noChangeShapeType="1" noTextEdit="1"/>
              </p:cNvSpPr>
              <p:nvPr/>
            </p:nvSpPr>
            <p:spPr>
              <a:xfrm>
                <a:off x="8523356" y="3437420"/>
                <a:ext cx="463267"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3A51ED41-E080-EC44-A4CF-9A1608C3ABE2}"/>
                  </a:ext>
                </a:extLst>
              </p:cNvPr>
              <p:cNvSpPr txBox="1"/>
              <p:nvPr/>
            </p:nvSpPr>
            <p:spPr>
              <a:xfrm>
                <a:off x="8517338" y="4369459"/>
                <a:ext cx="5910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zh-CN" sz="2400" i="1" smtClean="0">
                              <a:latin typeface="Cambria Math" panose="02040503050406030204" pitchFamily="18" charset="0"/>
                            </a:rPr>
                          </m:ctrlPr>
                        </m:sSupPr>
                        <m:e>
                          <m:r>
                            <a:rPr kumimoji="1" lang="en-US" altLang="zh-CN" sz="2400" i="1" smtClean="0">
                              <a:latin typeface="Cambria Math" panose="02040503050406030204" pitchFamily="18" charset="0"/>
                              <a:ea typeface="Cambria Math" panose="02040503050406030204" pitchFamily="18" charset="0"/>
                            </a:rPr>
                            <m:t>𝛼</m:t>
                          </m:r>
                        </m:e>
                        <m:sup>
                          <m:r>
                            <a:rPr kumimoji="1" lang="zh-CN" altLang="en-US" sz="2400" b="0" i="1" smtClean="0">
                              <a:latin typeface="Cambria Math" panose="02040503050406030204" pitchFamily="18" charset="0"/>
                            </a:rPr>
                            <m:t>∗</m:t>
                          </m:r>
                        </m:sup>
                      </m:sSup>
                    </m:oMath>
                  </m:oMathPara>
                </a14:m>
                <a:endParaRPr kumimoji="1" lang="zh-CN" altLang="en-US" sz="2400" dirty="0"/>
              </a:p>
            </p:txBody>
          </p:sp>
        </mc:Choice>
        <mc:Fallback xmlns="">
          <p:sp>
            <p:nvSpPr>
              <p:cNvPr id="37" name="文本框 36">
                <a:extLst>
                  <a:ext uri="{FF2B5EF4-FFF2-40B4-BE49-F238E27FC236}">
                    <a16:creationId xmlns:a16="http://schemas.microsoft.com/office/drawing/2014/main" id="{3A51ED41-E080-EC44-A4CF-9A1608C3ABE2}"/>
                  </a:ext>
                </a:extLst>
              </p:cNvPr>
              <p:cNvSpPr txBox="1">
                <a:spLocks noRot="1" noChangeAspect="1" noMove="1" noResize="1" noEditPoints="1" noAdjustHandles="1" noChangeArrowheads="1" noChangeShapeType="1" noTextEdit="1"/>
              </p:cNvSpPr>
              <p:nvPr/>
            </p:nvSpPr>
            <p:spPr>
              <a:xfrm>
                <a:off x="8517338" y="4369459"/>
                <a:ext cx="591059" cy="46166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90185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Attention</a:t>
            </a:r>
            <a:r>
              <a:rPr kumimoji="1" lang="zh-CN" altLang="en-US" dirty="0"/>
              <a:t> </a:t>
            </a:r>
            <a:r>
              <a:rPr kumimoji="1" lang="en-US" altLang="zh-CN" dirty="0"/>
              <a:t>Based</a:t>
            </a:r>
            <a:r>
              <a:rPr kumimoji="1" lang="zh-CN" altLang="en-US" dirty="0"/>
              <a:t> </a:t>
            </a:r>
            <a:r>
              <a:rPr kumimoji="1" lang="en-US" altLang="zh-CN" dirty="0"/>
              <a:t>Model</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980728"/>
                <a:ext cx="8928992" cy="5877272"/>
              </a:xfrm>
            </p:spPr>
            <p:txBody>
              <a:bodyPr>
                <a:normAutofit/>
              </a:bodyPr>
              <a:lstStyle/>
              <a:p>
                <a:r>
                  <a:rPr kumimoji="1" lang="en-US" altLang="zh-CN" dirty="0"/>
                  <a:t>Attention</a:t>
                </a:r>
                <a:r>
                  <a:rPr kumimoji="1" lang="zh-CN" altLang="en-US" dirty="0"/>
                  <a:t> </a:t>
                </a:r>
                <a:r>
                  <a:rPr kumimoji="1" lang="en-US" altLang="zh-CN" dirty="0"/>
                  <a:t>Supervision</a:t>
                </a:r>
              </a:p>
              <a:p>
                <a:pPr lvl="1"/>
                <a:r>
                  <a:rPr kumimoji="1" lang="en-US" altLang="zh-CN" dirty="0"/>
                  <a:t>Strategy</a:t>
                </a:r>
                <a:r>
                  <a:rPr kumimoji="1" lang="zh-CN" altLang="en-US" dirty="0"/>
                  <a:t> </a:t>
                </a:r>
                <a:r>
                  <a:rPr kumimoji="1" lang="en-US" altLang="zh-CN" dirty="0"/>
                  <a:t>2:</a:t>
                </a:r>
                <a:r>
                  <a:rPr kumimoji="1" lang="zh-CN" altLang="en-US" dirty="0"/>
                  <a:t> </a:t>
                </a:r>
                <a:r>
                  <a:rPr kumimoji="1" lang="en-US" altLang="zh-CN" dirty="0"/>
                  <a:t>emphasize</a:t>
                </a:r>
                <a:r>
                  <a:rPr kumimoji="1" lang="zh-CN" altLang="en-US" dirty="0"/>
                  <a:t> </a:t>
                </a:r>
                <a:r>
                  <a:rPr kumimoji="1" lang="en-US" altLang="zh-CN" dirty="0"/>
                  <a:t>neighbor</a:t>
                </a:r>
                <a:r>
                  <a:rPr kumimoji="1" lang="zh-CN" altLang="en-US" dirty="0"/>
                  <a:t> </a:t>
                </a:r>
                <a:r>
                  <a:rPr kumimoji="1" lang="en-US" altLang="zh-CN" dirty="0"/>
                  <a:t>words</a:t>
                </a:r>
                <a:r>
                  <a:rPr kumimoji="1" lang="zh-CN" altLang="en-US" dirty="0"/>
                  <a:t> </a:t>
                </a:r>
                <a:r>
                  <a:rPr kumimoji="1" lang="en-US" altLang="zh-CN" dirty="0"/>
                  <a:t>of</a:t>
                </a:r>
                <a:r>
                  <a:rPr kumimoji="1" lang="zh-CN" altLang="en-US" dirty="0"/>
                  <a:t> </a:t>
                </a:r>
                <a:r>
                  <a:rPr kumimoji="1" lang="en-US" altLang="zh-CN" dirty="0"/>
                  <a:t>arguments</a:t>
                </a:r>
              </a:p>
              <a:p>
                <a:pPr lvl="2"/>
                <a:r>
                  <a:rPr kumimoji="1" lang="en-US" altLang="zh-CN" dirty="0"/>
                  <a:t>Step</a:t>
                </a:r>
                <a:r>
                  <a:rPr kumimoji="1" lang="zh-CN" altLang="en-US" dirty="0"/>
                  <a:t> </a:t>
                </a:r>
                <a:r>
                  <a:rPr kumimoji="1" lang="en-US" altLang="zh-CN" dirty="0"/>
                  <a:t>1:</a:t>
                </a:r>
                <a:r>
                  <a:rPr kumimoji="1" lang="zh-CN" altLang="en-US" dirty="0"/>
                  <a:t> </a:t>
                </a:r>
                <a:r>
                  <a:rPr kumimoji="1" lang="en-US" altLang="zh-CN" dirty="0"/>
                  <a:t>obtaining</a:t>
                </a:r>
                <a:r>
                  <a:rPr kumimoji="1" lang="zh-CN" altLang="en-US" dirty="0"/>
                  <a:t> </a:t>
                </a:r>
                <a:r>
                  <a:rPr kumimoji="1" lang="en-US" altLang="zh-CN" dirty="0"/>
                  <a:t>the</a:t>
                </a:r>
                <a:r>
                  <a:rPr kumimoji="1" lang="zh-CN" altLang="en-US" dirty="0"/>
                  <a:t> </a:t>
                </a:r>
                <a:r>
                  <a:rPr kumimoji="1" lang="en-US" altLang="zh-CN" dirty="0"/>
                  <a:t>raw</a:t>
                </a:r>
                <a:r>
                  <a:rPr kumimoji="1" lang="zh-CN" altLang="en-US" dirty="0"/>
                  <a:t> </a:t>
                </a:r>
                <a:r>
                  <a:rPr kumimoji="1" lang="en-US" altLang="zh-CN" dirty="0"/>
                  <a:t>attention</a:t>
                </a:r>
                <a:r>
                  <a:rPr kumimoji="1" lang="zh-CN" altLang="en-US" dirty="0"/>
                  <a:t> </a:t>
                </a:r>
                <a:r>
                  <a:rPr kumimoji="1" lang="en-US" altLang="zh-CN" dirty="0"/>
                  <a:t>vector</a:t>
                </a:r>
                <a:r>
                  <a:rPr kumimoji="1" lang="zh-CN" altLang="en-US" dirty="0"/>
                  <a:t> </a:t>
                </a:r>
                <a:r>
                  <a:rPr kumimoji="1" lang="en-US" altLang="zh-CN" dirty="0"/>
                  <a:t>as</a:t>
                </a:r>
                <a:r>
                  <a:rPr kumimoji="1" lang="zh-CN" altLang="en-US" dirty="0"/>
                  <a:t> </a:t>
                </a:r>
                <a:r>
                  <a:rPr kumimoji="1" lang="en-US" altLang="zh-CN" dirty="0"/>
                  <a:t>Strategy</a:t>
                </a:r>
                <a:r>
                  <a:rPr kumimoji="1" lang="zh-CN" altLang="en-US" dirty="0"/>
                  <a:t> </a:t>
                </a:r>
                <a:r>
                  <a:rPr kumimoji="1" lang="en-US" altLang="zh-CN" dirty="0"/>
                  <a:t>1.</a:t>
                </a:r>
              </a:p>
              <a:p>
                <a:pPr lvl="2"/>
                <a:r>
                  <a:rPr kumimoji="1" lang="en-US" altLang="zh-CN" dirty="0"/>
                  <a:t>Step</a:t>
                </a:r>
                <a:r>
                  <a:rPr kumimoji="1" lang="zh-CN" altLang="en-US" dirty="0"/>
                  <a:t> </a:t>
                </a:r>
                <a:r>
                  <a:rPr kumimoji="1" lang="en-US" altLang="zh-CN" dirty="0"/>
                  <a:t>2:</a:t>
                </a:r>
                <a:r>
                  <a:rPr kumimoji="1" lang="zh-CN" altLang="en-US" dirty="0"/>
                  <a:t> </a:t>
                </a:r>
                <a:r>
                  <a:rPr kumimoji="1" lang="en-US" altLang="zh-CN" dirty="0"/>
                  <a:t>creating</a:t>
                </a:r>
                <a:r>
                  <a:rPr kumimoji="1" lang="zh-CN" altLang="en-US" dirty="0"/>
                  <a:t> </a:t>
                </a:r>
                <a:r>
                  <a:rPr kumimoji="1" lang="en-US" altLang="zh-CN" dirty="0"/>
                  <a:t>a</a:t>
                </a:r>
                <a:r>
                  <a:rPr kumimoji="1" lang="zh-CN" altLang="en-US" dirty="0"/>
                  <a:t> </a:t>
                </a:r>
                <a:r>
                  <a:rPr kumimoji="1" lang="en-US" altLang="zh-CN" dirty="0"/>
                  <a:t>new</a:t>
                </a:r>
                <a:r>
                  <a:rPr kumimoji="1" lang="zh-CN" altLang="en-US" dirty="0"/>
                  <a:t> </a:t>
                </a:r>
                <a:r>
                  <a:rPr kumimoji="1" lang="en-US" altLang="zh-CN" dirty="0"/>
                  <a:t>vector</a:t>
                </a:r>
                <a:r>
                  <a:rPr kumimoji="1" lang="zh-CN" altLang="en-US"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𝛼</m:t>
                        </m:r>
                      </m:e>
                      <m:sup>
                        <m:r>
                          <a:rPr kumimoji="1" lang="en-US" altLang="zh-CN" b="0" i="1" smtClean="0">
                            <a:latin typeface="Cambria Math" panose="02040503050406030204" pitchFamily="18" charset="0"/>
                            <a:ea typeface="Cambria Math" panose="02040503050406030204" pitchFamily="18" charset="0"/>
                          </a:rPr>
                          <m:t>′</m:t>
                        </m:r>
                      </m:sup>
                    </m:sSup>
                  </m:oMath>
                </a14:m>
                <a:r>
                  <a:rPr kumimoji="1" lang="zh-CN" altLang="en-US" dirty="0"/>
                  <a:t> </a:t>
                </a:r>
                <a:r>
                  <a:rPr kumimoji="1" lang="en-US" altLang="zh-CN" dirty="0"/>
                  <a:t>with</a:t>
                </a:r>
                <a:r>
                  <a:rPr kumimoji="1" lang="zh-CN" altLang="en-US" dirty="0"/>
                  <a:t> </a:t>
                </a:r>
                <a:r>
                  <a:rPr kumimoji="1" lang="en-US" altLang="zh-CN" dirty="0"/>
                  <a:t>all</a:t>
                </a:r>
                <a:r>
                  <a:rPr kumimoji="1" lang="zh-CN" altLang="en-US" dirty="0"/>
                  <a:t> </a:t>
                </a:r>
                <a:r>
                  <a:rPr kumimoji="1" lang="en-US" altLang="zh-CN" dirty="0"/>
                  <a:t>points</a:t>
                </a:r>
                <a:r>
                  <a:rPr kumimoji="1" lang="zh-CN" altLang="en-US" dirty="0"/>
                  <a:t> </a:t>
                </a:r>
                <a:r>
                  <a:rPr kumimoji="1" lang="en-US" altLang="zh-CN" dirty="0"/>
                  <a:t>initialized</a:t>
                </a:r>
                <a:r>
                  <a:rPr kumimoji="1" lang="zh-CN" altLang="en-US" dirty="0"/>
                  <a:t> </a:t>
                </a:r>
                <a:r>
                  <a:rPr kumimoji="1" lang="en-US" altLang="zh-CN" dirty="0"/>
                  <a:t>with</a:t>
                </a:r>
                <a:r>
                  <a:rPr kumimoji="1" lang="zh-CN" altLang="en-US" dirty="0"/>
                  <a:t> </a:t>
                </a:r>
                <a:r>
                  <a:rPr kumimoji="1" lang="en-US" altLang="zh-CN" dirty="0"/>
                  <a:t>zero.</a:t>
                </a:r>
              </a:p>
              <a:p>
                <a:pPr lvl="2"/>
                <a:r>
                  <a:rPr kumimoji="1" lang="en-US" altLang="zh-CN" dirty="0"/>
                  <a:t>Step</a:t>
                </a:r>
                <a:r>
                  <a:rPr kumimoji="1" lang="zh-CN" altLang="en-US" dirty="0"/>
                  <a:t> </a:t>
                </a:r>
                <a:r>
                  <a:rPr kumimoji="1" lang="en-US" altLang="zh-CN" dirty="0"/>
                  <a:t>3:</a:t>
                </a:r>
                <a:r>
                  <a:rPr kumimoji="1" lang="zh-CN" altLang="en-US" dirty="0"/>
                  <a:t> </a:t>
                </a:r>
                <a:r>
                  <a:rPr kumimoji="1" lang="en-US" altLang="zh-CN" dirty="0"/>
                  <a:t>for</a:t>
                </a:r>
                <a:r>
                  <a:rPr kumimoji="1" lang="zh-CN" altLang="en-US" dirty="0"/>
                  <a:t> </a:t>
                </a:r>
                <a:r>
                  <a:rPr kumimoji="1" lang="en-US" altLang="zh-CN" dirty="0"/>
                  <a:t>each</a:t>
                </a:r>
                <a:r>
                  <a:rPr kumimoji="1" lang="zh-CN" altLang="en-US" dirty="0"/>
                  <a:t> </a:t>
                </a:r>
                <a14:m>
                  <m:oMath xmlns:m="http://schemas.openxmlformats.org/officeDocument/2006/math">
                    <m:acc>
                      <m:accPr>
                        <m:chr m:val="̅"/>
                        <m:ctrlPr>
                          <a:rPr kumimoji="1" lang="zh-CN" altLang="en-US" i="1" smtClean="0">
                            <a:latin typeface="Cambria Math" panose="02040503050406030204" pitchFamily="18" charset="0"/>
                          </a:rPr>
                        </m:ctrlPr>
                      </m:accPr>
                      <m:e>
                        <m:sSub>
                          <m:sSubPr>
                            <m:ctrlPr>
                              <a:rPr kumimoji="1" lang="en-US" altLang="zh-CN" i="1" smtClean="0">
                                <a:latin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𝑖</m:t>
                            </m:r>
                          </m:sub>
                        </m:sSub>
                      </m:e>
                    </m:acc>
                    <m:r>
                      <a:rPr kumimoji="1" lang="en-US" altLang="zh-CN" b="0" i="1" smtClean="0">
                        <a:latin typeface="Cambria Math" panose="02040503050406030204" pitchFamily="18" charset="0"/>
                      </a:rPr>
                      <m:t>=1</m:t>
                    </m:r>
                  </m:oMath>
                </a14:m>
                <a:r>
                  <a:rPr kumimoji="1" lang="en-US" altLang="zh-CN" dirty="0"/>
                  <a:t>,</a:t>
                </a:r>
                <a:r>
                  <a:rPr kumimoji="1" lang="zh-CN" altLang="en-US" dirty="0"/>
                  <a:t> </a:t>
                </a:r>
                <a:r>
                  <a:rPr kumimoji="1" lang="en-US" altLang="zh-CN" dirty="0"/>
                  <a:t>we</a:t>
                </a:r>
                <a:r>
                  <a:rPr kumimoji="1" lang="zh-CN" altLang="en-US" dirty="0"/>
                  <a:t> </a:t>
                </a:r>
                <a:r>
                  <a:rPr kumimoji="1" lang="en-US" altLang="zh-CN" dirty="0"/>
                  <a:t>update</a:t>
                </a:r>
                <a:r>
                  <a:rPr kumimoji="1" lang="zh-CN" altLang="en-US" dirty="0"/>
                  <a:t> </a:t>
                </a:r>
                <a:r>
                  <a:rPr kumimoji="1" lang="en-US" altLang="zh-CN" dirty="0"/>
                  <a:t>the</a:t>
                </a:r>
                <a:r>
                  <a:rPr kumimoji="1" lang="zh-CN" altLang="en-US" dirty="0"/>
                  <a:t> </a:t>
                </a:r>
                <a:r>
                  <a:rPr kumimoji="1" lang="en-US" altLang="zh-CN" dirty="0"/>
                  <a:t>new</a:t>
                </a:r>
                <a:r>
                  <a:rPr kumimoji="1" lang="zh-CN" altLang="en-US" dirty="0"/>
                  <a:t> </a:t>
                </a:r>
                <a:r>
                  <a:rPr kumimoji="1" lang="en-US" altLang="zh-CN" dirty="0"/>
                  <a:t>vector:</a:t>
                </a:r>
              </a:p>
              <a:p>
                <a:pPr marL="914400" lvl="2" indent="0" algn="ctr">
                  <a:buNone/>
                </a:pPr>
                <a14:m>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i="1" smtClean="0">
                            <a:latin typeface="Cambria Math" panose="02040503050406030204" pitchFamily="18" charset="0"/>
                            <a:ea typeface="Cambria Math" panose="02040503050406030204" pitchFamily="18" charset="0"/>
                          </a:rPr>
                          <m:t>𝛼</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up>
                        <m:r>
                          <a:rPr kumimoji="1" lang="en-US" altLang="zh-CN" b="0" i="1" smtClean="0">
                            <a:latin typeface="Cambria Math" panose="02040503050406030204" pitchFamily="18" charset="0"/>
                          </a:rPr>
                          <m:t>′</m:t>
                        </m:r>
                      </m:sup>
                    </m:sSubSup>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𝛼</m:t>
                        </m:r>
                      </m:e>
                      <m:sub>
                        <m:r>
                          <a:rPr kumimoji="1" lang="en-US" altLang="zh-CN" i="1">
                            <a:latin typeface="Cambria Math" panose="02040503050406030204" pitchFamily="18" charset="0"/>
                          </a:rPr>
                          <m:t>𝑖</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up>
                        <m:r>
                          <a:rPr kumimoji="1" lang="en-US" altLang="zh-CN" i="1">
                            <a:latin typeface="Cambria Math" panose="02040503050406030204" pitchFamily="18" charset="0"/>
                          </a:rPr>
                          <m:t>′</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𝑔</m:t>
                    </m:r>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e>
                    </m:d>
                    <m:r>
                      <a:rPr kumimoji="1" lang="en-US" altLang="zh-CN" b="0" i="1" smtClean="0">
                        <a:latin typeface="Cambria Math" panose="02040503050406030204" pitchFamily="18" charset="0"/>
                      </a:rPr>
                      <m:t>)</m:t>
                    </m:r>
                  </m:oMath>
                </a14:m>
                <a:r>
                  <a:rPr kumimoji="1" lang="zh-CN" altLang="en-US" dirty="0"/>
                  <a:t> </a:t>
                </a:r>
                <a:endParaRPr kumimoji="1" lang="en-US" altLang="zh-CN" dirty="0"/>
              </a:p>
              <a:p>
                <a:pPr lvl="2"/>
                <a:r>
                  <a:rPr kumimoji="1" lang="en-US" altLang="zh-CN" dirty="0"/>
                  <a:t>Step</a:t>
                </a:r>
                <a:r>
                  <a:rPr kumimoji="1" lang="zh-CN" altLang="en-US" dirty="0"/>
                  <a:t> </a:t>
                </a:r>
                <a:r>
                  <a:rPr kumimoji="1" lang="en-US" altLang="zh-CN" dirty="0"/>
                  <a:t>4:</a:t>
                </a:r>
                <a:r>
                  <a:rPr kumimoji="1" lang="zh-CN" altLang="en-US" dirty="0"/>
                  <a:t> </a:t>
                </a:r>
                <a:r>
                  <a:rPr kumimoji="1" lang="en-US" altLang="zh-CN" dirty="0"/>
                  <a:t>calculating</a:t>
                </a:r>
                <a:r>
                  <a:rPr kumimoji="1" lang="zh-CN" altLang="en-US" dirty="0"/>
                  <a:t> </a:t>
                </a:r>
                <a:r>
                  <a:rPr kumimoji="1" lang="en-US" altLang="zh-CN" dirty="0"/>
                  <a:t>the</a:t>
                </a:r>
                <a:r>
                  <a:rPr kumimoji="1" lang="zh-CN" altLang="en-US" dirty="0"/>
                  <a:t> </a:t>
                </a:r>
                <a:r>
                  <a:rPr kumimoji="1" lang="en-US" altLang="zh-CN" dirty="0"/>
                  <a:t>final</a:t>
                </a:r>
                <a:r>
                  <a:rPr kumimoji="1" lang="zh-CN" altLang="en-US" dirty="0"/>
                  <a:t> </a:t>
                </a:r>
                <a:r>
                  <a:rPr kumimoji="1" lang="en-US" altLang="zh-CN" dirty="0"/>
                  <a:t>attention</a:t>
                </a:r>
                <a:r>
                  <a:rPr kumimoji="1" lang="zh-CN" altLang="en-US" dirty="0"/>
                  <a:t> </a:t>
                </a:r>
                <a:r>
                  <a:rPr kumimoji="1" lang="en-US" altLang="zh-CN" dirty="0"/>
                  <a:t>vector</a:t>
                </a:r>
                <a:r>
                  <a:rPr kumimoji="1" lang="zh-CN" altLang="en-US" dirty="0"/>
                  <a:t> </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i="1" smtClean="0">
                            <a:latin typeface="Cambria Math" panose="02040503050406030204" pitchFamily="18" charset="0"/>
                            <a:ea typeface="Cambria Math" panose="02040503050406030204" pitchFamily="18" charset="0"/>
                          </a:rPr>
                          <m:t>𝛼</m:t>
                        </m:r>
                      </m:e>
                      <m:sup>
                        <m:r>
                          <a:rPr kumimoji="1" lang="zh-CN" altLang="en-US" b="0" i="1" smtClean="0">
                            <a:latin typeface="Cambria Math" panose="02040503050406030204" pitchFamily="18" charset="0"/>
                          </a:rPr>
                          <m:t>∗</m:t>
                        </m:r>
                      </m:sup>
                    </m:sSup>
                  </m:oMath>
                </a14:m>
                <a:r>
                  <a:rPr kumimoji="1" lang="zh-CN" altLang="en-US" dirty="0"/>
                  <a:t> </a:t>
                </a:r>
                <a:r>
                  <a:rPr kumimoji="1" lang="en-US" altLang="zh-CN" dirty="0"/>
                  <a:t>by</a:t>
                </a:r>
                <a:r>
                  <a:rPr kumimoji="1" lang="zh-CN" altLang="en-US" dirty="0"/>
                  <a:t> </a:t>
                </a:r>
                <a:r>
                  <a:rPr kumimoji="1" lang="en-US" altLang="zh-CN" dirty="0"/>
                  <a:t>normalizing</a:t>
                </a:r>
                <a:r>
                  <a:rPr kumimoji="1" lang="zh-CN" altLang="en-US" dirty="0"/>
                  <a:t> </a:t>
                </a:r>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𝛼</m:t>
                        </m:r>
                      </m:e>
                      <m:sup>
                        <m:r>
                          <a:rPr kumimoji="1" lang="en-US" altLang="zh-CN" b="0" i="1" smtClean="0">
                            <a:latin typeface="Cambria Math" panose="02040503050406030204" pitchFamily="18" charset="0"/>
                            <a:ea typeface="Cambria Math" panose="02040503050406030204" pitchFamily="18" charset="0"/>
                          </a:rPr>
                          <m:t>′</m:t>
                        </m:r>
                      </m:sup>
                    </m:sSup>
                  </m:oMath>
                </a14:m>
                <a:r>
                  <a:rPr kumimoji="1" lang="en-US" altLang="zh-CN" dirty="0"/>
                  <a:t>.</a:t>
                </a:r>
              </a:p>
              <a:p>
                <a:pPr lvl="1"/>
                <a:endParaRPr kumimoji="1" lang="en-US" altLang="zh-CN" dirty="0"/>
              </a:p>
              <a:p>
                <a:pPr lvl="1"/>
                <a:endParaRPr kumimoji="1" lang="en-US" altLang="zh-CN" dirty="0"/>
              </a:p>
              <a:p>
                <a:pPr lvl="1"/>
                <a:endParaRPr kumimoji="1" lang="en-US" altLang="zh-CN" dirty="0"/>
              </a:p>
              <a:p>
                <a:pPr lvl="1"/>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980728"/>
                <a:ext cx="8928992" cy="5877272"/>
              </a:xfrm>
              <a:blipFill>
                <a:blip r:embed="rId3"/>
                <a:stretch>
                  <a:fillRect l="-1277" t="-1078" r="-1135"/>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204</a:t>
            </a:fld>
            <a:endParaRPr lang="zh-CN" altLang="en-US">
              <a:solidFill>
                <a:prstClr val="black">
                  <a:tint val="75000"/>
                </a:prstClr>
              </a:solidFill>
            </a:endParaRPr>
          </a:p>
        </p:txBody>
      </p:sp>
    </p:spTree>
    <p:extLst>
      <p:ext uri="{BB962C8B-B14F-4D97-AF65-F5344CB8AC3E}">
        <p14:creationId xmlns:p14="http://schemas.microsoft.com/office/powerpoint/2010/main" val="14094500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Attention</a:t>
            </a:r>
            <a:r>
              <a:rPr kumimoji="1" lang="zh-CN" altLang="en-US" dirty="0"/>
              <a:t> </a:t>
            </a:r>
            <a:r>
              <a:rPr kumimoji="1" lang="en-US" altLang="zh-CN" dirty="0"/>
              <a:t>Based</a:t>
            </a:r>
            <a:r>
              <a:rPr kumimoji="1" lang="zh-CN" altLang="en-US" dirty="0"/>
              <a:t> </a:t>
            </a:r>
            <a:r>
              <a:rPr kumimoji="1" lang="en-US" altLang="zh-CN" dirty="0"/>
              <a:t>Model</a:t>
            </a:r>
            <a:endParaRPr kumimoji="1" lang="zh-CN" altLang="en-US" dirty="0"/>
          </a:p>
        </p:txBody>
      </p:sp>
      <p:sp>
        <p:nvSpPr>
          <p:cNvPr id="3" name="内容占位符 2"/>
          <p:cNvSpPr>
            <a:spLocks noGrp="1"/>
          </p:cNvSpPr>
          <p:nvPr>
            <p:ph idx="1"/>
          </p:nvPr>
        </p:nvSpPr>
        <p:spPr>
          <a:xfrm>
            <a:off x="107504" y="980728"/>
            <a:ext cx="8928992" cy="5877272"/>
          </a:xfrm>
        </p:spPr>
        <p:txBody>
          <a:bodyPr>
            <a:normAutofit/>
          </a:bodyPr>
          <a:lstStyle/>
          <a:p>
            <a:r>
              <a:rPr kumimoji="1" lang="en-US" altLang="zh-CN" dirty="0"/>
              <a:t>Attention Mechanism</a:t>
            </a:r>
          </a:p>
          <a:p>
            <a:pPr lvl="1"/>
            <a:r>
              <a:rPr kumimoji="1" lang="en-US" altLang="zh-CN" dirty="0"/>
              <a:t>Pay more attention to the words about arguments</a:t>
            </a:r>
          </a:p>
          <a:p>
            <a:pPr lvl="1"/>
            <a:r>
              <a:rPr kumimoji="1" lang="en-US" altLang="zh-CN" dirty="0"/>
              <a:t>More efficient to aggregate the fine-grained information</a:t>
            </a:r>
          </a:p>
          <a:p>
            <a:r>
              <a:rPr kumimoji="1" lang="en-US" altLang="zh-CN" dirty="0"/>
              <a:t>Supervised Learning </a:t>
            </a:r>
          </a:p>
          <a:p>
            <a:pPr lvl="1"/>
            <a:r>
              <a:rPr kumimoji="1" lang="en-US" altLang="zh-CN" dirty="0"/>
              <a:t>Rely</a:t>
            </a:r>
            <a:r>
              <a:rPr kumimoji="1" lang="zh-CN" altLang="en-US" dirty="0"/>
              <a:t> </a:t>
            </a:r>
            <a:r>
              <a:rPr kumimoji="1" lang="en-US" altLang="zh-CN" dirty="0"/>
              <a:t>on</a:t>
            </a:r>
            <a:r>
              <a:rPr kumimoji="1" lang="zh-CN" altLang="en-US" dirty="0"/>
              <a:t> </a:t>
            </a:r>
            <a:r>
              <a:rPr kumimoji="1" lang="en-US" altLang="zh-CN" dirty="0"/>
              <a:t>time-consuming</a:t>
            </a:r>
            <a:r>
              <a:rPr kumimoji="1" lang="zh-CN" altLang="en-US" dirty="0"/>
              <a:t> </a:t>
            </a:r>
            <a:r>
              <a:rPr kumimoji="1" lang="en-US" altLang="zh-CN" dirty="0"/>
              <a:t>human</a:t>
            </a:r>
            <a:r>
              <a:rPr kumimoji="1" lang="zh-CN" altLang="en-US" dirty="0"/>
              <a:t> </a:t>
            </a:r>
            <a:r>
              <a:rPr kumimoji="1" lang="en-US" altLang="zh-CN" dirty="0"/>
              <a:t>annotation</a:t>
            </a:r>
          </a:p>
          <a:p>
            <a:pPr lvl="1"/>
            <a:r>
              <a:rPr kumimoji="1" lang="en-US" altLang="zh-CN" dirty="0"/>
              <a:t>Hard to construct large-scale dataset</a:t>
            </a:r>
          </a:p>
          <a:p>
            <a:pPr lvl="0"/>
            <a:endParaRPr kumimoji="1" lang="en-US" altLang="zh-CN" dirty="0">
              <a:solidFill>
                <a:prstClr val="black"/>
              </a:solidFill>
            </a:endParaRPr>
          </a:p>
          <a:p>
            <a:pPr lvl="0"/>
            <a:r>
              <a:rPr kumimoji="1" lang="en-US" altLang="zh-CN" dirty="0">
                <a:solidFill>
                  <a:prstClr val="black"/>
                </a:solidFill>
              </a:rPr>
              <a:t>How to automatically generate training data?</a:t>
            </a:r>
          </a:p>
          <a:p>
            <a:pPr lvl="1"/>
            <a:endParaRPr kumimoji="1" lang="en-US" altLang="zh-CN"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205</a:t>
            </a:fld>
            <a:endParaRPr lang="zh-CN" altLang="en-US">
              <a:solidFill>
                <a:prstClr val="black">
                  <a:tint val="75000"/>
                </a:prstClr>
              </a:solidFill>
            </a:endParaRPr>
          </a:p>
        </p:txBody>
      </p:sp>
    </p:spTree>
    <p:extLst>
      <p:ext uri="{BB962C8B-B14F-4D97-AF65-F5344CB8AC3E}">
        <p14:creationId xmlns:p14="http://schemas.microsoft.com/office/powerpoint/2010/main" val="13182480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Event</a:t>
            </a:r>
            <a:r>
              <a:rPr kumimoji="1" lang="zh-CN" altLang="en-US" dirty="0"/>
              <a:t> </a:t>
            </a:r>
            <a:r>
              <a:rPr kumimoji="1" lang="en-US" altLang="zh-CN" dirty="0"/>
              <a:t>Extraction</a:t>
            </a:r>
            <a:endParaRPr kumimoji="1" lang="zh-CN" altLang="en-US" dirty="0"/>
          </a:p>
        </p:txBody>
      </p:sp>
      <p:sp>
        <p:nvSpPr>
          <p:cNvPr id="3" name="内容占位符 2"/>
          <p:cNvSpPr>
            <a:spLocks noGrp="1"/>
          </p:cNvSpPr>
          <p:nvPr>
            <p:ph idx="1"/>
          </p:nvPr>
        </p:nvSpPr>
        <p:spPr>
          <a:xfrm>
            <a:off x="107504" y="980728"/>
            <a:ext cx="9036496" cy="5472608"/>
          </a:xfrm>
        </p:spPr>
        <p:txBody>
          <a:bodyPr>
            <a:normAutofit lnSpcReduction="10000"/>
          </a:bodyPr>
          <a:lstStyle/>
          <a:p>
            <a:r>
              <a:rPr lang="en-US" altLang="zh-CN" dirty="0"/>
              <a:t>Introduction</a:t>
            </a:r>
          </a:p>
          <a:p>
            <a:pPr lvl="1"/>
            <a:r>
              <a:rPr lang="en-US" altLang="zh-CN" dirty="0"/>
              <a:t>Why</a:t>
            </a:r>
            <a:r>
              <a:rPr lang="zh-CN" altLang="en-US" dirty="0"/>
              <a:t> </a:t>
            </a:r>
            <a:r>
              <a:rPr lang="en-US" altLang="zh-CN" dirty="0"/>
              <a:t>Event</a:t>
            </a:r>
            <a:r>
              <a:rPr lang="zh-CN" altLang="en-US" dirty="0"/>
              <a:t> </a:t>
            </a:r>
            <a:r>
              <a:rPr lang="en-US" altLang="zh-CN" dirty="0"/>
              <a:t>Extraction?</a:t>
            </a:r>
          </a:p>
          <a:p>
            <a:pPr lvl="1"/>
            <a:r>
              <a:rPr lang="en-US" altLang="zh-CN" dirty="0"/>
              <a:t>Task</a:t>
            </a:r>
            <a:r>
              <a:rPr lang="zh-CN" altLang="en-US" dirty="0"/>
              <a:t> </a:t>
            </a:r>
            <a:r>
              <a:rPr lang="en-US" altLang="zh-CN" dirty="0"/>
              <a:t>Definition</a:t>
            </a:r>
          </a:p>
          <a:p>
            <a:r>
              <a:rPr lang="en-US" altLang="zh-CN" dirty="0"/>
              <a:t>Methods</a:t>
            </a:r>
            <a:r>
              <a:rPr lang="zh-CN" altLang="en-US" dirty="0"/>
              <a:t> </a:t>
            </a:r>
            <a:r>
              <a:rPr lang="en-US" altLang="zh-CN" dirty="0"/>
              <a:t>for</a:t>
            </a:r>
            <a:r>
              <a:rPr lang="zh-CN" altLang="en-US" dirty="0"/>
              <a:t> </a:t>
            </a:r>
            <a:r>
              <a:rPr lang="en-US" altLang="zh-CN" dirty="0"/>
              <a:t>Event</a:t>
            </a:r>
            <a:r>
              <a:rPr lang="zh-CN" altLang="en-US" dirty="0"/>
              <a:t> </a:t>
            </a:r>
            <a:r>
              <a:rPr lang="en-US" altLang="zh-CN" dirty="0"/>
              <a:t>Extraction</a:t>
            </a:r>
          </a:p>
          <a:p>
            <a:pPr lvl="1"/>
            <a:r>
              <a:rPr lang="en-US" altLang="zh-CN" dirty="0"/>
              <a:t>Feature</a:t>
            </a:r>
            <a:r>
              <a:rPr lang="zh-CN" altLang="en-US" dirty="0"/>
              <a:t> </a:t>
            </a:r>
            <a:r>
              <a:rPr lang="en-US" altLang="zh-CN" dirty="0"/>
              <a:t>Representation</a:t>
            </a:r>
          </a:p>
          <a:p>
            <a:pPr lvl="1"/>
            <a:r>
              <a:rPr lang="en-US" altLang="zh-CN" dirty="0"/>
              <a:t>Neural</a:t>
            </a:r>
            <a:r>
              <a:rPr lang="zh-CN" altLang="en-US" dirty="0"/>
              <a:t> </a:t>
            </a:r>
            <a:r>
              <a:rPr lang="en-US" altLang="zh-CN" dirty="0"/>
              <a:t>Event</a:t>
            </a:r>
            <a:r>
              <a:rPr lang="zh-CN" altLang="en-US" dirty="0"/>
              <a:t> </a:t>
            </a:r>
            <a:r>
              <a:rPr lang="en-US" altLang="zh-CN" dirty="0"/>
              <a:t>Extraction</a:t>
            </a:r>
          </a:p>
          <a:p>
            <a:pPr lvl="1"/>
            <a:r>
              <a:rPr lang="en-US" altLang="zh-CN" dirty="0"/>
              <a:t>Attention</a:t>
            </a:r>
            <a:r>
              <a:rPr lang="zh-CN" altLang="en-US" dirty="0"/>
              <a:t> </a:t>
            </a:r>
            <a:r>
              <a:rPr lang="en-US" altLang="zh-CN" dirty="0"/>
              <a:t>Based</a:t>
            </a:r>
            <a:r>
              <a:rPr lang="zh-CN" altLang="en-US" dirty="0"/>
              <a:t> </a:t>
            </a:r>
            <a:r>
              <a:rPr lang="en-US" altLang="zh-CN" dirty="0"/>
              <a:t>Model</a:t>
            </a:r>
          </a:p>
          <a:p>
            <a:r>
              <a:rPr lang="en-US" altLang="zh-CN" dirty="0">
                <a:solidFill>
                  <a:srgbClr val="FF0000"/>
                </a:solidFill>
              </a:rPr>
              <a:t>Training</a:t>
            </a:r>
            <a:r>
              <a:rPr lang="zh-CN" altLang="en-US" dirty="0">
                <a:solidFill>
                  <a:srgbClr val="FF0000"/>
                </a:solidFill>
              </a:rPr>
              <a:t> </a:t>
            </a:r>
            <a:r>
              <a:rPr lang="en-US" altLang="zh-CN" dirty="0">
                <a:solidFill>
                  <a:srgbClr val="FF0000"/>
                </a:solidFill>
              </a:rPr>
              <a:t>Data</a:t>
            </a:r>
            <a:r>
              <a:rPr lang="zh-CN" altLang="en-US" dirty="0">
                <a:solidFill>
                  <a:srgbClr val="FF0000"/>
                </a:solidFill>
              </a:rPr>
              <a:t> </a:t>
            </a:r>
            <a:r>
              <a:rPr lang="en-US" altLang="zh-CN" dirty="0">
                <a:solidFill>
                  <a:srgbClr val="FF0000"/>
                </a:solidFill>
              </a:rPr>
              <a:t>Generation from external knowledge</a:t>
            </a:r>
          </a:p>
          <a:p>
            <a:pPr lvl="1"/>
            <a:r>
              <a:rPr lang="en-US" altLang="zh-CN" dirty="0"/>
              <a:t>Data</a:t>
            </a:r>
            <a:r>
              <a:rPr lang="zh-CN" altLang="en-US" dirty="0"/>
              <a:t> </a:t>
            </a:r>
            <a:r>
              <a:rPr lang="en-US" altLang="zh-CN" dirty="0"/>
              <a:t>Generation</a:t>
            </a:r>
            <a:r>
              <a:rPr lang="zh-CN" altLang="en-US" dirty="0"/>
              <a:t> </a:t>
            </a:r>
            <a:r>
              <a:rPr lang="en-US" altLang="zh-CN" dirty="0"/>
              <a:t>from</a:t>
            </a:r>
            <a:r>
              <a:rPr lang="zh-CN" altLang="en-US" dirty="0"/>
              <a:t> </a:t>
            </a:r>
            <a:r>
              <a:rPr lang="en-US" altLang="zh-CN" dirty="0" err="1"/>
              <a:t>FrameNet</a:t>
            </a:r>
            <a:endParaRPr lang="en-US" altLang="zh-CN" dirty="0"/>
          </a:p>
          <a:p>
            <a:r>
              <a:rPr lang="en-US" altLang="zh-CN" dirty="0"/>
              <a:t>Open-domain Event Extraction</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206</a:t>
            </a:fld>
            <a:endParaRPr lang="zh-CN" altLang="en-US">
              <a:solidFill>
                <a:prstClr val="black">
                  <a:tint val="75000"/>
                </a:prstClr>
              </a:solidFill>
            </a:endParaRPr>
          </a:p>
        </p:txBody>
      </p:sp>
    </p:spTree>
    <p:extLst>
      <p:ext uri="{BB962C8B-B14F-4D97-AF65-F5344CB8AC3E}">
        <p14:creationId xmlns:p14="http://schemas.microsoft.com/office/powerpoint/2010/main" val="13200005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600" dirty="0"/>
              <a:t>Data</a:t>
            </a:r>
            <a:r>
              <a:rPr kumimoji="1" lang="zh-CN" altLang="en-US" sz="3600" dirty="0"/>
              <a:t> </a:t>
            </a:r>
            <a:r>
              <a:rPr kumimoji="1" lang="en-US" altLang="zh-CN" sz="3600" dirty="0"/>
              <a:t>Generation</a:t>
            </a:r>
            <a:r>
              <a:rPr kumimoji="1" lang="zh-CN" altLang="en-US" sz="3600" dirty="0"/>
              <a:t> </a:t>
            </a:r>
            <a:r>
              <a:rPr kumimoji="1" lang="en-US" altLang="zh-CN" sz="3600" dirty="0"/>
              <a:t>From</a:t>
            </a:r>
            <a:r>
              <a:rPr kumimoji="1" lang="zh-CN" altLang="en-US" sz="3600" dirty="0"/>
              <a:t> </a:t>
            </a:r>
            <a:r>
              <a:rPr kumimoji="1" lang="en-US" altLang="zh-CN" sz="3600" dirty="0"/>
              <a:t>External</a:t>
            </a:r>
            <a:r>
              <a:rPr kumimoji="1" lang="zh-CN" altLang="en-US" sz="3600" dirty="0"/>
              <a:t> </a:t>
            </a:r>
            <a:r>
              <a:rPr kumimoji="1" lang="en-US" altLang="zh-CN" sz="3600" dirty="0"/>
              <a:t>Knowledge</a:t>
            </a:r>
            <a:endParaRPr kumimoji="1" lang="zh-CN" altLang="en-US" sz="3600" dirty="0"/>
          </a:p>
        </p:txBody>
      </p:sp>
      <p:sp>
        <p:nvSpPr>
          <p:cNvPr id="3" name="内容占位符 2"/>
          <p:cNvSpPr>
            <a:spLocks noGrp="1"/>
          </p:cNvSpPr>
          <p:nvPr>
            <p:ph idx="1"/>
          </p:nvPr>
        </p:nvSpPr>
        <p:spPr>
          <a:xfrm>
            <a:off x="107504" y="908720"/>
            <a:ext cx="9036496" cy="2564083"/>
          </a:xfrm>
        </p:spPr>
        <p:txBody>
          <a:bodyPr>
            <a:normAutofit fontScale="92500"/>
          </a:bodyPr>
          <a:lstStyle/>
          <a:p>
            <a:r>
              <a:rPr kumimoji="1" lang="en-US" altLang="zh-CN" dirty="0" err="1"/>
              <a:t>FrameNet</a:t>
            </a:r>
            <a:r>
              <a:rPr kumimoji="1" lang="zh-CN" altLang="en-US" dirty="0"/>
              <a:t> </a:t>
            </a:r>
            <a:r>
              <a:rPr kumimoji="1" lang="en-US" altLang="zh-CN" dirty="0"/>
              <a:t>(FN)</a:t>
            </a:r>
          </a:p>
          <a:p>
            <a:pPr lvl="1"/>
            <a:r>
              <a:rPr kumimoji="1" lang="en-US" altLang="zh-CN" dirty="0"/>
              <a:t>A linguistic resource storing considerable information about lexical and predicate</a:t>
            </a:r>
            <a:r>
              <a:rPr kumimoji="1" lang="zh-CN" altLang="en-US" dirty="0"/>
              <a:t> </a:t>
            </a:r>
            <a:r>
              <a:rPr kumimoji="1" lang="en-US" altLang="zh-CN" dirty="0"/>
              <a:t>argument semantics.</a:t>
            </a:r>
          </a:p>
          <a:p>
            <a:pPr lvl="1"/>
            <a:r>
              <a:rPr kumimoji="1" lang="en-US" altLang="zh-CN" dirty="0"/>
              <a:t>In FN, a frame is defined as</a:t>
            </a:r>
            <a:r>
              <a:rPr kumimoji="1" lang="zh-CN" altLang="en-US" dirty="0"/>
              <a:t> </a:t>
            </a:r>
            <a:r>
              <a:rPr kumimoji="1" lang="en-US" altLang="zh-CN" dirty="0"/>
              <a:t>a composition of a Lexical Unit (LU) and a set</a:t>
            </a:r>
            <a:r>
              <a:rPr kumimoji="1" lang="zh-CN" altLang="en-US" dirty="0"/>
              <a:t> </a:t>
            </a:r>
            <a:r>
              <a:rPr kumimoji="1" lang="en-US" altLang="zh-CN" dirty="0"/>
              <a:t>of Frame Elements (FE)</a:t>
            </a:r>
          </a:p>
        </p:txBody>
      </p:sp>
      <p:grpSp>
        <p:nvGrpSpPr>
          <p:cNvPr id="10" name="组合 9">
            <a:extLst>
              <a:ext uri="{FF2B5EF4-FFF2-40B4-BE49-F238E27FC236}">
                <a16:creationId xmlns:a16="http://schemas.microsoft.com/office/drawing/2014/main" id="{7D47E918-919B-E44F-8DBB-0955D5F75B79}"/>
              </a:ext>
            </a:extLst>
          </p:cNvPr>
          <p:cNvGrpSpPr/>
          <p:nvPr/>
        </p:nvGrpSpPr>
        <p:grpSpPr>
          <a:xfrm>
            <a:off x="1187624" y="3284984"/>
            <a:ext cx="6840760" cy="2925876"/>
            <a:chOff x="1187624" y="3815492"/>
            <a:chExt cx="6840760" cy="2925876"/>
          </a:xfrm>
        </p:grpSpPr>
        <p:cxnSp>
          <p:nvCxnSpPr>
            <p:cNvPr id="18" name="直线连接符 17">
              <a:extLst>
                <a:ext uri="{FF2B5EF4-FFF2-40B4-BE49-F238E27FC236}">
                  <a16:creationId xmlns:a16="http://schemas.microsoft.com/office/drawing/2014/main" id="{8ECFCF83-921C-0B4C-8707-F181BE2B4C4D}"/>
                </a:ext>
              </a:extLst>
            </p:cNvPr>
            <p:cNvCxnSpPr>
              <a:cxnSpLocks/>
            </p:cNvCxnSpPr>
            <p:nvPr/>
          </p:nvCxnSpPr>
          <p:spPr>
            <a:xfrm>
              <a:off x="2915816" y="4410661"/>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EF24F80-1DE7-6044-9711-1B98158EF222}"/>
                </a:ext>
              </a:extLst>
            </p:cNvPr>
            <p:cNvSpPr/>
            <p:nvPr/>
          </p:nvSpPr>
          <p:spPr>
            <a:xfrm>
              <a:off x="1187624" y="3815492"/>
              <a:ext cx="6840760" cy="732786"/>
            </a:xfrm>
            <a:prstGeom prst="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ACE51380-5E7B-624B-A940-06AE1DBA1731}"/>
                </a:ext>
              </a:extLst>
            </p:cNvPr>
            <p:cNvSpPr/>
            <p:nvPr/>
          </p:nvSpPr>
          <p:spPr>
            <a:xfrm>
              <a:off x="1187624" y="4635976"/>
              <a:ext cx="6840760" cy="737240"/>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56ECB090-F0EA-D745-B3E3-C7C11E22A81F}"/>
                </a:ext>
              </a:extLst>
            </p:cNvPr>
            <p:cNvSpPr/>
            <p:nvPr/>
          </p:nvSpPr>
          <p:spPr>
            <a:xfrm>
              <a:off x="1187624" y="5445224"/>
              <a:ext cx="6840760" cy="129614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BDEB8D92-4404-A243-939D-1AA0A3C75732}"/>
                </a:ext>
              </a:extLst>
            </p:cNvPr>
            <p:cNvSpPr/>
            <p:nvPr/>
          </p:nvSpPr>
          <p:spPr>
            <a:xfrm>
              <a:off x="1763688" y="3933056"/>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Invading</a:t>
              </a:r>
              <a:endParaRPr kumimoji="1" lang="zh-CN" altLang="en-US" b="1" dirty="0"/>
            </a:p>
          </p:txBody>
        </p:sp>
        <p:sp>
          <p:nvSpPr>
            <p:cNvPr id="8" name="圆角矩形 7">
              <a:extLst>
                <a:ext uri="{FF2B5EF4-FFF2-40B4-BE49-F238E27FC236}">
                  <a16:creationId xmlns:a16="http://schemas.microsoft.com/office/drawing/2014/main" id="{34EF051A-71DC-3347-9EE0-3F4263BE0DFB}"/>
                </a:ext>
              </a:extLst>
            </p:cNvPr>
            <p:cNvSpPr/>
            <p:nvPr/>
          </p:nvSpPr>
          <p:spPr>
            <a:xfrm>
              <a:off x="4606303" y="3933056"/>
              <a:ext cx="136815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t>Attack</a:t>
              </a:r>
              <a:endParaRPr kumimoji="1" lang="zh-CN" altLang="en-US" b="1" dirty="0"/>
            </a:p>
          </p:txBody>
        </p:sp>
        <p:sp>
          <p:nvSpPr>
            <p:cNvPr id="9" name="文本框 8">
              <a:extLst>
                <a:ext uri="{FF2B5EF4-FFF2-40B4-BE49-F238E27FC236}">
                  <a16:creationId xmlns:a16="http://schemas.microsoft.com/office/drawing/2014/main" id="{1B97A735-AF97-CA4B-8AFF-8B7C46797C45}"/>
                </a:ext>
              </a:extLst>
            </p:cNvPr>
            <p:cNvSpPr txBox="1"/>
            <p:nvPr/>
          </p:nvSpPr>
          <p:spPr>
            <a:xfrm>
              <a:off x="6733329" y="4008830"/>
              <a:ext cx="896399" cy="369332"/>
            </a:xfrm>
            <a:prstGeom prst="rect">
              <a:avLst/>
            </a:prstGeom>
            <a:noFill/>
          </p:spPr>
          <p:txBody>
            <a:bodyPr wrap="none" rtlCol="0">
              <a:spAutoFit/>
            </a:bodyPr>
            <a:lstStyle/>
            <a:p>
              <a:r>
                <a:rPr kumimoji="1" lang="en-US" altLang="zh-CN" dirty="0"/>
                <a:t>Frames</a:t>
              </a:r>
              <a:endParaRPr kumimoji="1" lang="zh-CN" altLang="en-US" dirty="0"/>
            </a:p>
          </p:txBody>
        </p:sp>
        <p:cxnSp>
          <p:nvCxnSpPr>
            <p:cNvPr id="11" name="直线箭头连接符 10">
              <a:extLst>
                <a:ext uri="{FF2B5EF4-FFF2-40B4-BE49-F238E27FC236}">
                  <a16:creationId xmlns:a16="http://schemas.microsoft.com/office/drawing/2014/main" id="{4D18B50C-CED0-AE41-8864-C740B7CD4AF7}"/>
                </a:ext>
              </a:extLst>
            </p:cNvPr>
            <p:cNvCxnSpPr>
              <a:cxnSpLocks/>
            </p:cNvCxnSpPr>
            <p:nvPr/>
          </p:nvCxnSpPr>
          <p:spPr>
            <a:xfrm>
              <a:off x="3131840" y="4221088"/>
              <a:ext cx="1413007" cy="9292"/>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9361CEF-715E-1440-BDB4-ED2148D54F58}"/>
                </a:ext>
              </a:extLst>
            </p:cNvPr>
            <p:cNvSpPr txBox="1"/>
            <p:nvPr/>
          </p:nvSpPr>
          <p:spPr>
            <a:xfrm>
              <a:off x="3190941" y="3851756"/>
              <a:ext cx="1282723" cy="369332"/>
            </a:xfrm>
            <a:prstGeom prst="rect">
              <a:avLst/>
            </a:prstGeom>
            <a:noFill/>
          </p:spPr>
          <p:txBody>
            <a:bodyPr wrap="none" rtlCol="0">
              <a:spAutoFit/>
            </a:bodyPr>
            <a:lstStyle/>
            <a:p>
              <a:r>
                <a:rPr kumimoji="1" lang="en-US" altLang="zh-CN" dirty="0"/>
                <a:t>Inheritance</a:t>
              </a:r>
              <a:endParaRPr kumimoji="1" lang="zh-CN" altLang="en-US" dirty="0"/>
            </a:p>
          </p:txBody>
        </p:sp>
        <p:cxnSp>
          <p:nvCxnSpPr>
            <p:cNvPr id="15" name="直线连接符 14">
              <a:extLst>
                <a:ext uri="{FF2B5EF4-FFF2-40B4-BE49-F238E27FC236}">
                  <a16:creationId xmlns:a16="http://schemas.microsoft.com/office/drawing/2014/main" id="{102FD8CD-5448-F543-B2FF-003506860C9D}"/>
                </a:ext>
              </a:extLst>
            </p:cNvPr>
            <p:cNvCxnSpPr/>
            <p:nvPr/>
          </p:nvCxnSpPr>
          <p:spPr>
            <a:xfrm>
              <a:off x="1979712" y="4410661"/>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圆角矩形 15">
              <a:extLst>
                <a:ext uri="{FF2B5EF4-FFF2-40B4-BE49-F238E27FC236}">
                  <a16:creationId xmlns:a16="http://schemas.microsoft.com/office/drawing/2014/main" id="{AD6EAC41-C338-3B48-B124-D84BBF956F7B}"/>
                </a:ext>
              </a:extLst>
            </p:cNvPr>
            <p:cNvSpPr/>
            <p:nvPr/>
          </p:nvSpPr>
          <p:spPr>
            <a:xfrm>
              <a:off x="1457654" y="4725145"/>
              <a:ext cx="918102" cy="475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invade</a:t>
              </a:r>
              <a:endParaRPr kumimoji="1" lang="zh-CN" altLang="en-US" dirty="0"/>
            </a:p>
          </p:txBody>
        </p:sp>
        <p:sp>
          <p:nvSpPr>
            <p:cNvPr id="17" name="圆角矩形 16">
              <a:extLst>
                <a:ext uri="{FF2B5EF4-FFF2-40B4-BE49-F238E27FC236}">
                  <a16:creationId xmlns:a16="http://schemas.microsoft.com/office/drawing/2014/main" id="{A8128F0A-3CCA-7741-A1C0-BF1E6E82842D}"/>
                </a:ext>
              </a:extLst>
            </p:cNvPr>
            <p:cNvSpPr/>
            <p:nvPr/>
          </p:nvSpPr>
          <p:spPr>
            <a:xfrm>
              <a:off x="2546822" y="4725144"/>
              <a:ext cx="1062118" cy="475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overrun</a:t>
              </a:r>
              <a:endParaRPr kumimoji="1" lang="zh-CN" altLang="en-US" dirty="0"/>
            </a:p>
          </p:txBody>
        </p:sp>
        <p:cxnSp>
          <p:nvCxnSpPr>
            <p:cNvPr id="20" name="直线连接符 19">
              <a:extLst>
                <a:ext uri="{FF2B5EF4-FFF2-40B4-BE49-F238E27FC236}">
                  <a16:creationId xmlns:a16="http://schemas.microsoft.com/office/drawing/2014/main" id="{08F80A78-A3C1-3645-902B-D85052B9C9C1}"/>
                </a:ext>
              </a:extLst>
            </p:cNvPr>
            <p:cNvCxnSpPr>
              <a:cxnSpLocks/>
            </p:cNvCxnSpPr>
            <p:nvPr/>
          </p:nvCxnSpPr>
          <p:spPr>
            <a:xfrm>
              <a:off x="5795489" y="4437112"/>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F09755E1-55AE-EF4F-A924-2C13ACD6A28E}"/>
                </a:ext>
              </a:extLst>
            </p:cNvPr>
            <p:cNvCxnSpPr/>
            <p:nvPr/>
          </p:nvCxnSpPr>
          <p:spPr>
            <a:xfrm>
              <a:off x="4859385" y="4437112"/>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圆角矩形 21">
              <a:extLst>
                <a:ext uri="{FF2B5EF4-FFF2-40B4-BE49-F238E27FC236}">
                  <a16:creationId xmlns:a16="http://schemas.microsoft.com/office/drawing/2014/main" id="{24DD8A40-9B4E-224F-BD4E-0B9F45A11304}"/>
                </a:ext>
              </a:extLst>
            </p:cNvPr>
            <p:cNvSpPr/>
            <p:nvPr/>
          </p:nvSpPr>
          <p:spPr>
            <a:xfrm>
              <a:off x="4337327" y="4751596"/>
              <a:ext cx="918102" cy="475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bomb</a:t>
              </a:r>
              <a:endParaRPr kumimoji="1" lang="zh-CN" altLang="en-US" dirty="0"/>
            </a:p>
          </p:txBody>
        </p:sp>
        <p:sp>
          <p:nvSpPr>
            <p:cNvPr id="23" name="圆角矩形 22">
              <a:extLst>
                <a:ext uri="{FF2B5EF4-FFF2-40B4-BE49-F238E27FC236}">
                  <a16:creationId xmlns:a16="http://schemas.microsoft.com/office/drawing/2014/main" id="{988A45E3-B3D8-2A48-8138-5713E0E5E947}"/>
                </a:ext>
              </a:extLst>
            </p:cNvPr>
            <p:cNvSpPr/>
            <p:nvPr/>
          </p:nvSpPr>
          <p:spPr>
            <a:xfrm>
              <a:off x="5426495" y="4751595"/>
              <a:ext cx="1062118" cy="475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strike</a:t>
              </a:r>
              <a:endParaRPr kumimoji="1" lang="zh-CN" altLang="en-US" dirty="0"/>
            </a:p>
          </p:txBody>
        </p:sp>
        <p:sp>
          <p:nvSpPr>
            <p:cNvPr id="24" name="文本框 23">
              <a:extLst>
                <a:ext uri="{FF2B5EF4-FFF2-40B4-BE49-F238E27FC236}">
                  <a16:creationId xmlns:a16="http://schemas.microsoft.com/office/drawing/2014/main" id="{E10F2901-1925-6E49-B74F-703C547EA744}"/>
                </a:ext>
              </a:extLst>
            </p:cNvPr>
            <p:cNvSpPr txBox="1"/>
            <p:nvPr/>
          </p:nvSpPr>
          <p:spPr>
            <a:xfrm>
              <a:off x="6733328" y="4804854"/>
              <a:ext cx="540533" cy="369332"/>
            </a:xfrm>
            <a:prstGeom prst="rect">
              <a:avLst/>
            </a:prstGeom>
            <a:noFill/>
          </p:spPr>
          <p:txBody>
            <a:bodyPr wrap="none" rtlCol="0">
              <a:spAutoFit/>
            </a:bodyPr>
            <a:lstStyle/>
            <a:p>
              <a:r>
                <a:rPr kumimoji="1" lang="en-US" altLang="zh-CN" dirty="0"/>
                <a:t>LUs</a:t>
              </a:r>
              <a:endParaRPr kumimoji="1" lang="zh-CN" altLang="en-US" dirty="0"/>
            </a:p>
          </p:txBody>
        </p:sp>
        <p:sp>
          <p:nvSpPr>
            <p:cNvPr id="25" name="椭圆 24">
              <a:extLst>
                <a:ext uri="{FF2B5EF4-FFF2-40B4-BE49-F238E27FC236}">
                  <a16:creationId xmlns:a16="http://schemas.microsoft.com/office/drawing/2014/main" id="{0E420ED1-0CAE-044B-9D8B-27DF18031F3A}"/>
                </a:ext>
              </a:extLst>
            </p:cNvPr>
            <p:cNvSpPr/>
            <p:nvPr/>
          </p:nvSpPr>
          <p:spPr>
            <a:xfrm>
              <a:off x="1493634" y="5589240"/>
              <a:ext cx="846141" cy="468052"/>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DE58A924-A45B-A144-8F50-B842FA32884E}"/>
                </a:ext>
              </a:extLst>
            </p:cNvPr>
            <p:cNvSpPr txBox="1"/>
            <p:nvPr/>
          </p:nvSpPr>
          <p:spPr>
            <a:xfrm>
              <a:off x="1523630" y="5638600"/>
              <a:ext cx="744114" cy="369332"/>
            </a:xfrm>
            <a:prstGeom prst="rect">
              <a:avLst/>
            </a:prstGeom>
            <a:noFill/>
          </p:spPr>
          <p:txBody>
            <a:bodyPr wrap="none" rtlCol="0">
              <a:spAutoFit/>
            </a:bodyPr>
            <a:lstStyle/>
            <a:p>
              <a:r>
                <a:rPr kumimoji="1" lang="en-US" altLang="zh-CN" b="1" dirty="0"/>
                <a:t>S</a:t>
              </a:r>
              <a:r>
                <a:rPr kumimoji="1" lang="en-US" altLang="zh-CN" b="1" baseline="-25000" dirty="0"/>
                <a:t>1</a:t>
              </a:r>
              <a:r>
                <a:rPr kumimoji="1" lang="zh-CN" altLang="en-US" b="1" baseline="-25000" dirty="0"/>
                <a:t> </a:t>
              </a:r>
              <a:r>
                <a:rPr kumimoji="1" lang="en-US" altLang="zh-CN" b="1" dirty="0"/>
                <a:t>,</a:t>
              </a:r>
              <a:r>
                <a:rPr kumimoji="1" lang="zh-CN" altLang="en-US" b="1" dirty="0"/>
                <a:t> </a:t>
              </a:r>
              <a:r>
                <a:rPr kumimoji="1" lang="en-US" altLang="zh-CN" b="1" dirty="0"/>
                <a:t>…</a:t>
              </a:r>
              <a:endParaRPr kumimoji="1" lang="zh-CN" altLang="en-US" b="1" dirty="0"/>
            </a:p>
          </p:txBody>
        </p:sp>
        <p:sp>
          <p:nvSpPr>
            <p:cNvPr id="28" name="椭圆 27">
              <a:extLst>
                <a:ext uri="{FF2B5EF4-FFF2-40B4-BE49-F238E27FC236}">
                  <a16:creationId xmlns:a16="http://schemas.microsoft.com/office/drawing/2014/main" id="{FEDF1792-CAA3-EA47-985B-C82BAC74247F}"/>
                </a:ext>
              </a:extLst>
            </p:cNvPr>
            <p:cNvSpPr/>
            <p:nvPr/>
          </p:nvSpPr>
          <p:spPr>
            <a:xfrm>
              <a:off x="2615789" y="5589240"/>
              <a:ext cx="846141" cy="468052"/>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A4C63917-82E3-9A42-AB82-06ABA05B961A}"/>
                </a:ext>
              </a:extLst>
            </p:cNvPr>
            <p:cNvSpPr txBox="1"/>
            <p:nvPr/>
          </p:nvSpPr>
          <p:spPr>
            <a:xfrm>
              <a:off x="2645785" y="5638600"/>
              <a:ext cx="744114" cy="369332"/>
            </a:xfrm>
            <a:prstGeom prst="rect">
              <a:avLst/>
            </a:prstGeom>
            <a:noFill/>
          </p:spPr>
          <p:txBody>
            <a:bodyPr wrap="none" rtlCol="0">
              <a:spAutoFit/>
            </a:bodyPr>
            <a:lstStyle/>
            <a:p>
              <a:r>
                <a:rPr kumimoji="1" lang="en-US" altLang="zh-CN" b="1" dirty="0"/>
                <a:t>S</a:t>
              </a:r>
              <a:r>
                <a:rPr kumimoji="1" lang="en-US" altLang="zh-CN" b="1" baseline="-25000" dirty="0"/>
                <a:t>1</a:t>
              </a:r>
              <a:r>
                <a:rPr kumimoji="1" lang="zh-CN" altLang="en-US" b="1" baseline="-25000" dirty="0"/>
                <a:t> </a:t>
              </a:r>
              <a:r>
                <a:rPr kumimoji="1" lang="en-US" altLang="zh-CN" b="1" dirty="0"/>
                <a:t>,</a:t>
              </a:r>
              <a:r>
                <a:rPr kumimoji="1" lang="zh-CN" altLang="en-US" b="1" dirty="0"/>
                <a:t> </a:t>
              </a:r>
              <a:r>
                <a:rPr kumimoji="1" lang="en-US" altLang="zh-CN" b="1" dirty="0"/>
                <a:t>…</a:t>
              </a:r>
              <a:endParaRPr kumimoji="1" lang="zh-CN" altLang="en-US" b="1" dirty="0"/>
            </a:p>
          </p:txBody>
        </p:sp>
        <p:sp>
          <p:nvSpPr>
            <p:cNvPr id="30" name="椭圆 29">
              <a:extLst>
                <a:ext uri="{FF2B5EF4-FFF2-40B4-BE49-F238E27FC236}">
                  <a16:creationId xmlns:a16="http://schemas.microsoft.com/office/drawing/2014/main" id="{EC6EE4B2-127C-B149-B85F-F20F6FCA2F31}"/>
                </a:ext>
              </a:extLst>
            </p:cNvPr>
            <p:cNvSpPr/>
            <p:nvPr/>
          </p:nvSpPr>
          <p:spPr>
            <a:xfrm>
              <a:off x="4385249" y="5589240"/>
              <a:ext cx="846141" cy="468052"/>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2ECA97A1-6BAE-A945-A02D-4D68B563E678}"/>
                </a:ext>
              </a:extLst>
            </p:cNvPr>
            <p:cNvSpPr txBox="1"/>
            <p:nvPr/>
          </p:nvSpPr>
          <p:spPr>
            <a:xfrm>
              <a:off x="4415245" y="5638600"/>
              <a:ext cx="744114" cy="369332"/>
            </a:xfrm>
            <a:prstGeom prst="rect">
              <a:avLst/>
            </a:prstGeom>
            <a:noFill/>
          </p:spPr>
          <p:txBody>
            <a:bodyPr wrap="none" rtlCol="0">
              <a:spAutoFit/>
            </a:bodyPr>
            <a:lstStyle/>
            <a:p>
              <a:r>
                <a:rPr kumimoji="1" lang="en-US" altLang="zh-CN" b="1" dirty="0"/>
                <a:t>S</a:t>
              </a:r>
              <a:r>
                <a:rPr kumimoji="1" lang="en-US" altLang="zh-CN" b="1" baseline="-25000" dirty="0"/>
                <a:t>1</a:t>
              </a:r>
              <a:r>
                <a:rPr kumimoji="1" lang="zh-CN" altLang="en-US" b="1" baseline="-25000" dirty="0"/>
                <a:t> </a:t>
              </a:r>
              <a:r>
                <a:rPr kumimoji="1" lang="en-US" altLang="zh-CN" b="1" dirty="0"/>
                <a:t>,</a:t>
              </a:r>
              <a:r>
                <a:rPr kumimoji="1" lang="zh-CN" altLang="en-US" b="1" dirty="0"/>
                <a:t> </a:t>
              </a:r>
              <a:r>
                <a:rPr kumimoji="1" lang="en-US" altLang="zh-CN" b="1" dirty="0"/>
                <a:t>…</a:t>
              </a:r>
              <a:endParaRPr kumimoji="1" lang="zh-CN" altLang="en-US" b="1" dirty="0"/>
            </a:p>
          </p:txBody>
        </p:sp>
        <p:sp>
          <p:nvSpPr>
            <p:cNvPr id="32" name="椭圆 31">
              <a:extLst>
                <a:ext uri="{FF2B5EF4-FFF2-40B4-BE49-F238E27FC236}">
                  <a16:creationId xmlns:a16="http://schemas.microsoft.com/office/drawing/2014/main" id="{49A0411A-1612-0241-97C0-C2FC9DB8FDF1}"/>
                </a:ext>
              </a:extLst>
            </p:cNvPr>
            <p:cNvSpPr/>
            <p:nvPr/>
          </p:nvSpPr>
          <p:spPr>
            <a:xfrm>
              <a:off x="5624743" y="5589240"/>
              <a:ext cx="846141" cy="468052"/>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4FC02114-7BA2-694E-9CBC-2FEEE07AD94A}"/>
                </a:ext>
              </a:extLst>
            </p:cNvPr>
            <p:cNvSpPr txBox="1"/>
            <p:nvPr/>
          </p:nvSpPr>
          <p:spPr>
            <a:xfrm>
              <a:off x="5654739" y="5638600"/>
              <a:ext cx="744114" cy="369332"/>
            </a:xfrm>
            <a:prstGeom prst="rect">
              <a:avLst/>
            </a:prstGeom>
            <a:noFill/>
          </p:spPr>
          <p:txBody>
            <a:bodyPr wrap="none" rtlCol="0">
              <a:spAutoFit/>
            </a:bodyPr>
            <a:lstStyle/>
            <a:p>
              <a:r>
                <a:rPr kumimoji="1" lang="en-US" altLang="zh-CN" b="1" dirty="0"/>
                <a:t>S</a:t>
              </a:r>
              <a:r>
                <a:rPr kumimoji="1" lang="en-US" altLang="zh-CN" b="1" baseline="-25000" dirty="0"/>
                <a:t>1</a:t>
              </a:r>
              <a:r>
                <a:rPr kumimoji="1" lang="zh-CN" altLang="en-US" b="1" baseline="-25000" dirty="0"/>
                <a:t> </a:t>
              </a:r>
              <a:r>
                <a:rPr kumimoji="1" lang="en-US" altLang="zh-CN" b="1" dirty="0"/>
                <a:t>,</a:t>
              </a:r>
              <a:r>
                <a:rPr kumimoji="1" lang="zh-CN" altLang="en-US" b="1" dirty="0"/>
                <a:t> </a:t>
              </a:r>
              <a:r>
                <a:rPr kumimoji="1" lang="en-US" altLang="zh-CN" b="1" dirty="0"/>
                <a:t>…</a:t>
              </a:r>
              <a:endParaRPr kumimoji="1" lang="zh-CN" altLang="en-US" b="1" dirty="0"/>
            </a:p>
          </p:txBody>
        </p:sp>
        <p:cxnSp>
          <p:nvCxnSpPr>
            <p:cNvPr id="34" name="直线连接符 33">
              <a:extLst>
                <a:ext uri="{FF2B5EF4-FFF2-40B4-BE49-F238E27FC236}">
                  <a16:creationId xmlns:a16="http://schemas.microsoft.com/office/drawing/2014/main" id="{3533F9E7-982E-AE49-A2A8-FC59FF408068}"/>
                </a:ext>
              </a:extLst>
            </p:cNvPr>
            <p:cNvCxnSpPr>
              <a:cxnSpLocks/>
            </p:cNvCxnSpPr>
            <p:nvPr/>
          </p:nvCxnSpPr>
          <p:spPr>
            <a:xfrm>
              <a:off x="3059832" y="5250305"/>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18FDE226-069B-CE4B-94B2-34C45A82864C}"/>
                </a:ext>
              </a:extLst>
            </p:cNvPr>
            <p:cNvCxnSpPr/>
            <p:nvPr/>
          </p:nvCxnSpPr>
          <p:spPr>
            <a:xfrm>
              <a:off x="1925548" y="5250305"/>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8000A388-4AC4-F84E-AEEB-86470A756D62}"/>
                </a:ext>
              </a:extLst>
            </p:cNvPr>
            <p:cNvCxnSpPr>
              <a:cxnSpLocks/>
            </p:cNvCxnSpPr>
            <p:nvPr/>
          </p:nvCxnSpPr>
          <p:spPr>
            <a:xfrm>
              <a:off x="6012160" y="5276756"/>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F3A098BF-85D6-8149-9AAB-7F4CAF21AAF4}"/>
                </a:ext>
              </a:extLst>
            </p:cNvPr>
            <p:cNvCxnSpPr/>
            <p:nvPr/>
          </p:nvCxnSpPr>
          <p:spPr>
            <a:xfrm>
              <a:off x="4860032" y="5276756"/>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C7C84CDE-69CC-CA43-8264-EF9E0B39F66D}"/>
                </a:ext>
              </a:extLst>
            </p:cNvPr>
            <p:cNvSpPr txBox="1"/>
            <p:nvPr/>
          </p:nvSpPr>
          <p:spPr>
            <a:xfrm>
              <a:off x="6733327" y="5614894"/>
              <a:ext cx="1186543" cy="369332"/>
            </a:xfrm>
            <a:prstGeom prst="rect">
              <a:avLst/>
            </a:prstGeom>
            <a:noFill/>
          </p:spPr>
          <p:txBody>
            <a:bodyPr wrap="none" rtlCol="0">
              <a:spAutoFit/>
            </a:bodyPr>
            <a:lstStyle/>
            <a:p>
              <a:r>
                <a:rPr kumimoji="1" lang="en-US" altLang="zh-CN" dirty="0"/>
                <a:t>Exemplars</a:t>
              </a:r>
              <a:endParaRPr kumimoji="1" lang="zh-CN" altLang="en-US" dirty="0"/>
            </a:p>
          </p:txBody>
        </p:sp>
        <p:sp>
          <p:nvSpPr>
            <p:cNvPr id="39" name="文本框 38">
              <a:extLst>
                <a:ext uri="{FF2B5EF4-FFF2-40B4-BE49-F238E27FC236}">
                  <a16:creationId xmlns:a16="http://schemas.microsoft.com/office/drawing/2014/main" id="{E4ABF94E-9A97-8D44-ABA3-B0515A7F5782}"/>
                </a:ext>
              </a:extLst>
            </p:cNvPr>
            <p:cNvSpPr txBox="1"/>
            <p:nvPr/>
          </p:nvSpPr>
          <p:spPr>
            <a:xfrm>
              <a:off x="1455944" y="6372036"/>
              <a:ext cx="4669868" cy="369332"/>
            </a:xfrm>
            <a:prstGeom prst="rect">
              <a:avLst/>
            </a:prstGeom>
            <a:noFill/>
          </p:spPr>
          <p:txBody>
            <a:bodyPr wrap="none" rtlCol="0">
              <a:spAutoFit/>
            </a:bodyPr>
            <a:lstStyle/>
            <a:p>
              <a:r>
                <a:rPr kumimoji="1" lang="en-US" altLang="zh-CN" b="1" dirty="0"/>
                <a:t>S</a:t>
              </a:r>
              <a:r>
                <a:rPr kumimoji="1" lang="en-US" altLang="zh-CN" b="1" baseline="-25000" dirty="0"/>
                <a:t>1</a:t>
              </a:r>
              <a:r>
                <a:rPr kumimoji="1" lang="en-US" altLang="zh-CN" b="1" dirty="0"/>
                <a:t>:</a:t>
              </a:r>
              <a:r>
                <a:rPr kumimoji="1" lang="zh-CN" altLang="en-US" b="1" dirty="0"/>
                <a:t> </a:t>
              </a:r>
              <a:r>
                <a:rPr kumimoji="1" lang="en-US" altLang="zh-CN" dirty="0"/>
                <a:t>There</a:t>
              </a:r>
              <a:r>
                <a:rPr kumimoji="1" lang="zh-CN" altLang="en-US" dirty="0"/>
                <a:t> </a:t>
              </a:r>
              <a:r>
                <a:rPr kumimoji="1" lang="en-US" altLang="zh-CN" dirty="0"/>
                <a:t>months</a:t>
              </a:r>
              <a:r>
                <a:rPr kumimoji="1" lang="zh-CN" altLang="en-US" dirty="0"/>
                <a:t> </a:t>
              </a:r>
              <a:r>
                <a:rPr kumimoji="1" lang="en-US" altLang="zh-CN" dirty="0"/>
                <a:t>later,</a:t>
              </a:r>
              <a:r>
                <a:rPr kumimoji="1" lang="zh-CN" altLang="en-US" dirty="0"/>
                <a:t> </a:t>
              </a:r>
              <a:r>
                <a:rPr kumimoji="1" lang="en-US" altLang="zh-CN" dirty="0" err="1"/>
                <a:t>Hilter</a:t>
              </a:r>
              <a:r>
                <a:rPr kumimoji="1" lang="zh-CN" altLang="en-US" dirty="0"/>
                <a:t> </a:t>
              </a:r>
              <a:r>
                <a:rPr kumimoji="1" lang="en-US" altLang="zh-CN" dirty="0"/>
                <a:t>invaded</a:t>
              </a:r>
              <a:r>
                <a:rPr kumimoji="1" lang="zh-CN" altLang="en-US" dirty="0"/>
                <a:t> </a:t>
              </a:r>
              <a:r>
                <a:rPr kumimoji="1" lang="en-US" altLang="zh-CN" dirty="0"/>
                <a:t>Austria.</a:t>
              </a:r>
              <a:endParaRPr kumimoji="1" lang="zh-CN" altLang="en-US" dirty="0"/>
            </a:p>
          </p:txBody>
        </p:sp>
        <p:cxnSp>
          <p:nvCxnSpPr>
            <p:cNvPr id="40" name="直线连接符 39">
              <a:extLst>
                <a:ext uri="{FF2B5EF4-FFF2-40B4-BE49-F238E27FC236}">
                  <a16:creationId xmlns:a16="http://schemas.microsoft.com/office/drawing/2014/main" id="{C8C031D0-1829-9D4C-B5B6-A161984645FF}"/>
                </a:ext>
              </a:extLst>
            </p:cNvPr>
            <p:cNvCxnSpPr/>
            <p:nvPr/>
          </p:nvCxnSpPr>
          <p:spPr>
            <a:xfrm>
              <a:off x="1912360" y="6057292"/>
              <a:ext cx="0" cy="2880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矩形 25">
            <a:extLst>
              <a:ext uri="{FF2B5EF4-FFF2-40B4-BE49-F238E27FC236}">
                <a16:creationId xmlns:a16="http://schemas.microsoft.com/office/drawing/2014/main" id="{019D3782-7685-494D-917E-2B3BAD14897B}"/>
              </a:ext>
            </a:extLst>
          </p:cNvPr>
          <p:cNvSpPr/>
          <p:nvPr/>
        </p:nvSpPr>
        <p:spPr>
          <a:xfrm>
            <a:off x="-14113" y="6466856"/>
            <a:ext cx="9158113" cy="369332"/>
          </a:xfrm>
          <a:prstGeom prst="rect">
            <a:avLst/>
          </a:prstGeom>
        </p:spPr>
        <p:txBody>
          <a:bodyPr wrap="square">
            <a:spAutoFit/>
          </a:bodyPr>
          <a:lstStyle/>
          <a:p>
            <a:r>
              <a:rPr lang="en-US" altLang="zh-CN" dirty="0"/>
              <a:t>Liu, </a:t>
            </a:r>
            <a:r>
              <a:rPr lang="en-US" altLang="zh-CN" dirty="0" err="1"/>
              <a:t>Shulin</a:t>
            </a:r>
            <a:r>
              <a:rPr lang="en-US" altLang="zh-CN" dirty="0"/>
              <a:t>, et al.</a:t>
            </a:r>
            <a:r>
              <a:rPr lang="zh-CN" altLang="en-US" dirty="0"/>
              <a:t> </a:t>
            </a:r>
            <a:r>
              <a:rPr lang="en-US" altLang="zh-CN" dirty="0"/>
              <a:t>Leveraging </a:t>
            </a:r>
            <a:r>
              <a:rPr lang="en-US" altLang="zh-CN" dirty="0" err="1"/>
              <a:t>framenet</a:t>
            </a:r>
            <a:r>
              <a:rPr lang="en-US" altLang="zh-CN" dirty="0"/>
              <a:t> to improve automatic event detection.</a:t>
            </a:r>
            <a:r>
              <a:rPr lang="zh-CN" altLang="en-US" dirty="0"/>
              <a:t> </a:t>
            </a:r>
            <a:r>
              <a:rPr lang="en-US" altLang="zh-CN" dirty="0"/>
              <a:t>ACL</a:t>
            </a:r>
            <a:r>
              <a:rPr lang="zh-CN" altLang="en-US" dirty="0"/>
              <a:t> </a:t>
            </a:r>
            <a:r>
              <a:rPr lang="en-US" altLang="zh-CN" dirty="0"/>
              <a:t>2016.</a:t>
            </a:r>
          </a:p>
        </p:txBody>
      </p:sp>
    </p:spTree>
    <p:extLst>
      <p:ext uri="{BB962C8B-B14F-4D97-AF65-F5344CB8AC3E}">
        <p14:creationId xmlns:p14="http://schemas.microsoft.com/office/powerpoint/2010/main" val="352751919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External</a:t>
            </a:r>
            <a:r>
              <a:rPr kumimoji="1" lang="zh-CN" altLang="en-US" dirty="0"/>
              <a:t> </a:t>
            </a:r>
            <a:r>
              <a:rPr kumimoji="1" lang="en-US" altLang="zh-CN" dirty="0"/>
              <a:t>Knowledge</a:t>
            </a:r>
            <a:endParaRPr kumimoji="1" lang="zh-CN" altLang="en-US" dirty="0"/>
          </a:p>
        </p:txBody>
      </p:sp>
      <p:sp>
        <p:nvSpPr>
          <p:cNvPr id="3" name="内容占位符 2"/>
          <p:cNvSpPr>
            <a:spLocks noGrp="1"/>
          </p:cNvSpPr>
          <p:nvPr>
            <p:ph idx="1"/>
          </p:nvPr>
        </p:nvSpPr>
        <p:spPr>
          <a:xfrm>
            <a:off x="107504" y="908720"/>
            <a:ext cx="9036496" cy="2880320"/>
          </a:xfrm>
        </p:spPr>
        <p:txBody>
          <a:bodyPr>
            <a:normAutofit/>
          </a:bodyPr>
          <a:lstStyle/>
          <a:p>
            <a:r>
              <a:rPr kumimoji="1" lang="en-US" altLang="zh-CN" dirty="0" err="1"/>
              <a:t>FrameNet</a:t>
            </a:r>
            <a:r>
              <a:rPr kumimoji="1" lang="zh-CN" altLang="en-US" dirty="0"/>
              <a:t> </a:t>
            </a:r>
            <a:r>
              <a:rPr kumimoji="1" lang="en-US" altLang="zh-CN" dirty="0"/>
              <a:t>(FN)</a:t>
            </a:r>
          </a:p>
          <a:p>
            <a:pPr lvl="1"/>
            <a:r>
              <a:rPr kumimoji="1" lang="en-US" altLang="zh-CN" dirty="0"/>
              <a:t>Share</a:t>
            </a:r>
            <a:r>
              <a:rPr kumimoji="1" lang="zh-CN" altLang="en-US" dirty="0"/>
              <a:t> </a:t>
            </a:r>
            <a:r>
              <a:rPr kumimoji="1" lang="en-US" altLang="zh-CN" dirty="0"/>
              <a:t>highly</a:t>
            </a:r>
            <a:r>
              <a:rPr kumimoji="1" lang="zh-CN" altLang="en-US" dirty="0"/>
              <a:t> </a:t>
            </a:r>
            <a:r>
              <a:rPr kumimoji="1" lang="en-US" altLang="zh-CN" dirty="0"/>
              <a:t>similar</a:t>
            </a:r>
            <a:r>
              <a:rPr kumimoji="1" lang="zh-CN" altLang="en-US" dirty="0"/>
              <a:t> </a:t>
            </a:r>
            <a:r>
              <a:rPr kumimoji="1" lang="en-US" altLang="zh-CN" dirty="0"/>
              <a:t>structures</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events</a:t>
            </a:r>
            <a:r>
              <a:rPr kumimoji="1" lang="zh-CN" altLang="en-US" dirty="0"/>
              <a:t> </a:t>
            </a:r>
            <a:r>
              <a:rPr kumimoji="1" lang="en-US" altLang="zh-CN" dirty="0"/>
              <a:t>defined</a:t>
            </a:r>
            <a:r>
              <a:rPr kumimoji="1" lang="zh-CN" altLang="en-US" dirty="0"/>
              <a:t> </a:t>
            </a:r>
            <a:r>
              <a:rPr kumimoji="1" lang="en-US" altLang="zh-CN" dirty="0"/>
              <a:t>in</a:t>
            </a:r>
            <a:r>
              <a:rPr kumimoji="1" lang="zh-CN" altLang="en-US" dirty="0"/>
              <a:t> </a:t>
            </a:r>
            <a:r>
              <a:rPr kumimoji="1" lang="en-US" altLang="zh-CN" dirty="0"/>
              <a:t>ACE.</a:t>
            </a:r>
          </a:p>
          <a:p>
            <a:pPr lvl="1"/>
            <a:r>
              <a:rPr lang="en-US" altLang="zh-CN" dirty="0"/>
              <a:t>Many frames in FN actually express certain types of events</a:t>
            </a:r>
            <a:endParaRPr kumimoji="1" lang="en-US" altLang="zh-CN" dirty="0"/>
          </a:p>
          <a:p>
            <a:pPr lvl="1"/>
            <a:endParaRPr kumimoji="1" lang="en-US" altLang="zh-CN" dirty="0"/>
          </a:p>
        </p:txBody>
      </p:sp>
      <p:graphicFrame>
        <p:nvGraphicFramePr>
          <p:cNvPr id="13" name="表格 12">
            <a:extLst>
              <a:ext uri="{FF2B5EF4-FFF2-40B4-BE49-F238E27FC236}">
                <a16:creationId xmlns:a16="http://schemas.microsoft.com/office/drawing/2014/main" id="{E0C7A4B0-1341-714A-9E25-40B4046AC903}"/>
              </a:ext>
            </a:extLst>
          </p:cNvPr>
          <p:cNvGraphicFramePr>
            <a:graphicFrameLocks noGrp="1"/>
          </p:cNvGraphicFramePr>
          <p:nvPr/>
        </p:nvGraphicFramePr>
        <p:xfrm>
          <a:off x="755576" y="3645024"/>
          <a:ext cx="8088559" cy="2590800"/>
        </p:xfrm>
        <a:graphic>
          <a:graphicData uri="http://schemas.openxmlformats.org/drawingml/2006/table">
            <a:tbl>
              <a:tblPr firstRow="1" bandRow="1">
                <a:tableStyleId>{5C22544A-7EE6-4342-B048-85BDC9FD1C3A}</a:tableStyleId>
              </a:tblPr>
              <a:tblGrid>
                <a:gridCol w="1655660">
                  <a:extLst>
                    <a:ext uri="{9D8B030D-6E8A-4147-A177-3AD203B41FA5}">
                      <a16:colId xmlns:a16="http://schemas.microsoft.com/office/drawing/2014/main" val="2828711176"/>
                    </a:ext>
                  </a:extLst>
                </a:gridCol>
                <a:gridCol w="1624261">
                  <a:extLst>
                    <a:ext uri="{9D8B030D-6E8A-4147-A177-3AD203B41FA5}">
                      <a16:colId xmlns:a16="http://schemas.microsoft.com/office/drawing/2014/main" val="154294368"/>
                    </a:ext>
                  </a:extLst>
                </a:gridCol>
                <a:gridCol w="4808638">
                  <a:extLst>
                    <a:ext uri="{9D8B030D-6E8A-4147-A177-3AD203B41FA5}">
                      <a16:colId xmlns:a16="http://schemas.microsoft.com/office/drawing/2014/main" val="2801151946"/>
                    </a:ext>
                  </a:extLst>
                </a:gridCol>
              </a:tblGrid>
              <a:tr h="370840">
                <a:tc>
                  <a:txBody>
                    <a:bodyPr/>
                    <a:lstStyle/>
                    <a:p>
                      <a:r>
                        <a:rPr lang="en-US" altLang="zh-CN" sz="2800" dirty="0">
                          <a:solidFill>
                            <a:schemeClr val="tx1"/>
                          </a:solidFill>
                        </a:rPr>
                        <a:t>Frame</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800" dirty="0">
                          <a:solidFill>
                            <a:schemeClr val="tx1"/>
                          </a:solidFill>
                        </a:rPr>
                        <a:t>Event</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800" dirty="0">
                          <a:solidFill>
                            <a:schemeClr val="tx1"/>
                          </a:solidFill>
                        </a:rPr>
                        <a:t>Sample</a:t>
                      </a:r>
                      <a:r>
                        <a:rPr lang="zh-CN" altLang="en-US" sz="2800" dirty="0">
                          <a:solidFill>
                            <a:schemeClr val="tx1"/>
                          </a:solidFill>
                        </a:rPr>
                        <a:t> </a:t>
                      </a:r>
                      <a:r>
                        <a:rPr lang="en-US" altLang="zh-CN" sz="2800" dirty="0">
                          <a:solidFill>
                            <a:schemeClr val="tx1"/>
                          </a:solidFill>
                        </a:rPr>
                        <a:t>in</a:t>
                      </a:r>
                      <a:r>
                        <a:rPr lang="zh-CN" altLang="en-US" sz="2800" dirty="0">
                          <a:solidFill>
                            <a:schemeClr val="tx1"/>
                          </a:solidFill>
                        </a:rPr>
                        <a:t> </a:t>
                      </a:r>
                      <a:r>
                        <a:rPr lang="en-US" altLang="zh-CN" sz="2800" dirty="0">
                          <a:solidFill>
                            <a:schemeClr val="tx1"/>
                          </a:solidFill>
                        </a:rPr>
                        <a:t>FN</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9871205"/>
                  </a:ext>
                </a:extLst>
              </a:tr>
              <a:tr h="370840">
                <a:tc>
                  <a:txBody>
                    <a:bodyPr/>
                    <a:lstStyle/>
                    <a:p>
                      <a:r>
                        <a:rPr lang="en-US" altLang="zh-CN" sz="2800" dirty="0">
                          <a:solidFill>
                            <a:schemeClr val="tx1"/>
                          </a:solidFill>
                        </a:rPr>
                        <a:t>Attack</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800" dirty="0">
                          <a:solidFill>
                            <a:schemeClr val="tx1"/>
                          </a:solidFill>
                        </a:rPr>
                        <a:t>Attack</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800" dirty="0" err="1">
                          <a:solidFill>
                            <a:schemeClr val="tx1"/>
                          </a:solidFill>
                        </a:rPr>
                        <a:t>Aeroplanes</a:t>
                      </a:r>
                      <a:r>
                        <a:rPr lang="zh-CN" altLang="en-US" sz="2800" dirty="0">
                          <a:solidFill>
                            <a:schemeClr val="tx1"/>
                          </a:solidFill>
                        </a:rPr>
                        <a:t> </a:t>
                      </a:r>
                      <a:r>
                        <a:rPr lang="en-US" altLang="zh-CN" sz="2800" b="1" dirty="0">
                          <a:solidFill>
                            <a:schemeClr val="tx1"/>
                          </a:solidFill>
                        </a:rPr>
                        <a:t>bombed</a:t>
                      </a:r>
                      <a:r>
                        <a:rPr lang="zh-CN" altLang="en-US" sz="2800" dirty="0">
                          <a:solidFill>
                            <a:schemeClr val="tx1"/>
                          </a:solidFill>
                        </a:rPr>
                        <a:t> </a:t>
                      </a:r>
                      <a:r>
                        <a:rPr lang="en-US" altLang="zh-CN" sz="2800" dirty="0">
                          <a:solidFill>
                            <a:schemeClr val="tx1"/>
                          </a:solidFill>
                        </a:rPr>
                        <a:t>London.</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5114285"/>
                  </a:ext>
                </a:extLst>
              </a:tr>
              <a:tr h="370840">
                <a:tc>
                  <a:txBody>
                    <a:bodyPr/>
                    <a:lstStyle/>
                    <a:p>
                      <a:r>
                        <a:rPr lang="en-US" altLang="zh-CN" sz="2800" dirty="0">
                          <a:solidFill>
                            <a:schemeClr val="tx1"/>
                          </a:solidFill>
                        </a:rPr>
                        <a:t>Invading</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800" dirty="0">
                          <a:solidFill>
                            <a:schemeClr val="tx1"/>
                          </a:solidFill>
                        </a:rPr>
                        <a:t>Attack</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800" dirty="0">
                          <a:solidFill>
                            <a:schemeClr val="tx1"/>
                          </a:solidFill>
                        </a:rPr>
                        <a:t>Hitler</a:t>
                      </a:r>
                      <a:r>
                        <a:rPr lang="zh-CN" altLang="en-US" sz="2800" dirty="0">
                          <a:solidFill>
                            <a:schemeClr val="tx1"/>
                          </a:solidFill>
                        </a:rPr>
                        <a:t> </a:t>
                      </a:r>
                      <a:r>
                        <a:rPr lang="en-US" altLang="zh-CN" sz="2800" b="1" dirty="0">
                          <a:solidFill>
                            <a:schemeClr val="tx1"/>
                          </a:solidFill>
                        </a:rPr>
                        <a:t>invaded</a:t>
                      </a:r>
                      <a:r>
                        <a:rPr lang="zh-CN" altLang="en-US" sz="2800" dirty="0">
                          <a:solidFill>
                            <a:schemeClr val="tx1"/>
                          </a:solidFill>
                        </a:rPr>
                        <a:t> </a:t>
                      </a:r>
                      <a:r>
                        <a:rPr lang="en-US" altLang="zh-CN" sz="2800" dirty="0">
                          <a:solidFill>
                            <a:schemeClr val="tx1"/>
                          </a:solidFill>
                        </a:rPr>
                        <a:t>Austria.</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986898"/>
                  </a:ext>
                </a:extLst>
              </a:tr>
              <a:tr h="370840">
                <a:tc>
                  <a:txBody>
                    <a:bodyPr/>
                    <a:lstStyle/>
                    <a:p>
                      <a:r>
                        <a:rPr lang="en-US" altLang="zh-CN" sz="2800" dirty="0">
                          <a:solidFill>
                            <a:schemeClr val="tx1"/>
                          </a:solidFill>
                        </a:rPr>
                        <a:t>Fining</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800" dirty="0">
                          <a:solidFill>
                            <a:schemeClr val="tx1"/>
                          </a:solidFill>
                        </a:rPr>
                        <a:t>Fine</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800" dirty="0">
                          <a:solidFill>
                            <a:schemeClr val="tx1"/>
                          </a:solidFill>
                        </a:rPr>
                        <a:t>The</a:t>
                      </a:r>
                      <a:r>
                        <a:rPr lang="zh-CN" altLang="en-US" sz="2800" dirty="0">
                          <a:solidFill>
                            <a:schemeClr val="tx1"/>
                          </a:solidFill>
                        </a:rPr>
                        <a:t> </a:t>
                      </a:r>
                      <a:r>
                        <a:rPr lang="en-US" altLang="zh-CN" sz="2800" dirty="0">
                          <a:solidFill>
                            <a:schemeClr val="tx1"/>
                          </a:solidFill>
                        </a:rPr>
                        <a:t>court</a:t>
                      </a:r>
                      <a:r>
                        <a:rPr lang="zh-CN" altLang="en-US" sz="2800" dirty="0">
                          <a:solidFill>
                            <a:schemeClr val="tx1"/>
                          </a:solidFill>
                        </a:rPr>
                        <a:t> </a:t>
                      </a:r>
                      <a:r>
                        <a:rPr lang="en-US" altLang="zh-CN" sz="2800" b="1" dirty="0">
                          <a:solidFill>
                            <a:schemeClr val="tx1"/>
                          </a:solidFill>
                        </a:rPr>
                        <a:t>fined</a:t>
                      </a:r>
                      <a:r>
                        <a:rPr lang="zh-CN" altLang="en-US" sz="2800" dirty="0">
                          <a:solidFill>
                            <a:schemeClr val="tx1"/>
                          </a:solidFill>
                        </a:rPr>
                        <a:t> </a:t>
                      </a:r>
                      <a:r>
                        <a:rPr lang="en-US" altLang="zh-CN" sz="2800" dirty="0">
                          <a:solidFill>
                            <a:schemeClr val="tx1"/>
                          </a:solidFill>
                        </a:rPr>
                        <a:t>her</a:t>
                      </a:r>
                      <a:r>
                        <a:rPr lang="zh-CN" altLang="en-US" sz="2800" dirty="0">
                          <a:solidFill>
                            <a:schemeClr val="tx1"/>
                          </a:solidFill>
                        </a:rPr>
                        <a:t> </a:t>
                      </a:r>
                      <a:r>
                        <a:rPr lang="en-US" altLang="zh-CN" sz="2800" dirty="0">
                          <a:solidFill>
                            <a:schemeClr val="tx1"/>
                          </a:solidFill>
                        </a:rPr>
                        <a:t>$40.</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2317057"/>
                  </a:ext>
                </a:extLst>
              </a:tr>
              <a:tr h="370840">
                <a:tc>
                  <a:txBody>
                    <a:bodyPr/>
                    <a:lstStyle/>
                    <a:p>
                      <a:r>
                        <a:rPr lang="en-US" altLang="zh-CN" sz="2800" dirty="0">
                          <a:solidFill>
                            <a:schemeClr val="tx1"/>
                          </a:solidFill>
                        </a:rPr>
                        <a:t>Execution</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800" dirty="0">
                          <a:solidFill>
                            <a:schemeClr val="tx1"/>
                          </a:solidFill>
                        </a:rPr>
                        <a:t>Execute</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800" dirty="0">
                          <a:solidFill>
                            <a:schemeClr val="tx1"/>
                          </a:solidFill>
                        </a:rPr>
                        <a:t>He</a:t>
                      </a:r>
                      <a:r>
                        <a:rPr lang="zh-CN" altLang="en-US" sz="2800" dirty="0">
                          <a:solidFill>
                            <a:schemeClr val="tx1"/>
                          </a:solidFill>
                        </a:rPr>
                        <a:t> </a:t>
                      </a:r>
                      <a:r>
                        <a:rPr lang="en-US" altLang="zh-CN" sz="2800" dirty="0">
                          <a:solidFill>
                            <a:schemeClr val="tx1"/>
                          </a:solidFill>
                        </a:rPr>
                        <a:t>was</a:t>
                      </a:r>
                      <a:r>
                        <a:rPr lang="zh-CN" altLang="en-US" sz="2800" dirty="0">
                          <a:solidFill>
                            <a:schemeClr val="tx1"/>
                          </a:solidFill>
                        </a:rPr>
                        <a:t> </a:t>
                      </a:r>
                      <a:r>
                        <a:rPr lang="en-US" altLang="zh-CN" sz="2800" b="1" dirty="0">
                          <a:solidFill>
                            <a:schemeClr val="tx1"/>
                          </a:solidFill>
                        </a:rPr>
                        <a:t>executed</a:t>
                      </a:r>
                      <a:r>
                        <a:rPr lang="zh-CN" altLang="en-US" sz="2800" dirty="0">
                          <a:solidFill>
                            <a:schemeClr val="tx1"/>
                          </a:solidFill>
                        </a:rPr>
                        <a:t> </a:t>
                      </a:r>
                      <a:r>
                        <a:rPr lang="en-US" altLang="zh-CN" sz="2800" dirty="0">
                          <a:solidFill>
                            <a:schemeClr val="tx1"/>
                          </a:solidFill>
                        </a:rPr>
                        <a:t>yesterday.</a:t>
                      </a:r>
                      <a:endParaRPr lang="zh-CN" altLang="en-US"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7879408"/>
                  </a:ext>
                </a:extLst>
              </a:tr>
            </a:tbl>
          </a:graphicData>
        </a:graphic>
      </p:graphicFrame>
    </p:spTree>
    <p:extLst>
      <p:ext uri="{BB962C8B-B14F-4D97-AF65-F5344CB8AC3E}">
        <p14:creationId xmlns:p14="http://schemas.microsoft.com/office/powerpoint/2010/main" val="22029013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Event</a:t>
            </a:r>
            <a:r>
              <a:rPr kumimoji="1" lang="zh-CN" altLang="en-US" dirty="0"/>
              <a:t> </a:t>
            </a:r>
            <a:r>
              <a:rPr kumimoji="1" lang="en-US" altLang="zh-CN" dirty="0"/>
              <a:t>Detection</a:t>
            </a:r>
            <a:r>
              <a:rPr kumimoji="1" lang="zh-CN" altLang="en-US" dirty="0"/>
              <a:t> </a:t>
            </a:r>
            <a:r>
              <a:rPr kumimoji="1" lang="en-US" altLang="zh-CN" dirty="0"/>
              <a:t>in</a:t>
            </a:r>
            <a:r>
              <a:rPr kumimoji="1" lang="zh-CN" altLang="en-US" dirty="0"/>
              <a:t> </a:t>
            </a:r>
            <a:r>
              <a:rPr kumimoji="1" lang="en-US" altLang="zh-CN" dirty="0" err="1"/>
              <a:t>FrameNet</a:t>
            </a:r>
            <a:endParaRPr kumimoji="1" lang="zh-CN" altLang="en-US" dirty="0"/>
          </a:p>
        </p:txBody>
      </p:sp>
      <p:sp>
        <p:nvSpPr>
          <p:cNvPr id="3" name="内容占位符 2"/>
          <p:cNvSpPr>
            <a:spLocks noGrp="1"/>
          </p:cNvSpPr>
          <p:nvPr>
            <p:ph idx="1"/>
          </p:nvPr>
        </p:nvSpPr>
        <p:spPr>
          <a:xfrm>
            <a:off x="107504" y="908720"/>
            <a:ext cx="9036496" cy="2880320"/>
          </a:xfrm>
        </p:spPr>
        <p:txBody>
          <a:bodyPr>
            <a:normAutofit/>
          </a:bodyPr>
          <a:lstStyle/>
          <a:p>
            <a:r>
              <a:rPr kumimoji="1" lang="en-US" altLang="zh-CN" dirty="0" err="1"/>
              <a:t>FrameNet</a:t>
            </a:r>
            <a:r>
              <a:rPr kumimoji="1" lang="zh-CN" altLang="en-US" dirty="0"/>
              <a:t> </a:t>
            </a:r>
            <a:r>
              <a:rPr kumimoji="1" lang="en-US" altLang="zh-CN" dirty="0"/>
              <a:t>(FN)</a:t>
            </a:r>
          </a:p>
          <a:p>
            <a:pPr lvl="1"/>
            <a:endParaRPr kumimoji="1" lang="en-US" altLang="zh-CN" dirty="0"/>
          </a:p>
        </p:txBody>
      </p:sp>
      <p:pic>
        <p:nvPicPr>
          <p:cNvPr id="5" name="图片 4">
            <a:extLst>
              <a:ext uri="{FF2B5EF4-FFF2-40B4-BE49-F238E27FC236}">
                <a16:creationId xmlns:a16="http://schemas.microsoft.com/office/drawing/2014/main" id="{8B446B93-3FB7-F244-B4DE-F36C7F65A4D0}"/>
              </a:ext>
            </a:extLst>
          </p:cNvPr>
          <p:cNvPicPr>
            <a:picLocks noChangeAspect="1"/>
          </p:cNvPicPr>
          <p:nvPr/>
        </p:nvPicPr>
        <p:blipFill rotWithShape="1">
          <a:blip r:embed="rId3">
            <a:extLst>
              <a:ext uri="{28A0092B-C50C-407E-A947-70E740481C1C}">
                <a14:useLocalDpi xmlns:a14="http://schemas.microsoft.com/office/drawing/2010/main" val="0"/>
              </a:ext>
            </a:extLst>
          </a:blip>
          <a:srcRect t="1975" b="1220"/>
          <a:stretch/>
        </p:blipFill>
        <p:spPr>
          <a:xfrm>
            <a:off x="0" y="1700808"/>
            <a:ext cx="9144000" cy="3528392"/>
          </a:xfrm>
          <a:prstGeom prst="rect">
            <a:avLst/>
          </a:prstGeom>
        </p:spPr>
      </p:pic>
      <p:sp>
        <p:nvSpPr>
          <p:cNvPr id="6" name="文本框 5">
            <a:extLst>
              <a:ext uri="{FF2B5EF4-FFF2-40B4-BE49-F238E27FC236}">
                <a16:creationId xmlns:a16="http://schemas.microsoft.com/office/drawing/2014/main" id="{276F79B3-621D-8549-BAB9-9AF268610A16}"/>
              </a:ext>
            </a:extLst>
          </p:cNvPr>
          <p:cNvSpPr txBox="1"/>
          <p:nvPr/>
        </p:nvSpPr>
        <p:spPr>
          <a:xfrm>
            <a:off x="2051720" y="5533945"/>
            <a:ext cx="4955203" cy="461665"/>
          </a:xfrm>
          <a:prstGeom prst="rect">
            <a:avLst/>
          </a:prstGeom>
          <a:noFill/>
        </p:spPr>
        <p:txBody>
          <a:bodyPr wrap="none" rtlCol="0">
            <a:spAutoFit/>
          </a:bodyPr>
          <a:lstStyle/>
          <a:p>
            <a:r>
              <a:rPr kumimoji="1" lang="en-US" altLang="zh-CN" sz="2400" dirty="0"/>
              <a:t>Framework</a:t>
            </a:r>
            <a:r>
              <a:rPr kumimoji="1" lang="zh-CN" altLang="en-US" sz="2400" dirty="0"/>
              <a:t> </a:t>
            </a:r>
            <a:r>
              <a:rPr kumimoji="1" lang="en-US" altLang="zh-CN" sz="2400" dirty="0"/>
              <a:t>of</a:t>
            </a:r>
            <a:r>
              <a:rPr kumimoji="1" lang="zh-CN" altLang="en-US" sz="2400" dirty="0"/>
              <a:t> </a:t>
            </a:r>
            <a:r>
              <a:rPr kumimoji="1" lang="en-US" altLang="zh-CN" sz="2400" dirty="0"/>
              <a:t>Detecting</a:t>
            </a:r>
            <a:r>
              <a:rPr kumimoji="1" lang="zh-CN" altLang="en-US" sz="2400" dirty="0"/>
              <a:t> </a:t>
            </a:r>
            <a:r>
              <a:rPr kumimoji="1" lang="en-US" altLang="zh-CN" sz="2400" dirty="0"/>
              <a:t>Event</a:t>
            </a:r>
            <a:r>
              <a:rPr kumimoji="1" lang="zh-CN" altLang="en-US" sz="2400" dirty="0"/>
              <a:t> </a:t>
            </a:r>
            <a:r>
              <a:rPr kumimoji="1" lang="en-US" altLang="zh-CN" sz="2400" dirty="0"/>
              <a:t>in</a:t>
            </a:r>
            <a:r>
              <a:rPr kumimoji="1" lang="zh-CN" altLang="en-US" sz="2400" dirty="0"/>
              <a:t> </a:t>
            </a:r>
            <a:r>
              <a:rPr kumimoji="1" lang="en-US" altLang="zh-CN" sz="2400" dirty="0"/>
              <a:t>FN</a:t>
            </a:r>
            <a:endParaRPr kumimoji="1" lang="zh-CN" altLang="en-US" sz="2400" dirty="0"/>
          </a:p>
        </p:txBody>
      </p:sp>
    </p:spTree>
    <p:extLst>
      <p:ext uri="{BB962C8B-B14F-4D97-AF65-F5344CB8AC3E}">
        <p14:creationId xmlns:p14="http://schemas.microsoft.com/office/powerpoint/2010/main" val="147031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en-US" altLang="zh-CN" dirty="0"/>
              <a:t>Objective</a:t>
            </a:r>
            <a:r>
              <a:rPr lang="zh-CN" altLang="en-US" dirty="0"/>
              <a:t> </a:t>
            </a:r>
            <a:r>
              <a:rPr lang="en-US" altLang="zh-CN" dirty="0"/>
              <a:t>Function</a:t>
            </a:r>
            <a:endParaRPr lang="zh-CN" altLang="en-US" dirty="0"/>
          </a:p>
        </p:txBody>
      </p:sp>
      <p:graphicFrame>
        <p:nvGraphicFramePr>
          <p:cNvPr id="9" name="对象 8"/>
          <p:cNvGraphicFramePr>
            <a:graphicFrameLocks noChangeAspect="1"/>
          </p:cNvGraphicFramePr>
          <p:nvPr>
            <p:extLst>
              <p:ext uri="{D42A27DB-BD31-4B8C-83A1-F6EECF244321}">
                <p14:modId xmlns:p14="http://schemas.microsoft.com/office/powerpoint/2010/main" val="409286963"/>
              </p:ext>
            </p:extLst>
          </p:nvPr>
        </p:nvGraphicFramePr>
        <p:xfrm>
          <a:off x="1772005" y="5085184"/>
          <a:ext cx="432048" cy="432048"/>
        </p:xfrm>
        <a:graphic>
          <a:graphicData uri="http://schemas.openxmlformats.org/presentationml/2006/ole">
            <mc:AlternateContent xmlns:mc="http://schemas.openxmlformats.org/markup-compatibility/2006">
              <mc:Choice xmlns:v="urn:schemas-microsoft-com:vml" Requires="v">
                <p:oleObj spid="_x0000_s1351" name="Equation" r:id="rId4" imgW="101520" imgH="114120" progId="Equation.DSMT4">
                  <p:embed/>
                </p:oleObj>
              </mc:Choice>
              <mc:Fallback>
                <p:oleObj name="Equation" r:id="rId4" imgW="101520" imgH="114120" progId="Equation.DSMT4">
                  <p:embed/>
                  <p:pic>
                    <p:nvPicPr>
                      <p:cNvPr id="0" name=""/>
                      <p:cNvPicPr/>
                      <p:nvPr/>
                    </p:nvPicPr>
                    <p:blipFill>
                      <a:blip r:embed="rId5"/>
                      <a:stretch>
                        <a:fillRect/>
                      </a:stretch>
                    </p:blipFill>
                    <p:spPr>
                      <a:xfrm>
                        <a:off x="1772005" y="5085184"/>
                        <a:ext cx="432048" cy="43204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176480970"/>
              </p:ext>
            </p:extLst>
          </p:nvPr>
        </p:nvGraphicFramePr>
        <p:xfrm>
          <a:off x="1772005" y="5697294"/>
          <a:ext cx="539750" cy="479425"/>
        </p:xfrm>
        <a:graphic>
          <a:graphicData uri="http://schemas.openxmlformats.org/presentationml/2006/ole">
            <mc:AlternateContent xmlns:mc="http://schemas.openxmlformats.org/markup-compatibility/2006">
              <mc:Choice xmlns:v="urn:schemas-microsoft-com:vml" Requires="v">
                <p:oleObj spid="_x0000_s1352" name="Equation" r:id="rId6" imgW="126720" imgH="126720" progId="Equation.DSMT4">
                  <p:embed/>
                </p:oleObj>
              </mc:Choice>
              <mc:Fallback>
                <p:oleObj name="Equation" r:id="rId6" imgW="126720" imgH="126720" progId="Equation.DSMT4">
                  <p:embed/>
                  <p:pic>
                    <p:nvPicPr>
                      <p:cNvPr id="0" name=""/>
                      <p:cNvPicPr>
                        <a:picLocks noChangeAspect="1" noChangeArrowheads="1"/>
                      </p:cNvPicPr>
                      <p:nvPr/>
                    </p:nvPicPr>
                    <p:blipFill>
                      <a:blip r:embed="rId7"/>
                      <a:srcRect/>
                      <a:stretch>
                        <a:fillRect/>
                      </a:stretch>
                    </p:blipFill>
                    <p:spPr bwMode="auto">
                      <a:xfrm>
                        <a:off x="1772005" y="5697294"/>
                        <a:ext cx="5397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图片 1"/>
          <p:cNvPicPr>
            <a:picLocks noChangeAspect="1"/>
          </p:cNvPicPr>
          <p:nvPr/>
        </p:nvPicPr>
        <p:blipFill>
          <a:blip r:embed="rId8"/>
          <a:stretch>
            <a:fillRect/>
          </a:stretch>
        </p:blipFill>
        <p:spPr>
          <a:xfrm>
            <a:off x="2555776" y="3072664"/>
            <a:ext cx="2153897" cy="565398"/>
          </a:xfrm>
          <a:prstGeom prst="rect">
            <a:avLst/>
          </a:prstGeom>
        </p:spPr>
      </p:pic>
      <p:pic>
        <p:nvPicPr>
          <p:cNvPr id="3" name="图片 2"/>
          <p:cNvPicPr>
            <a:picLocks noChangeAspect="1"/>
          </p:cNvPicPr>
          <p:nvPr/>
        </p:nvPicPr>
        <p:blipFill>
          <a:blip r:embed="rId9"/>
          <a:stretch>
            <a:fillRect/>
          </a:stretch>
        </p:blipFill>
        <p:spPr>
          <a:xfrm>
            <a:off x="2487419" y="2086372"/>
            <a:ext cx="5310956" cy="838572"/>
          </a:xfrm>
          <a:prstGeom prst="rect">
            <a:avLst/>
          </a:prstGeom>
        </p:spPr>
      </p:pic>
      <p:sp>
        <p:nvSpPr>
          <p:cNvPr id="6" name="矩形 5"/>
          <p:cNvSpPr/>
          <p:nvPr/>
        </p:nvSpPr>
        <p:spPr>
          <a:xfrm>
            <a:off x="2411760" y="5085184"/>
            <a:ext cx="2238113" cy="461665"/>
          </a:xfrm>
          <a:prstGeom prst="rect">
            <a:avLst/>
          </a:prstGeom>
        </p:spPr>
        <p:txBody>
          <a:bodyPr wrap="none">
            <a:spAutoFit/>
          </a:bodyPr>
          <a:lstStyle/>
          <a:p>
            <a:r>
              <a:rPr lang="en-US" altLang="zh-CN" sz="2400" dirty="0">
                <a:latin typeface="DengXian" charset="-122"/>
                <a:ea typeface="DengXian" charset="-122"/>
                <a:cs typeface="DengXian" charset="-122"/>
              </a:rPr>
              <a:t>triple</a:t>
            </a:r>
            <a:r>
              <a:rPr lang="zh-CN" altLang="en-US" sz="2400" dirty="0">
                <a:latin typeface="DengXian" charset="-122"/>
                <a:ea typeface="DengXian" charset="-122"/>
                <a:cs typeface="DengXian" charset="-122"/>
              </a:rPr>
              <a:t> </a:t>
            </a:r>
            <a:r>
              <a:rPr lang="en-US" altLang="zh-CN" sz="2400" dirty="0">
                <a:latin typeface="DengXian" charset="-122"/>
                <a:ea typeface="DengXian" charset="-122"/>
                <a:cs typeface="DengXian" charset="-122"/>
              </a:rPr>
              <a:t>sets</a:t>
            </a:r>
            <a:r>
              <a:rPr lang="zh-CN" altLang="en-US" sz="2400" dirty="0">
                <a:latin typeface="DengXian" charset="-122"/>
                <a:ea typeface="DengXian" charset="-122"/>
                <a:cs typeface="DengXian" charset="-122"/>
              </a:rPr>
              <a:t> </a:t>
            </a:r>
            <a:r>
              <a:rPr lang="en-US" altLang="zh-CN" sz="2400" dirty="0">
                <a:latin typeface="DengXian" charset="-122"/>
                <a:ea typeface="DengXian" charset="-122"/>
                <a:cs typeface="DengXian" charset="-122"/>
              </a:rPr>
              <a:t>in</a:t>
            </a:r>
            <a:r>
              <a:rPr lang="zh-CN" altLang="en-US" sz="2400" dirty="0">
                <a:latin typeface="DengXian" charset="-122"/>
                <a:ea typeface="DengXian" charset="-122"/>
                <a:cs typeface="DengXian" charset="-122"/>
              </a:rPr>
              <a:t> </a:t>
            </a:r>
            <a:r>
              <a:rPr lang="en-US" altLang="zh-CN" sz="2400" dirty="0">
                <a:latin typeface="DengXian" charset="-122"/>
                <a:ea typeface="DengXian" charset="-122"/>
                <a:cs typeface="DengXian" charset="-122"/>
              </a:rPr>
              <a:t>KG</a:t>
            </a:r>
            <a:endParaRPr lang="zh-CN" altLang="en-US" sz="2400" dirty="0">
              <a:latin typeface="DengXian" charset="-122"/>
              <a:ea typeface="DengXian" charset="-122"/>
              <a:cs typeface="DengXian" charset="-122"/>
            </a:endParaRPr>
          </a:p>
        </p:txBody>
      </p:sp>
      <p:sp>
        <p:nvSpPr>
          <p:cNvPr id="8" name="矩形 7"/>
          <p:cNvSpPr/>
          <p:nvPr/>
        </p:nvSpPr>
        <p:spPr>
          <a:xfrm>
            <a:off x="457712" y="1084129"/>
            <a:ext cx="1508746" cy="954107"/>
          </a:xfrm>
          <a:prstGeom prst="rect">
            <a:avLst/>
          </a:prstGeom>
        </p:spPr>
        <p:txBody>
          <a:bodyPr wrap="none">
            <a:spAutoFit/>
          </a:bodyPr>
          <a:lstStyle/>
          <a:p>
            <a:pPr algn="r"/>
            <a:r>
              <a:rPr lang="en-US" altLang="zh-CN" sz="2800" dirty="0">
                <a:latin typeface="DengXian" charset="-122"/>
                <a:ea typeface="DengXian" charset="-122"/>
                <a:cs typeface="DengXian" charset="-122"/>
              </a:rPr>
              <a:t>Energy</a:t>
            </a:r>
          </a:p>
          <a:p>
            <a:pPr algn="r"/>
            <a:r>
              <a:rPr lang="en-US" altLang="zh-CN" sz="2800" dirty="0">
                <a:latin typeface="DengXian" charset="-122"/>
                <a:ea typeface="DengXian" charset="-122"/>
                <a:cs typeface="DengXian" charset="-122"/>
              </a:rPr>
              <a:t>Function</a:t>
            </a:r>
            <a:endParaRPr lang="zh-CN" altLang="en-US" sz="2800" dirty="0">
              <a:latin typeface="DengXian" charset="-122"/>
              <a:ea typeface="DengXian" charset="-122"/>
              <a:cs typeface="DengXian" charset="-122"/>
            </a:endParaRPr>
          </a:p>
        </p:txBody>
      </p:sp>
      <p:sp>
        <p:nvSpPr>
          <p:cNvPr id="16" name="矩形 15"/>
          <p:cNvSpPr/>
          <p:nvPr/>
        </p:nvSpPr>
        <p:spPr>
          <a:xfrm>
            <a:off x="331074" y="2086372"/>
            <a:ext cx="1635384" cy="954107"/>
          </a:xfrm>
          <a:prstGeom prst="rect">
            <a:avLst/>
          </a:prstGeom>
        </p:spPr>
        <p:txBody>
          <a:bodyPr wrap="none">
            <a:spAutoFit/>
          </a:bodyPr>
          <a:lstStyle/>
          <a:p>
            <a:pPr algn="r"/>
            <a:r>
              <a:rPr lang="en-US" altLang="zh-CN" sz="2800" dirty="0">
                <a:latin typeface="DengXian" charset="-122"/>
                <a:ea typeface="DengXian" charset="-122"/>
                <a:cs typeface="DengXian" charset="-122"/>
              </a:rPr>
              <a:t>Objective</a:t>
            </a:r>
          </a:p>
          <a:p>
            <a:pPr algn="r"/>
            <a:r>
              <a:rPr lang="en-US" altLang="zh-CN" sz="2800" dirty="0">
                <a:latin typeface="DengXian" charset="-122"/>
                <a:ea typeface="DengXian" charset="-122"/>
                <a:cs typeface="DengXian" charset="-122"/>
              </a:rPr>
              <a:t>Function</a:t>
            </a:r>
            <a:endParaRPr lang="zh-CN" altLang="en-US" sz="2800" dirty="0">
              <a:latin typeface="DengXian" charset="-122"/>
              <a:ea typeface="DengXian" charset="-122"/>
              <a:cs typeface="DengXian" charset="-122"/>
            </a:endParaRPr>
          </a:p>
        </p:txBody>
      </p:sp>
      <p:sp>
        <p:nvSpPr>
          <p:cNvPr id="17" name="矩形 16"/>
          <p:cNvSpPr/>
          <p:nvPr/>
        </p:nvSpPr>
        <p:spPr>
          <a:xfrm>
            <a:off x="2404255" y="5715054"/>
            <a:ext cx="3978974" cy="461665"/>
          </a:xfrm>
          <a:prstGeom prst="rect">
            <a:avLst/>
          </a:prstGeom>
        </p:spPr>
        <p:txBody>
          <a:bodyPr wrap="none">
            <a:spAutoFit/>
          </a:bodyPr>
          <a:lstStyle/>
          <a:p>
            <a:r>
              <a:rPr lang="en-US" altLang="zh-CN" sz="2400" dirty="0">
                <a:latin typeface="DengXian" charset="-122"/>
                <a:ea typeface="DengXian" charset="-122"/>
                <a:cs typeface="DengXian" charset="-122"/>
              </a:rPr>
              <a:t>negative</a:t>
            </a:r>
            <a:r>
              <a:rPr lang="zh-CN" altLang="en-US" sz="2400" dirty="0">
                <a:latin typeface="DengXian" charset="-122"/>
                <a:ea typeface="DengXian" charset="-122"/>
                <a:cs typeface="DengXian" charset="-122"/>
              </a:rPr>
              <a:t> </a:t>
            </a:r>
            <a:r>
              <a:rPr lang="en-US" altLang="zh-CN" sz="2400" dirty="0">
                <a:latin typeface="DengXian" charset="-122"/>
                <a:ea typeface="DengXian" charset="-122"/>
                <a:cs typeface="DengXian" charset="-122"/>
              </a:rPr>
              <a:t>triple</a:t>
            </a:r>
            <a:r>
              <a:rPr lang="zh-CN" altLang="en-US" sz="2400" dirty="0">
                <a:latin typeface="DengXian" charset="-122"/>
                <a:ea typeface="DengXian" charset="-122"/>
                <a:cs typeface="DengXian" charset="-122"/>
              </a:rPr>
              <a:t> </a:t>
            </a:r>
            <a:r>
              <a:rPr lang="en-US" altLang="zh-CN" sz="2400" dirty="0">
                <a:latin typeface="DengXian" charset="-122"/>
                <a:ea typeface="DengXian" charset="-122"/>
                <a:cs typeface="DengXian" charset="-122"/>
              </a:rPr>
              <a:t>sets</a:t>
            </a:r>
            <a:r>
              <a:rPr lang="zh-CN" altLang="en-US" sz="2400" dirty="0">
                <a:latin typeface="DengXian" charset="-122"/>
                <a:ea typeface="DengXian" charset="-122"/>
                <a:cs typeface="DengXian" charset="-122"/>
              </a:rPr>
              <a:t> </a:t>
            </a:r>
            <a:r>
              <a:rPr lang="en-US" altLang="zh-CN" sz="2400" dirty="0">
                <a:latin typeface="DengXian" charset="-122"/>
                <a:ea typeface="DengXian" charset="-122"/>
                <a:cs typeface="DengXian" charset="-122"/>
              </a:rPr>
              <a:t>not</a:t>
            </a:r>
            <a:r>
              <a:rPr lang="zh-CN" altLang="en-US" sz="2400" dirty="0">
                <a:latin typeface="DengXian" charset="-122"/>
                <a:ea typeface="DengXian" charset="-122"/>
                <a:cs typeface="DengXian" charset="-122"/>
              </a:rPr>
              <a:t> </a:t>
            </a:r>
            <a:r>
              <a:rPr lang="en-US" altLang="zh-CN" sz="2400" dirty="0">
                <a:latin typeface="DengXian" charset="-122"/>
                <a:ea typeface="DengXian" charset="-122"/>
                <a:cs typeface="DengXian" charset="-122"/>
              </a:rPr>
              <a:t>in</a:t>
            </a:r>
            <a:r>
              <a:rPr lang="zh-CN" altLang="en-US" sz="2400" dirty="0">
                <a:latin typeface="DengXian" charset="-122"/>
                <a:ea typeface="DengXian" charset="-122"/>
                <a:cs typeface="DengXian" charset="-122"/>
              </a:rPr>
              <a:t> </a:t>
            </a:r>
            <a:r>
              <a:rPr lang="en-US" altLang="zh-CN" sz="2400" dirty="0">
                <a:latin typeface="DengXian" charset="-122"/>
                <a:ea typeface="DengXian" charset="-122"/>
                <a:cs typeface="DengXian" charset="-122"/>
              </a:rPr>
              <a:t>KG</a:t>
            </a:r>
            <a:endParaRPr lang="zh-CN" altLang="en-US" sz="2400" dirty="0">
              <a:latin typeface="DengXian" charset="-122"/>
              <a:ea typeface="DengXian" charset="-122"/>
              <a:cs typeface="DengXian" charset="-122"/>
            </a:endParaRPr>
          </a:p>
        </p:txBody>
      </p:sp>
      <p:sp>
        <p:nvSpPr>
          <p:cNvPr id="18" name="矩形 17"/>
          <p:cNvSpPr/>
          <p:nvPr/>
        </p:nvSpPr>
        <p:spPr>
          <a:xfrm>
            <a:off x="1137385" y="4028529"/>
            <a:ext cx="829073" cy="523220"/>
          </a:xfrm>
          <a:prstGeom prst="rect">
            <a:avLst/>
          </a:prstGeom>
        </p:spPr>
        <p:txBody>
          <a:bodyPr wrap="none">
            <a:spAutoFit/>
          </a:bodyPr>
          <a:lstStyle/>
          <a:p>
            <a:r>
              <a:rPr lang="en-US" altLang="zh-CN" sz="2800">
                <a:latin typeface="DengXian" charset="-122"/>
                <a:ea typeface="DengXian" charset="-122"/>
                <a:cs typeface="DengXian" charset="-122"/>
              </a:rPr>
              <a:t>w.r.t</a:t>
            </a:r>
            <a:endParaRPr lang="zh-CN" altLang="en-US" sz="2800" dirty="0">
              <a:latin typeface="DengXian" charset="-122"/>
              <a:ea typeface="DengXian" charset="-122"/>
              <a:cs typeface="DengXian" charset="-122"/>
            </a:endParaRPr>
          </a:p>
        </p:txBody>
      </p:sp>
      <p:sp>
        <p:nvSpPr>
          <p:cNvPr id="19" name="矩形 18"/>
          <p:cNvSpPr/>
          <p:nvPr/>
        </p:nvSpPr>
        <p:spPr>
          <a:xfrm>
            <a:off x="842432" y="3131399"/>
            <a:ext cx="1124026" cy="523220"/>
          </a:xfrm>
          <a:prstGeom prst="rect">
            <a:avLst/>
          </a:prstGeom>
        </p:spPr>
        <p:txBody>
          <a:bodyPr wrap="none">
            <a:spAutoFit/>
          </a:bodyPr>
          <a:lstStyle/>
          <a:p>
            <a:r>
              <a:rPr lang="en-US" altLang="zh-CN" sz="2800">
                <a:latin typeface="DengXian" charset="-122"/>
                <a:ea typeface="DengXian" charset="-122"/>
                <a:cs typeface="DengXian" charset="-122"/>
              </a:rPr>
              <a:t>where</a:t>
            </a:r>
            <a:endParaRPr lang="zh-CN" altLang="en-US" sz="2800" dirty="0">
              <a:latin typeface="DengXian" charset="-122"/>
              <a:ea typeface="DengXian" charset="-122"/>
              <a:cs typeface="DengXian" charset="-122"/>
            </a:endParaRP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21</a:t>
            </a:fld>
            <a:endParaRPr lang="zh-CN" altLang="en-US">
              <a:solidFill>
                <a:prstClr val="black">
                  <a:tint val="75000"/>
                </a:prstClr>
              </a:solidFill>
            </a:endParaRPr>
          </a:p>
        </p:txBody>
      </p:sp>
      <mc:AlternateContent xmlns:mc="http://schemas.openxmlformats.org/markup-compatibility/2006" xmlns:a14="http://schemas.microsoft.com/office/drawing/2010/main">
        <mc:Choice Requires="a14">
          <p:sp>
            <p:nvSpPr>
              <p:cNvPr id="5" name="文本框 4"/>
              <p:cNvSpPr txBox="1"/>
              <p:nvPr/>
            </p:nvSpPr>
            <p:spPr>
              <a:xfrm>
                <a:off x="2556754" y="1352521"/>
                <a:ext cx="429745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charset="0"/>
                        </a:rPr>
                        <m:t>𝑓</m:t>
                      </m:r>
                      <m:d>
                        <m:dPr>
                          <m:ctrlPr>
                            <a:rPr lang="en-US" altLang="zh-CN" sz="3200" b="0" i="1" smtClean="0">
                              <a:latin typeface="Cambria Math" panose="02040503050406030204" pitchFamily="18" charset="0"/>
                            </a:rPr>
                          </m:ctrlPr>
                        </m:dPr>
                        <m:e>
                          <m:r>
                            <a:rPr lang="en-US" altLang="zh-CN" sz="3200" b="0" i="1" smtClean="0">
                              <a:latin typeface="Cambria Math" charset="0"/>
                            </a:rPr>
                            <m:t>h</m:t>
                          </m:r>
                          <m:r>
                            <a:rPr lang="en-US" altLang="zh-CN" sz="3200" b="0" i="1" smtClean="0">
                              <a:latin typeface="Cambria Math" charset="0"/>
                            </a:rPr>
                            <m:t>, </m:t>
                          </m:r>
                          <m:r>
                            <a:rPr lang="en-US" altLang="zh-CN" sz="3200" b="0" i="1" smtClean="0">
                              <a:latin typeface="Cambria Math" charset="0"/>
                            </a:rPr>
                            <m:t>𝑟</m:t>
                          </m:r>
                          <m:r>
                            <a:rPr lang="en-US" altLang="zh-CN" sz="3200" b="0" i="1" smtClean="0">
                              <a:latin typeface="Cambria Math" charset="0"/>
                            </a:rPr>
                            <m:t>, </m:t>
                          </m:r>
                          <m:r>
                            <a:rPr lang="en-US" altLang="zh-CN" sz="3200" b="0" i="1" smtClean="0">
                              <a:latin typeface="Cambria Math" charset="0"/>
                            </a:rPr>
                            <m:t>𝑡</m:t>
                          </m:r>
                        </m:e>
                      </m:d>
                      <m:r>
                        <a:rPr lang="en-US" altLang="zh-CN" sz="3200" b="0" i="1" smtClean="0">
                          <a:latin typeface="Cambria Math" charset="0"/>
                        </a:rPr>
                        <m:t>=</m:t>
                      </m:r>
                      <m:d>
                        <m:dPr>
                          <m:begChr m:val="‖"/>
                          <m:endChr m:val="‖"/>
                          <m:ctrlPr>
                            <a:rPr lang="en-US" altLang="zh-CN" sz="3200" b="0" i="1" smtClean="0">
                              <a:latin typeface="Cambria Math" panose="02040503050406030204" pitchFamily="18" charset="0"/>
                            </a:rPr>
                          </m:ctrlPr>
                        </m:dPr>
                        <m:e>
                          <m:r>
                            <a:rPr lang="en-US" altLang="zh-CN" sz="3200" b="1" i="1" smtClean="0">
                              <a:latin typeface="Cambria Math" charset="0"/>
                            </a:rPr>
                            <m:t>𝒉</m:t>
                          </m:r>
                          <m:r>
                            <a:rPr lang="en-US" altLang="zh-CN" sz="3200" b="1" i="1" smtClean="0">
                              <a:latin typeface="Cambria Math" charset="0"/>
                            </a:rPr>
                            <m:t>+</m:t>
                          </m:r>
                          <m:r>
                            <a:rPr lang="en-US" altLang="zh-CN" sz="3200" b="1" i="1" smtClean="0">
                              <a:latin typeface="Cambria Math" charset="0"/>
                            </a:rPr>
                            <m:t>𝒓</m:t>
                          </m:r>
                          <m:r>
                            <a:rPr lang="en-US" altLang="zh-CN" sz="3200" b="1" i="1" smtClean="0">
                              <a:latin typeface="Cambria Math" charset="0"/>
                            </a:rPr>
                            <m:t>−</m:t>
                          </m:r>
                          <m:r>
                            <a:rPr lang="en-US" altLang="zh-CN" sz="3200" b="1" i="1" smtClean="0">
                              <a:latin typeface="Cambria Math" charset="0"/>
                            </a:rPr>
                            <m:t>𝒕</m:t>
                          </m:r>
                        </m:e>
                      </m:d>
                    </m:oMath>
                  </m:oMathPara>
                </a14:m>
                <a:endParaRPr lang="en-US" sz="3200" dirty="0"/>
              </a:p>
            </p:txBody>
          </p:sp>
        </mc:Choice>
        <mc:Fallback xmlns="">
          <p:sp>
            <p:nvSpPr>
              <p:cNvPr id="5" name="文本框 4"/>
              <p:cNvSpPr txBox="1">
                <a:spLocks noRot="1" noChangeAspect="1" noMove="1" noResize="1" noEditPoints="1" noAdjustHandles="1" noChangeArrowheads="1" noChangeShapeType="1" noTextEdit="1"/>
              </p:cNvSpPr>
              <p:nvPr/>
            </p:nvSpPr>
            <p:spPr>
              <a:xfrm>
                <a:off x="2556754" y="1352521"/>
                <a:ext cx="4297459" cy="49244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87419" y="4058389"/>
                <a:ext cx="28873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latin typeface="Cambria Math" panose="02040503050406030204" pitchFamily="18" charset="0"/>
                            </a:rPr>
                          </m:ctrlPr>
                        </m:dPr>
                        <m:e>
                          <m:r>
                            <a:rPr lang="en-US" altLang="zh-CN" sz="2800" b="1" i="1">
                              <a:latin typeface="Cambria Math" charset="0"/>
                            </a:rPr>
                            <m:t>𝒉</m:t>
                          </m:r>
                        </m:e>
                      </m:d>
                      <m:r>
                        <a:rPr lang="en-US" altLang="zh-CN" sz="2800" i="1">
                          <a:latin typeface="Cambria Math" charset="0"/>
                          <a:ea typeface="Cambria Math" charset="0"/>
                          <a:cs typeface="Cambria Math" charset="0"/>
                        </a:rPr>
                        <m:t>≤</m:t>
                      </m:r>
                      <m:r>
                        <a:rPr lang="en-US" altLang="zh-CN" sz="2800" b="0" i="1" smtClean="0">
                          <a:latin typeface="Cambria Math" charset="0"/>
                        </a:rPr>
                        <m:t>1,</m:t>
                      </m:r>
                      <m:r>
                        <a:rPr lang="zh-CN" altLang="en-US" sz="2800" b="0" i="1" smtClean="0">
                          <a:latin typeface="Cambria Math" charset="0"/>
                        </a:rPr>
                        <m:t> </m:t>
                      </m:r>
                      <m:d>
                        <m:dPr>
                          <m:begChr m:val="‖"/>
                          <m:endChr m:val="‖"/>
                          <m:ctrlPr>
                            <a:rPr lang="en-US" altLang="zh-CN" sz="2800" i="1">
                              <a:latin typeface="Cambria Math" panose="02040503050406030204" pitchFamily="18" charset="0"/>
                            </a:rPr>
                          </m:ctrlPr>
                        </m:dPr>
                        <m:e>
                          <m:r>
                            <a:rPr lang="en-US" altLang="zh-CN" sz="2800" b="1" i="1" smtClean="0">
                              <a:latin typeface="Cambria Math" charset="0"/>
                            </a:rPr>
                            <m:t>𝒕</m:t>
                          </m:r>
                        </m:e>
                      </m:d>
                      <m:r>
                        <a:rPr lang="en-US" altLang="zh-CN" sz="2800" b="1" i="1" smtClean="0">
                          <a:latin typeface="Cambria Math" charset="0"/>
                          <a:ea typeface="Cambria Math" charset="0"/>
                          <a:cs typeface="Cambria Math" charset="0"/>
                        </a:rPr>
                        <m:t>≤</m:t>
                      </m:r>
                      <m:r>
                        <a:rPr lang="en-US" altLang="zh-CN" sz="2800" b="1" i="1" smtClean="0">
                          <a:latin typeface="Cambria Math" charset="0"/>
                        </a:rPr>
                        <m:t>𝟏</m:t>
                      </m:r>
                    </m:oMath>
                  </m:oMathPara>
                </a14:m>
                <a:endParaRPr 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2487419" y="4058389"/>
                <a:ext cx="2887394" cy="523220"/>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584558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Event</a:t>
            </a:r>
            <a:r>
              <a:rPr kumimoji="1" lang="zh-CN" altLang="en-US" dirty="0"/>
              <a:t> </a:t>
            </a:r>
            <a:r>
              <a:rPr kumimoji="1" lang="en-US" altLang="zh-CN" dirty="0"/>
              <a:t>Detection</a:t>
            </a:r>
            <a:r>
              <a:rPr kumimoji="1" lang="zh-CN" altLang="en-US" dirty="0"/>
              <a:t> </a:t>
            </a:r>
            <a:r>
              <a:rPr kumimoji="1" lang="en-US" altLang="zh-CN" dirty="0"/>
              <a:t>in</a:t>
            </a:r>
            <a:r>
              <a:rPr kumimoji="1" lang="zh-CN" altLang="en-US" dirty="0"/>
              <a:t> </a:t>
            </a:r>
            <a:r>
              <a:rPr kumimoji="1" lang="en-US" altLang="zh-CN" dirty="0" err="1"/>
              <a:t>FrameNet</a:t>
            </a:r>
            <a:endParaRPr kumimoji="1" lang="zh-CN" altLang="en-US" dirty="0"/>
          </a:p>
        </p:txBody>
      </p:sp>
      <p:sp>
        <p:nvSpPr>
          <p:cNvPr id="3" name="内容占位符 2"/>
          <p:cNvSpPr>
            <a:spLocks noGrp="1"/>
          </p:cNvSpPr>
          <p:nvPr>
            <p:ph idx="1"/>
          </p:nvPr>
        </p:nvSpPr>
        <p:spPr>
          <a:xfrm>
            <a:off x="107504" y="908720"/>
            <a:ext cx="9036496" cy="4824536"/>
          </a:xfrm>
        </p:spPr>
        <p:txBody>
          <a:bodyPr>
            <a:normAutofit/>
          </a:bodyPr>
          <a:lstStyle/>
          <a:p>
            <a:r>
              <a:rPr kumimoji="1" lang="en-US" altLang="zh-CN" dirty="0"/>
              <a:t>Global</a:t>
            </a:r>
            <a:r>
              <a:rPr kumimoji="1" lang="zh-CN" altLang="en-US" dirty="0"/>
              <a:t> </a:t>
            </a:r>
            <a:r>
              <a:rPr kumimoji="1" lang="en-US" altLang="zh-CN" dirty="0"/>
              <a:t>Constraints</a:t>
            </a:r>
          </a:p>
          <a:p>
            <a:pPr lvl="1"/>
            <a:r>
              <a:rPr kumimoji="1" lang="en-US" altLang="zh-CN" b="1" dirty="0"/>
              <a:t>Same</a:t>
            </a:r>
            <a:r>
              <a:rPr kumimoji="1" lang="zh-CN" altLang="en-US" b="1" dirty="0"/>
              <a:t> </a:t>
            </a:r>
            <a:r>
              <a:rPr kumimoji="1" lang="en-US" altLang="zh-CN" b="1" dirty="0"/>
              <a:t>Frame</a:t>
            </a:r>
            <a:r>
              <a:rPr kumimoji="1" lang="zh-CN" altLang="en-US" b="1" dirty="0"/>
              <a:t> </a:t>
            </a:r>
            <a:r>
              <a:rPr kumimoji="1" lang="en-US" altLang="zh-CN" b="1" dirty="0"/>
              <a:t>Same</a:t>
            </a:r>
            <a:r>
              <a:rPr kumimoji="1" lang="zh-CN" altLang="en-US" b="1" dirty="0"/>
              <a:t> </a:t>
            </a:r>
            <a:r>
              <a:rPr kumimoji="1" lang="en-US" altLang="zh-CN" b="1" dirty="0"/>
              <a:t>Event</a:t>
            </a:r>
            <a:r>
              <a:rPr kumimoji="1" lang="en-US" altLang="zh-CN" dirty="0"/>
              <a:t>:</a:t>
            </a:r>
            <a:r>
              <a:rPr kumimoji="1" lang="zh-CN" altLang="en-US" dirty="0"/>
              <a:t> </a:t>
            </a:r>
            <a:r>
              <a:rPr lang="en-US" altLang="zh-CN" dirty="0"/>
              <a:t>sentences under the same frame tend to express events of the same type.</a:t>
            </a:r>
            <a:endParaRPr kumimoji="1" lang="en-US" altLang="zh-CN" dirty="0"/>
          </a:p>
          <a:p>
            <a:pPr lvl="1"/>
            <a:r>
              <a:rPr kumimoji="1" lang="en-US" altLang="zh-CN" b="1" dirty="0"/>
              <a:t>Related</a:t>
            </a:r>
            <a:r>
              <a:rPr kumimoji="1" lang="zh-CN" altLang="en-US" b="1" dirty="0"/>
              <a:t> </a:t>
            </a:r>
            <a:r>
              <a:rPr kumimoji="1" lang="en-US" altLang="zh-CN" b="1" dirty="0"/>
              <a:t>Frame</a:t>
            </a:r>
            <a:r>
              <a:rPr kumimoji="1" lang="zh-CN" altLang="en-US" b="1" dirty="0"/>
              <a:t> </a:t>
            </a:r>
            <a:r>
              <a:rPr kumimoji="1" lang="en-US" altLang="zh-CN" b="1" dirty="0"/>
              <a:t>Same</a:t>
            </a:r>
            <a:r>
              <a:rPr kumimoji="1" lang="zh-CN" altLang="en-US" b="1" dirty="0"/>
              <a:t> </a:t>
            </a:r>
            <a:r>
              <a:rPr kumimoji="1" lang="en-US" altLang="zh-CN" b="1" dirty="0"/>
              <a:t>Event</a:t>
            </a:r>
            <a:r>
              <a:rPr kumimoji="1" lang="en-US" altLang="zh-CN" dirty="0"/>
              <a:t>:</a:t>
            </a:r>
            <a:r>
              <a:rPr kumimoji="1" lang="zh-CN" altLang="en-US" dirty="0"/>
              <a:t> </a:t>
            </a:r>
            <a:r>
              <a:rPr lang="en-US" altLang="zh-CN" dirty="0"/>
              <a:t>sentences under the related frame tend to express events of the same type.</a:t>
            </a:r>
            <a:endParaRPr kumimoji="1" lang="en-US" altLang="zh-CN" dirty="0"/>
          </a:p>
          <a:p>
            <a:pPr lvl="1"/>
            <a:r>
              <a:rPr kumimoji="1" lang="en-US" altLang="zh-CN" b="1" dirty="0"/>
              <a:t>Same</a:t>
            </a:r>
            <a:r>
              <a:rPr kumimoji="1" lang="zh-CN" altLang="en-US" b="1" dirty="0"/>
              <a:t> </a:t>
            </a:r>
            <a:r>
              <a:rPr kumimoji="1" lang="en-US" altLang="zh-CN" b="1" dirty="0"/>
              <a:t>LU</a:t>
            </a:r>
            <a:r>
              <a:rPr kumimoji="1" lang="zh-CN" altLang="en-US" b="1" dirty="0"/>
              <a:t> </a:t>
            </a:r>
            <a:r>
              <a:rPr kumimoji="1" lang="en-US" altLang="zh-CN" b="1" dirty="0"/>
              <a:t>Same</a:t>
            </a:r>
            <a:r>
              <a:rPr kumimoji="1" lang="zh-CN" altLang="en-US" b="1" dirty="0"/>
              <a:t> </a:t>
            </a:r>
            <a:r>
              <a:rPr kumimoji="1" lang="en-US" altLang="zh-CN" b="1" dirty="0"/>
              <a:t>Event</a:t>
            </a:r>
            <a:r>
              <a:rPr kumimoji="1" lang="en-US" altLang="zh-CN" dirty="0"/>
              <a:t>:</a:t>
            </a:r>
            <a:r>
              <a:rPr kumimoji="1" lang="zh-CN" altLang="en-US" dirty="0"/>
              <a:t> </a:t>
            </a:r>
            <a:r>
              <a:rPr lang="en-US" altLang="zh-CN" dirty="0"/>
              <a:t>sentences under the same LU tend to express events of the same type</a:t>
            </a:r>
            <a:endParaRPr kumimoji="1" lang="en-US" altLang="zh-CN" dirty="0"/>
          </a:p>
          <a:p>
            <a:pPr lvl="1"/>
            <a:endParaRPr kumimoji="1" lang="en-US" altLang="zh-CN" dirty="0"/>
          </a:p>
          <a:p>
            <a:pPr lvl="1"/>
            <a:endParaRPr kumimoji="1" lang="en-US" altLang="zh-CN" dirty="0"/>
          </a:p>
        </p:txBody>
      </p:sp>
    </p:spTree>
    <p:extLst>
      <p:ext uri="{BB962C8B-B14F-4D97-AF65-F5344CB8AC3E}">
        <p14:creationId xmlns:p14="http://schemas.microsoft.com/office/powerpoint/2010/main" val="32324454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Event</a:t>
            </a:r>
            <a:r>
              <a:rPr kumimoji="1" lang="zh-CN" altLang="en-US" dirty="0"/>
              <a:t> </a:t>
            </a:r>
            <a:r>
              <a:rPr kumimoji="1" lang="en-US" altLang="zh-CN" dirty="0"/>
              <a:t>Detection</a:t>
            </a:r>
            <a:r>
              <a:rPr kumimoji="1" lang="zh-CN" altLang="en-US" dirty="0"/>
              <a:t> </a:t>
            </a:r>
            <a:r>
              <a:rPr kumimoji="1" lang="en-US" altLang="zh-CN" dirty="0"/>
              <a:t>in</a:t>
            </a:r>
            <a:r>
              <a:rPr kumimoji="1" lang="zh-CN" altLang="en-US" dirty="0"/>
              <a:t> </a:t>
            </a:r>
            <a:r>
              <a:rPr kumimoji="1" lang="en-US" altLang="zh-CN" dirty="0" err="1"/>
              <a:t>FrameNet</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7504" y="908720"/>
                <a:ext cx="9036496" cy="4824536"/>
              </a:xfrm>
            </p:spPr>
            <p:txBody>
              <a:bodyPr>
                <a:normAutofit/>
              </a:bodyPr>
              <a:lstStyle/>
              <a:p>
                <a:r>
                  <a:rPr kumimoji="1" lang="en-US" altLang="zh-CN" dirty="0"/>
                  <a:t>Probabilistic</a:t>
                </a:r>
                <a:r>
                  <a:rPr kumimoji="1" lang="zh-CN" altLang="en-US" dirty="0"/>
                  <a:t> </a:t>
                </a:r>
                <a:r>
                  <a:rPr kumimoji="1" lang="en-US" altLang="zh-CN" dirty="0"/>
                  <a:t>Soft</a:t>
                </a:r>
                <a:r>
                  <a:rPr kumimoji="1" lang="zh-CN" altLang="en-US" dirty="0"/>
                  <a:t> </a:t>
                </a:r>
                <a:r>
                  <a:rPr kumimoji="1" lang="en-US" altLang="zh-CN" dirty="0"/>
                  <a:t>Logic</a:t>
                </a:r>
                <a:r>
                  <a:rPr kumimoji="1" lang="zh-CN" altLang="en-US" dirty="0"/>
                  <a:t> </a:t>
                </a:r>
                <a:r>
                  <a:rPr kumimoji="1" lang="en-US" altLang="zh-CN" dirty="0"/>
                  <a:t>(PSL</a:t>
                </a:r>
                <a:r>
                  <a:rPr kumimoji="1" lang="zh-CN" altLang="en-US" dirty="0"/>
                  <a:t> </a:t>
                </a:r>
                <a:r>
                  <a:rPr kumimoji="1" lang="en-US" altLang="zh-CN" dirty="0"/>
                  <a:t>Model)</a:t>
                </a:r>
              </a:p>
              <a:p>
                <a:pPr lvl="1"/>
                <a:r>
                  <a:rPr lang="en-US" altLang="zh-CN" dirty="0"/>
                  <a:t>PSL is a framework for collective, probabilistic reasoning</a:t>
                </a:r>
                <a:r>
                  <a:rPr lang="zh-CN" altLang="en-US" dirty="0"/>
                  <a:t> </a:t>
                </a:r>
                <a:r>
                  <a:rPr lang="en-US" altLang="zh-CN" dirty="0"/>
                  <a:t>with</a:t>
                </a:r>
                <a:r>
                  <a:rPr lang="zh-CN" altLang="en-US" dirty="0"/>
                  <a:t> </a:t>
                </a:r>
                <a:r>
                  <a:rPr lang="en-US" altLang="zh-CN" dirty="0"/>
                  <a:t>weighted</a:t>
                </a:r>
                <a:r>
                  <a:rPr lang="zh-CN" altLang="en-US" dirty="0"/>
                  <a:t> </a:t>
                </a:r>
                <a:r>
                  <a:rPr lang="en-US" altLang="zh-CN" dirty="0"/>
                  <a:t>logic</a:t>
                </a:r>
                <a:r>
                  <a:rPr lang="zh-CN" altLang="en-US" dirty="0"/>
                  <a:t> </a:t>
                </a:r>
                <a:r>
                  <a:rPr lang="en-US" altLang="zh-CN" dirty="0"/>
                  <a:t>formulas.</a:t>
                </a:r>
                <a:endParaRPr kumimoji="1" lang="en-US" altLang="zh-CN" dirty="0"/>
              </a:p>
              <a:p>
                <a:pPr lvl="2"/>
                <a14:m>
                  <m:oMath xmlns:m="http://schemas.openxmlformats.org/officeDocument/2006/math">
                    <m:r>
                      <m:rPr>
                        <m:sty m:val="p"/>
                      </m:rPr>
                      <a:rPr lang="en-US" altLang="zh-CN" i="1">
                        <a:latin typeface="Cambria Math" panose="02040503050406030204" pitchFamily="18" charset="0"/>
                      </a:rPr>
                      <m:t>E</m:t>
                    </m:r>
                    <m:r>
                      <a:rPr lang="en-US" altLang="zh-CN" i="1">
                        <a:latin typeface="Cambria Math" panose="02040503050406030204" pitchFamily="18" charset="0"/>
                      </a:rPr>
                      <m:t>𝑣𝑡</m:t>
                    </m:r>
                    <m:d>
                      <m:dPr>
                        <m:ctrlPr>
                          <a:rPr lang="en-US" altLang="zh-CN" i="1">
                            <a:latin typeface="Cambria Math" panose="02040503050406030204" pitchFamily="18" charset="0"/>
                          </a:rPr>
                        </m:ctrlPr>
                      </m:dPr>
                      <m:e>
                        <m:r>
                          <a:rPr lang="en-US" altLang="zh-CN" i="1">
                            <a:latin typeface="Cambria Math" panose="02040503050406030204" pitchFamily="18" charset="0"/>
                          </a:rPr>
                          <m:t>𝑐</m:t>
                        </m:r>
                        <m:r>
                          <a:rPr lang="en-US" altLang="zh-CN" i="1">
                            <a:latin typeface="Cambria Math" panose="02040503050406030204" pitchFamily="18" charset="0"/>
                          </a:rPr>
                          <m:t>, </m:t>
                        </m:r>
                        <m:r>
                          <a:rPr lang="en-US" altLang="zh-CN" i="1">
                            <a:latin typeface="Cambria Math" panose="02040503050406030204" pitchFamily="18" charset="0"/>
                          </a:rPr>
                          <m:t>𝑡</m:t>
                        </m:r>
                      </m:e>
                    </m:d>
                  </m:oMath>
                </a14:m>
                <a:r>
                  <a:rPr kumimoji="1" lang="en-US" altLang="zh-CN" dirty="0"/>
                  <a:t>:</a:t>
                </a:r>
                <a:r>
                  <a:rPr kumimoji="1" lang="zh-CN" altLang="en-US" dirty="0"/>
                  <a:t> </a:t>
                </a:r>
                <a:r>
                  <a:rPr kumimoji="1" lang="en-US" altLang="zh-CN" dirty="0"/>
                  <a:t>the</a:t>
                </a:r>
                <a:r>
                  <a:rPr kumimoji="1" lang="zh-CN" altLang="en-US" dirty="0"/>
                  <a:t> </a:t>
                </a:r>
                <a:r>
                  <a:rPr kumimoji="1" lang="en-US" altLang="zh-CN" dirty="0"/>
                  <a:t>event</a:t>
                </a:r>
                <a:r>
                  <a:rPr kumimoji="1" lang="zh-CN" altLang="en-US" dirty="0"/>
                  <a:t> </a:t>
                </a:r>
                <a:r>
                  <a:rPr kumimoji="1" lang="en-US" altLang="zh-CN" dirty="0"/>
                  <a:t>type</a:t>
                </a:r>
                <a:r>
                  <a:rPr kumimoji="1" lang="zh-CN" altLang="en-US" dirty="0"/>
                  <a:t> </a:t>
                </a:r>
                <a:r>
                  <a:rPr kumimoji="1" lang="en-US" altLang="zh-CN" dirty="0"/>
                  <a:t>of</a:t>
                </a:r>
                <a:r>
                  <a:rPr kumimoji="1" lang="zh-CN" altLang="en-US" dirty="0"/>
                  <a:t> </a:t>
                </a:r>
                <a:r>
                  <a:rPr kumimoji="1" lang="en-US" altLang="zh-CN" dirty="0"/>
                  <a:t>sentence</a:t>
                </a:r>
                <a14:m>
                  <m:oMath xmlns:m="http://schemas.openxmlformats.org/officeDocument/2006/math">
                    <m:r>
                      <a:rPr lang="zh-CN" altLang="en-US" b="0" i="0" smtClean="0">
                        <a:latin typeface="Cambria Math" panose="02040503050406030204" pitchFamily="18" charset="0"/>
                      </a:rPr>
                      <m:t> </m:t>
                    </m:r>
                    <m:r>
                      <a:rPr lang="en-US" altLang="zh-CN" i="1">
                        <a:latin typeface="Cambria Math" panose="02040503050406030204" pitchFamily="18" charset="0"/>
                      </a:rPr>
                      <m:t>𝑐</m:t>
                    </m:r>
                    <m:r>
                      <a:rPr lang="zh-CN" altLang="en-US" b="0" i="1" smtClean="0">
                        <a:latin typeface="Cambria Math" panose="02040503050406030204" pitchFamily="18" charset="0"/>
                      </a:rPr>
                      <m:t> </m:t>
                    </m:r>
                  </m:oMath>
                </a14:m>
                <a:r>
                  <a:rPr kumimoji="1" lang="en-US" altLang="zh-CN" dirty="0"/>
                  <a:t>is</a:t>
                </a:r>
                <a:r>
                  <a:rPr kumimoji="1" lang="zh-CN" altLang="en-US" dirty="0"/>
                  <a:t> </a:t>
                </a:r>
                <a14:m>
                  <m:oMath xmlns:m="http://schemas.openxmlformats.org/officeDocument/2006/math">
                    <m:r>
                      <a:rPr lang="en-US" altLang="zh-CN" i="1">
                        <a:latin typeface="Cambria Math" panose="02040503050406030204" pitchFamily="18" charset="0"/>
                      </a:rPr>
                      <m:t>𝑡</m:t>
                    </m:r>
                  </m:oMath>
                </a14:m>
                <a:endParaRPr kumimoji="1" lang="en-US" altLang="zh-CN" dirty="0"/>
              </a:p>
              <a:p>
                <a:pPr lvl="2"/>
                <a14:m>
                  <m:oMath xmlns:m="http://schemas.openxmlformats.org/officeDocument/2006/math">
                    <m:r>
                      <m:rPr>
                        <m:sty m:val="p"/>
                      </m:rPr>
                      <a:rPr lang="en-US" altLang="zh-CN" i="1">
                        <a:latin typeface="Cambria Math" panose="02040503050406030204" pitchFamily="18" charset="0"/>
                      </a:rPr>
                      <m:t>C</m:t>
                    </m:r>
                    <m:r>
                      <a:rPr lang="en-US" altLang="zh-CN" i="1">
                        <a:latin typeface="Cambria Math" panose="02040503050406030204" pitchFamily="18" charset="0"/>
                      </a:rPr>
                      <m:t>𝑎𝑛𝑑𝐸𝑣𝑡</m:t>
                    </m:r>
                    <m:d>
                      <m:dPr>
                        <m:ctrlPr>
                          <a:rPr lang="en-US" altLang="zh-CN" i="1">
                            <a:latin typeface="Cambria Math" panose="02040503050406030204" pitchFamily="18" charset="0"/>
                          </a:rPr>
                        </m:ctrlPr>
                      </m:dPr>
                      <m:e>
                        <m:r>
                          <a:rPr lang="en-US" altLang="zh-CN" i="1">
                            <a:latin typeface="Cambria Math" panose="02040503050406030204" pitchFamily="18" charset="0"/>
                          </a:rPr>
                          <m:t>𝑐</m:t>
                        </m:r>
                        <m:r>
                          <a:rPr lang="en-US" altLang="zh-CN" i="1">
                            <a:latin typeface="Cambria Math" panose="02040503050406030204" pitchFamily="18" charset="0"/>
                          </a:rPr>
                          <m:t>, </m:t>
                        </m:r>
                        <m:r>
                          <a:rPr lang="en-US" altLang="zh-CN" i="1">
                            <a:latin typeface="Cambria Math" panose="02040503050406030204" pitchFamily="18" charset="0"/>
                          </a:rPr>
                          <m:t>𝑡</m:t>
                        </m:r>
                      </m:e>
                    </m:d>
                  </m:oMath>
                </a14:m>
                <a:r>
                  <a:rPr kumimoji="1" lang="en-US" altLang="zh-CN" dirty="0"/>
                  <a:t>:</a:t>
                </a:r>
                <a:r>
                  <a:rPr kumimoji="1" lang="zh-CN" altLang="en-US" dirty="0"/>
                  <a:t> </a:t>
                </a:r>
                <a:r>
                  <a:rPr kumimoji="1" lang="en-US" altLang="zh-CN" dirty="0"/>
                  <a:t>predicted</a:t>
                </a:r>
                <a:r>
                  <a:rPr kumimoji="1" lang="zh-CN" altLang="en-US" dirty="0"/>
                  <a:t> </a:t>
                </a:r>
                <a:r>
                  <a:rPr kumimoji="1" lang="en-US" altLang="zh-CN" dirty="0"/>
                  <a:t>event</a:t>
                </a:r>
                <a:r>
                  <a:rPr kumimoji="1" lang="zh-CN" altLang="en-US" dirty="0"/>
                  <a:t> </a:t>
                </a:r>
                <a:r>
                  <a:rPr kumimoji="1" lang="en-US" altLang="zh-CN" dirty="0"/>
                  <a:t>type</a:t>
                </a:r>
                <a:r>
                  <a:rPr kumimoji="1" lang="zh-CN" altLang="en-US" dirty="0"/>
                  <a:t> </a:t>
                </a:r>
                <a14:m>
                  <m:oMath xmlns:m="http://schemas.openxmlformats.org/officeDocument/2006/math">
                    <m:r>
                      <a:rPr lang="en-US" altLang="zh-CN" i="1">
                        <a:latin typeface="Cambria Math" panose="02040503050406030204" pitchFamily="18" charset="0"/>
                      </a:rPr>
                      <m:t>𝑡</m:t>
                    </m:r>
                  </m:oMath>
                </a14:m>
                <a:r>
                  <a:rPr kumimoji="1" lang="zh-CN" altLang="en-US" dirty="0"/>
                  <a:t> </a:t>
                </a:r>
                <a:r>
                  <a:rPr kumimoji="1" lang="en-US" altLang="zh-CN" dirty="0"/>
                  <a:t>of</a:t>
                </a:r>
                <a:r>
                  <a:rPr kumimoji="1" lang="zh-CN" altLang="en-US" dirty="0"/>
                  <a:t> </a:t>
                </a:r>
                <a14:m>
                  <m:oMath xmlns:m="http://schemas.openxmlformats.org/officeDocument/2006/math">
                    <m:r>
                      <a:rPr lang="en-US" altLang="zh-CN" i="1">
                        <a:latin typeface="Cambria Math" panose="02040503050406030204" pitchFamily="18" charset="0"/>
                      </a:rPr>
                      <m:t>𝑐</m:t>
                    </m:r>
                    <m:r>
                      <a:rPr lang="en-US" altLang="zh-CN" i="1">
                        <a:latin typeface="Cambria Math" panose="02040503050406030204" pitchFamily="18" charset="0"/>
                      </a:rPr>
                      <m:t> </m:t>
                    </m:r>
                  </m:oMath>
                </a14:m>
                <a:r>
                  <a:rPr kumimoji="1" lang="en-US" altLang="zh-CN" dirty="0"/>
                  <a:t>by</a:t>
                </a:r>
                <a:r>
                  <a:rPr kumimoji="1" lang="zh-CN" altLang="en-US" dirty="0"/>
                  <a:t> </a:t>
                </a:r>
                <a:r>
                  <a:rPr kumimoji="1" lang="en-US" altLang="zh-CN" dirty="0"/>
                  <a:t>base</a:t>
                </a:r>
                <a:r>
                  <a:rPr kumimoji="1" lang="zh-CN" altLang="en-US" dirty="0"/>
                  <a:t> </a:t>
                </a:r>
                <a:r>
                  <a:rPr kumimoji="1" lang="en-US" altLang="zh-CN" dirty="0"/>
                  <a:t>event</a:t>
                </a:r>
                <a:r>
                  <a:rPr kumimoji="1" lang="zh-CN" altLang="en-US" dirty="0"/>
                  <a:t> </a:t>
                </a:r>
                <a:r>
                  <a:rPr kumimoji="1" lang="en-US" altLang="zh-CN" dirty="0"/>
                  <a:t>detection</a:t>
                </a:r>
                <a:r>
                  <a:rPr kumimoji="1" lang="zh-CN" altLang="en-US" dirty="0"/>
                  <a:t> </a:t>
                </a:r>
                <a:r>
                  <a:rPr kumimoji="1" lang="en-US" altLang="zh-CN" dirty="0"/>
                  <a:t>model.</a:t>
                </a:r>
              </a:p>
              <a:p>
                <a:pPr lvl="2"/>
                <a:endParaRPr kumimoji="1" lang="en-US" altLang="zh-CN" dirty="0"/>
              </a:p>
              <a:p>
                <a:pPr lvl="1"/>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7504" y="908720"/>
                <a:ext cx="9036496" cy="4824536"/>
              </a:xfrm>
              <a:blipFill>
                <a:blip r:embed="rId3"/>
                <a:stretch>
                  <a:fillRect l="-1262" t="-18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A81AED31-8C10-A24C-A84C-8B9349FA8CE1}"/>
                  </a:ext>
                </a:extLst>
              </p:cNvPr>
              <p:cNvGraphicFramePr>
                <a:graphicFrameLocks noGrp="1"/>
              </p:cNvGraphicFramePr>
              <p:nvPr/>
            </p:nvGraphicFramePr>
            <p:xfrm>
              <a:off x="1403648" y="3861048"/>
              <a:ext cx="6096000" cy="18542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664742767"/>
                        </a:ext>
                      </a:extLst>
                    </a:gridCol>
                  </a:tblGrid>
                  <a:tr h="370840">
                    <a:tc>
                      <a:txBody>
                        <a:bodyPr/>
                        <a:lstStyle/>
                        <a:p>
                          <a:pPr algn="ctr"/>
                          <a:r>
                            <a:rPr lang="en-US" altLang="zh-CN" dirty="0">
                              <a:solidFill>
                                <a:schemeClr val="tx1"/>
                              </a:solidFill>
                            </a:rPr>
                            <a:t>Formulas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087073"/>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𝑆𝑎𝑚𝑒𝐹𝑟</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e>
                                </m:d>
                                <m:r>
                                  <a:rPr lang="zh-CN" altLang="en-US" b="0" i="1" smtClean="0">
                                    <a:latin typeface="Cambria Math" panose="02040503050406030204" pitchFamily="18" charset="0"/>
                                  </a:rPr>
                                  <m:t> ⋀ </m:t>
                                </m:r>
                                <m:r>
                                  <m:rPr>
                                    <m:sty m:val="p"/>
                                  </m:rPr>
                                  <a:rPr lang="en-US" altLang="zh-CN" b="0" i="1" smtClean="0">
                                    <a:latin typeface="Cambria Math" panose="02040503050406030204" pitchFamily="18" charset="0"/>
                                  </a:rPr>
                                  <m:t>E</m:t>
                                </m:r>
                                <m:r>
                                  <a:rPr lang="en-US" altLang="zh-CN" b="0" i="1" smtClean="0">
                                    <a:latin typeface="Cambria Math" panose="02040503050406030204" pitchFamily="18" charset="0"/>
                                  </a:rPr>
                                  <m:t>𝑣𝑡</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𝑡</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𝐸𝑣𝑡</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40714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𝑆𝑎𝑚𝑒𝐿𝑈</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e>
                                </m:d>
                                <m:r>
                                  <a:rPr lang="zh-CN" altLang="en-US" b="0" i="1" smtClean="0">
                                    <a:latin typeface="Cambria Math" panose="02040503050406030204" pitchFamily="18" charset="0"/>
                                  </a:rPr>
                                  <m:t> ⋀ </m:t>
                                </m:r>
                                <m:r>
                                  <m:rPr>
                                    <m:sty m:val="p"/>
                                  </m:rPr>
                                  <a:rPr lang="en-US" altLang="zh-CN" b="0" i="1" smtClean="0">
                                    <a:latin typeface="Cambria Math" panose="02040503050406030204" pitchFamily="18" charset="0"/>
                                  </a:rPr>
                                  <m:t>E</m:t>
                                </m:r>
                                <m:r>
                                  <a:rPr lang="en-US" altLang="zh-CN" b="0" i="1" smtClean="0">
                                    <a:latin typeface="Cambria Math" panose="02040503050406030204" pitchFamily="18" charset="0"/>
                                  </a:rPr>
                                  <m:t>𝑣𝑡</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𝑡</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𝐸𝑣𝑡</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0380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1" smtClean="0">
                                    <a:latin typeface="Cambria Math" panose="02040503050406030204" pitchFamily="18" charset="0"/>
                                  </a:rPr>
                                  <m:t>C</m:t>
                                </m:r>
                                <m:r>
                                  <a:rPr lang="en-US" altLang="zh-CN" b="0" i="1" smtClean="0">
                                    <a:latin typeface="Cambria Math" panose="02040503050406030204" pitchFamily="18" charset="0"/>
                                  </a:rPr>
                                  <m:t>𝑎𝑛𝑑𝐸𝑣𝑡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 </m:t>
                                    </m:r>
                                    <m:r>
                                      <a:rPr lang="en-US" altLang="zh-CN" b="0" i="1" smtClean="0">
                                        <a:latin typeface="Cambria Math" panose="02040503050406030204" pitchFamily="18" charset="0"/>
                                      </a:rPr>
                                      <m:t>𝑡</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𝐸𝑣𝑡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 </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98019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t>……</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9877453"/>
                      </a:ext>
                    </a:extLst>
                  </a:tr>
                </a:tbl>
              </a:graphicData>
            </a:graphic>
          </p:graphicFrame>
        </mc:Choice>
        <mc:Fallback xmlns="">
          <p:graphicFrame>
            <p:nvGraphicFramePr>
              <p:cNvPr id="4" name="表格 3">
                <a:extLst>
                  <a:ext uri="{FF2B5EF4-FFF2-40B4-BE49-F238E27FC236}">
                    <a16:creationId xmlns:a16="http://schemas.microsoft.com/office/drawing/2014/main" id="{A81AED31-8C10-A24C-A84C-8B9349FA8CE1}"/>
                  </a:ext>
                </a:extLst>
              </p:cNvPr>
              <p:cNvGraphicFramePr>
                <a:graphicFrameLocks noGrp="1"/>
              </p:cNvGraphicFramePr>
              <p:nvPr>
                <p:extLst>
                  <p:ext uri="{D42A27DB-BD31-4B8C-83A1-F6EECF244321}">
                    <p14:modId xmlns:p14="http://schemas.microsoft.com/office/powerpoint/2010/main" val="3809947331"/>
                  </p:ext>
                </p:extLst>
              </p:nvPr>
            </p:nvGraphicFramePr>
            <p:xfrm>
              <a:off x="1403648" y="3861048"/>
              <a:ext cx="6096000" cy="18542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664742767"/>
                        </a:ext>
                      </a:extLst>
                    </a:gridCol>
                  </a:tblGrid>
                  <a:tr h="370840">
                    <a:tc>
                      <a:txBody>
                        <a:bodyPr/>
                        <a:lstStyle/>
                        <a:p>
                          <a:pPr algn="ctr"/>
                          <a:r>
                            <a:rPr lang="en-US" altLang="zh-CN" dirty="0">
                              <a:solidFill>
                                <a:schemeClr val="tx1"/>
                              </a:solidFill>
                            </a:rPr>
                            <a:t>Formulas</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087073"/>
                      </a:ext>
                    </a:extLst>
                  </a:tr>
                  <a:tr h="37084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8" t="-106667" b="-313333"/>
                          </a:stretch>
                        </a:blipFill>
                      </a:tcPr>
                    </a:tc>
                    <a:extLst>
                      <a:ext uri="{0D108BD9-81ED-4DB2-BD59-A6C34878D82A}">
                        <a16:rowId xmlns:a16="http://schemas.microsoft.com/office/drawing/2014/main" val="1124071425"/>
                      </a:ext>
                    </a:extLst>
                  </a:tr>
                  <a:tr h="37084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8" t="-213793" b="-224138"/>
                          </a:stretch>
                        </a:blipFill>
                      </a:tcPr>
                    </a:tc>
                    <a:extLst>
                      <a:ext uri="{0D108BD9-81ED-4DB2-BD59-A6C34878D82A}">
                        <a16:rowId xmlns:a16="http://schemas.microsoft.com/office/drawing/2014/main" val="2920380027"/>
                      </a:ext>
                    </a:extLst>
                  </a:tr>
                  <a:tr h="37084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8" t="-303333" b="-116667"/>
                          </a:stretch>
                        </a:blipFill>
                      </a:tcPr>
                    </a:tc>
                    <a:extLst>
                      <a:ext uri="{0D108BD9-81ED-4DB2-BD59-A6C34878D82A}">
                        <a16:rowId xmlns:a16="http://schemas.microsoft.com/office/drawing/2014/main" val="40598019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t>……</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9877453"/>
                      </a:ext>
                    </a:extLst>
                  </a:tr>
                </a:tbl>
              </a:graphicData>
            </a:graphic>
          </p:graphicFrame>
        </mc:Fallback>
      </mc:AlternateContent>
    </p:spTree>
    <p:extLst>
      <p:ext uri="{BB962C8B-B14F-4D97-AF65-F5344CB8AC3E}">
        <p14:creationId xmlns:p14="http://schemas.microsoft.com/office/powerpoint/2010/main" val="27625753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Event</a:t>
            </a:r>
            <a:r>
              <a:rPr kumimoji="1" lang="zh-CN" altLang="en-US" dirty="0"/>
              <a:t> </a:t>
            </a:r>
            <a:r>
              <a:rPr kumimoji="1" lang="en-US" altLang="zh-CN" dirty="0"/>
              <a:t>Detection</a:t>
            </a:r>
            <a:r>
              <a:rPr kumimoji="1" lang="zh-CN" altLang="en-US" dirty="0"/>
              <a:t> </a:t>
            </a:r>
            <a:r>
              <a:rPr kumimoji="1" lang="en-US" altLang="zh-CN" dirty="0"/>
              <a:t>in</a:t>
            </a:r>
            <a:r>
              <a:rPr kumimoji="1" lang="zh-CN" altLang="en-US" dirty="0"/>
              <a:t> </a:t>
            </a:r>
            <a:r>
              <a:rPr kumimoji="1" lang="en-US" altLang="zh-CN" dirty="0" err="1"/>
              <a:t>FrameNet</a:t>
            </a:r>
            <a:endParaRPr kumimoji="1" lang="zh-CN" altLang="en-US" dirty="0"/>
          </a:p>
        </p:txBody>
      </p:sp>
      <p:sp>
        <p:nvSpPr>
          <p:cNvPr id="3" name="内容占位符 2"/>
          <p:cNvSpPr>
            <a:spLocks noGrp="1"/>
          </p:cNvSpPr>
          <p:nvPr>
            <p:ph idx="1"/>
          </p:nvPr>
        </p:nvSpPr>
        <p:spPr>
          <a:xfrm>
            <a:off x="107504" y="908720"/>
            <a:ext cx="8784976" cy="4824536"/>
          </a:xfrm>
        </p:spPr>
        <p:txBody>
          <a:bodyPr>
            <a:normAutofit/>
          </a:bodyPr>
          <a:lstStyle/>
          <a:p>
            <a:r>
              <a:rPr kumimoji="1" lang="en-US" altLang="zh-CN" dirty="0"/>
              <a:t>Contributions</a:t>
            </a:r>
          </a:p>
          <a:p>
            <a:pPr lvl="1"/>
            <a:r>
              <a:rPr kumimoji="1" lang="en-US" altLang="zh-CN" dirty="0"/>
              <a:t>Explore</a:t>
            </a:r>
            <a:r>
              <a:rPr kumimoji="1" lang="zh-CN" altLang="en-US" dirty="0"/>
              <a:t> </a:t>
            </a:r>
            <a:r>
              <a:rPr kumimoji="1" lang="en-US" altLang="zh-CN" dirty="0"/>
              <a:t>the</a:t>
            </a:r>
            <a:r>
              <a:rPr kumimoji="1" lang="zh-CN" altLang="en-US" dirty="0"/>
              <a:t> </a:t>
            </a:r>
            <a:r>
              <a:rPr kumimoji="1" lang="en-US" altLang="zh-CN" dirty="0"/>
              <a:t>correlation</a:t>
            </a:r>
            <a:r>
              <a:rPr kumimoji="1" lang="zh-CN" altLang="en-US" dirty="0"/>
              <a:t> </a:t>
            </a:r>
            <a:r>
              <a:rPr kumimoji="1" lang="en-US" altLang="zh-CN" dirty="0"/>
              <a:t>between</a:t>
            </a:r>
            <a:r>
              <a:rPr kumimoji="1" lang="zh-CN" altLang="en-US" dirty="0"/>
              <a:t> </a:t>
            </a:r>
            <a:r>
              <a:rPr kumimoji="1" lang="en-US" altLang="zh-CN" dirty="0"/>
              <a:t>frames</a:t>
            </a:r>
            <a:r>
              <a:rPr kumimoji="1" lang="zh-CN" altLang="en-US" dirty="0"/>
              <a:t> </a:t>
            </a:r>
            <a:r>
              <a:rPr kumimoji="1" lang="en-US" altLang="zh-CN" dirty="0"/>
              <a:t>and</a:t>
            </a:r>
            <a:r>
              <a:rPr kumimoji="1" lang="zh-CN" altLang="en-US" dirty="0"/>
              <a:t> </a:t>
            </a:r>
            <a:r>
              <a:rPr kumimoji="1" lang="en-US" altLang="zh-CN" dirty="0"/>
              <a:t>events.</a:t>
            </a:r>
          </a:p>
          <a:p>
            <a:pPr lvl="1"/>
            <a:r>
              <a:rPr kumimoji="1" lang="en-US" altLang="zh-CN" dirty="0"/>
              <a:t>Automatic data augmentation with external knowledge base </a:t>
            </a:r>
          </a:p>
          <a:p>
            <a:pPr lvl="1"/>
            <a:r>
              <a:rPr kumimoji="1" lang="en-US" altLang="zh-CN" dirty="0"/>
              <a:t>Avoid some weakness of fully supervised learning, but still </a:t>
            </a:r>
            <a:r>
              <a:rPr kumimoji="1" lang="en-US" altLang="zh-CN" dirty="0">
                <a:solidFill>
                  <a:srgbClr val="FF0000"/>
                </a:solidFill>
              </a:rPr>
              <a:t>close domain</a:t>
            </a:r>
          </a:p>
          <a:p>
            <a:pPr marL="457200" lvl="1" indent="0">
              <a:buNone/>
            </a:pPr>
            <a:endParaRPr kumimoji="1" lang="en-US" altLang="zh-CN" dirty="0"/>
          </a:p>
          <a:p>
            <a:pPr lvl="1"/>
            <a:endParaRPr kumimoji="1" lang="en-US" altLang="zh-CN" dirty="0"/>
          </a:p>
        </p:txBody>
      </p:sp>
    </p:spTree>
    <p:extLst>
      <p:ext uri="{BB962C8B-B14F-4D97-AF65-F5344CB8AC3E}">
        <p14:creationId xmlns:p14="http://schemas.microsoft.com/office/powerpoint/2010/main" val="13347745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Close-domain Event Extraction</a:t>
            </a:r>
            <a:endParaRPr kumimoji="1" lang="zh-CN" altLang="en-US" dirty="0"/>
          </a:p>
        </p:txBody>
      </p:sp>
      <p:sp>
        <p:nvSpPr>
          <p:cNvPr id="3" name="内容占位符 2"/>
          <p:cNvSpPr>
            <a:spLocks noGrp="1"/>
          </p:cNvSpPr>
          <p:nvPr>
            <p:ph idx="1"/>
          </p:nvPr>
        </p:nvSpPr>
        <p:spPr>
          <a:xfrm>
            <a:off x="107504" y="908720"/>
            <a:ext cx="8784976" cy="4824536"/>
          </a:xfrm>
        </p:spPr>
        <p:txBody>
          <a:bodyPr>
            <a:normAutofit/>
          </a:bodyPr>
          <a:lstStyle/>
          <a:p>
            <a:r>
              <a:rPr kumimoji="1" lang="en-US" altLang="zh-CN" dirty="0"/>
              <a:t>Focus on limited types of pre-defined events in a few domains.</a:t>
            </a:r>
          </a:p>
          <a:p>
            <a:endParaRPr kumimoji="1" lang="en-US" altLang="zh-CN" dirty="0"/>
          </a:p>
          <a:p>
            <a:r>
              <a:rPr kumimoji="1" lang="en-US" altLang="zh-CN" dirty="0"/>
              <a:t>Suffer from low coverage, topic bias and noisy data.</a:t>
            </a:r>
          </a:p>
        </p:txBody>
      </p:sp>
    </p:spTree>
    <p:extLst>
      <p:ext uri="{BB962C8B-B14F-4D97-AF65-F5344CB8AC3E}">
        <p14:creationId xmlns:p14="http://schemas.microsoft.com/office/powerpoint/2010/main" val="7968732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Event</a:t>
            </a:r>
            <a:r>
              <a:rPr kumimoji="1" lang="zh-CN" altLang="en-US" dirty="0"/>
              <a:t> </a:t>
            </a:r>
            <a:r>
              <a:rPr kumimoji="1" lang="en-US" altLang="zh-CN" dirty="0"/>
              <a:t>Extraction</a:t>
            </a:r>
            <a:endParaRPr kumimoji="1" lang="zh-CN" altLang="en-US" dirty="0"/>
          </a:p>
        </p:txBody>
      </p:sp>
      <p:sp>
        <p:nvSpPr>
          <p:cNvPr id="3" name="内容占位符 2"/>
          <p:cNvSpPr>
            <a:spLocks noGrp="1"/>
          </p:cNvSpPr>
          <p:nvPr>
            <p:ph idx="1"/>
          </p:nvPr>
        </p:nvSpPr>
        <p:spPr>
          <a:xfrm>
            <a:off x="107504" y="980728"/>
            <a:ext cx="9036496" cy="5472608"/>
          </a:xfrm>
        </p:spPr>
        <p:txBody>
          <a:bodyPr>
            <a:normAutofit lnSpcReduction="10000"/>
          </a:bodyPr>
          <a:lstStyle/>
          <a:p>
            <a:r>
              <a:rPr lang="en-US" altLang="zh-CN" dirty="0"/>
              <a:t>Introduction</a:t>
            </a:r>
          </a:p>
          <a:p>
            <a:pPr lvl="1"/>
            <a:r>
              <a:rPr lang="en-US" altLang="zh-CN" dirty="0"/>
              <a:t>Why</a:t>
            </a:r>
            <a:r>
              <a:rPr lang="zh-CN" altLang="en-US" dirty="0"/>
              <a:t> </a:t>
            </a:r>
            <a:r>
              <a:rPr lang="en-US" altLang="zh-CN" dirty="0"/>
              <a:t>Event</a:t>
            </a:r>
            <a:r>
              <a:rPr lang="zh-CN" altLang="en-US" dirty="0"/>
              <a:t> </a:t>
            </a:r>
            <a:r>
              <a:rPr lang="en-US" altLang="zh-CN" dirty="0"/>
              <a:t>Extraction?</a:t>
            </a:r>
          </a:p>
          <a:p>
            <a:pPr lvl="1"/>
            <a:r>
              <a:rPr lang="en-US" altLang="zh-CN" dirty="0"/>
              <a:t>Task</a:t>
            </a:r>
            <a:r>
              <a:rPr lang="zh-CN" altLang="en-US" dirty="0"/>
              <a:t> </a:t>
            </a:r>
            <a:r>
              <a:rPr lang="en-US" altLang="zh-CN" dirty="0"/>
              <a:t>Definition</a:t>
            </a:r>
          </a:p>
          <a:p>
            <a:r>
              <a:rPr lang="en-US" altLang="zh-CN" dirty="0"/>
              <a:t>Methods</a:t>
            </a:r>
            <a:r>
              <a:rPr lang="zh-CN" altLang="en-US" dirty="0"/>
              <a:t> </a:t>
            </a:r>
            <a:r>
              <a:rPr lang="en-US" altLang="zh-CN" dirty="0"/>
              <a:t>for</a:t>
            </a:r>
            <a:r>
              <a:rPr lang="zh-CN" altLang="en-US" dirty="0"/>
              <a:t> </a:t>
            </a:r>
            <a:r>
              <a:rPr lang="en-US" altLang="zh-CN" dirty="0"/>
              <a:t>Event</a:t>
            </a:r>
            <a:r>
              <a:rPr lang="zh-CN" altLang="en-US" dirty="0"/>
              <a:t> </a:t>
            </a:r>
            <a:r>
              <a:rPr lang="en-US" altLang="zh-CN" dirty="0"/>
              <a:t>Extraction</a:t>
            </a:r>
          </a:p>
          <a:p>
            <a:pPr lvl="1"/>
            <a:r>
              <a:rPr lang="en-US" altLang="zh-CN" dirty="0"/>
              <a:t>Feature</a:t>
            </a:r>
            <a:r>
              <a:rPr lang="zh-CN" altLang="en-US" dirty="0"/>
              <a:t> </a:t>
            </a:r>
            <a:r>
              <a:rPr lang="en-US" altLang="zh-CN" dirty="0"/>
              <a:t>Representation</a:t>
            </a:r>
          </a:p>
          <a:p>
            <a:pPr lvl="1"/>
            <a:r>
              <a:rPr lang="en-US" altLang="zh-CN" dirty="0"/>
              <a:t>Neural</a:t>
            </a:r>
            <a:r>
              <a:rPr lang="zh-CN" altLang="en-US" dirty="0"/>
              <a:t> </a:t>
            </a:r>
            <a:r>
              <a:rPr lang="en-US" altLang="zh-CN" dirty="0"/>
              <a:t>Event</a:t>
            </a:r>
            <a:r>
              <a:rPr lang="zh-CN" altLang="en-US" dirty="0"/>
              <a:t> </a:t>
            </a:r>
            <a:r>
              <a:rPr lang="en-US" altLang="zh-CN" dirty="0"/>
              <a:t>Extraction</a:t>
            </a:r>
          </a:p>
          <a:p>
            <a:pPr lvl="1"/>
            <a:r>
              <a:rPr lang="en-US" altLang="zh-CN" dirty="0"/>
              <a:t>Attention</a:t>
            </a:r>
            <a:r>
              <a:rPr lang="zh-CN" altLang="en-US" dirty="0"/>
              <a:t> </a:t>
            </a:r>
            <a:r>
              <a:rPr lang="en-US" altLang="zh-CN" dirty="0"/>
              <a:t>Based</a:t>
            </a:r>
            <a:r>
              <a:rPr lang="zh-CN" altLang="en-US" dirty="0"/>
              <a:t> </a:t>
            </a:r>
            <a:r>
              <a:rPr lang="en-US" altLang="zh-CN" dirty="0"/>
              <a:t>Model</a:t>
            </a:r>
          </a:p>
          <a:p>
            <a:r>
              <a:rPr lang="en-US" altLang="zh-CN" dirty="0"/>
              <a:t>Training</a:t>
            </a:r>
            <a:r>
              <a:rPr lang="zh-CN" altLang="en-US" dirty="0"/>
              <a:t> </a:t>
            </a:r>
            <a:r>
              <a:rPr lang="en-US" altLang="zh-CN" dirty="0"/>
              <a:t>Data</a:t>
            </a:r>
            <a:r>
              <a:rPr lang="zh-CN" altLang="en-US" dirty="0"/>
              <a:t> </a:t>
            </a:r>
            <a:r>
              <a:rPr lang="en-US" altLang="zh-CN" dirty="0"/>
              <a:t>Generation from external knowledge</a:t>
            </a:r>
          </a:p>
          <a:p>
            <a:pPr lvl="1"/>
            <a:r>
              <a:rPr lang="en-US" altLang="zh-CN" dirty="0"/>
              <a:t>Data</a:t>
            </a:r>
            <a:r>
              <a:rPr lang="zh-CN" altLang="en-US" dirty="0"/>
              <a:t> </a:t>
            </a:r>
            <a:r>
              <a:rPr lang="en-US" altLang="zh-CN" dirty="0"/>
              <a:t>Generation</a:t>
            </a:r>
            <a:r>
              <a:rPr lang="zh-CN" altLang="en-US" dirty="0"/>
              <a:t> </a:t>
            </a:r>
            <a:r>
              <a:rPr lang="en-US" altLang="zh-CN" dirty="0"/>
              <a:t>from</a:t>
            </a:r>
            <a:r>
              <a:rPr lang="zh-CN" altLang="en-US" dirty="0"/>
              <a:t> </a:t>
            </a:r>
            <a:r>
              <a:rPr lang="en-US" altLang="zh-CN" dirty="0" err="1"/>
              <a:t>FrameNet</a:t>
            </a:r>
            <a:endParaRPr lang="en-US" altLang="zh-CN" dirty="0"/>
          </a:p>
          <a:p>
            <a:r>
              <a:rPr lang="en-US" altLang="zh-CN" dirty="0">
                <a:solidFill>
                  <a:srgbClr val="FF0000"/>
                </a:solidFill>
              </a:rPr>
              <a:t>Open-domain Event Extraction</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214</a:t>
            </a:fld>
            <a:endParaRPr lang="zh-CN" altLang="en-US">
              <a:solidFill>
                <a:prstClr val="black">
                  <a:tint val="75000"/>
                </a:prstClr>
              </a:solidFill>
            </a:endParaRPr>
          </a:p>
        </p:txBody>
      </p:sp>
    </p:spTree>
    <p:extLst>
      <p:ext uri="{BB962C8B-B14F-4D97-AF65-F5344CB8AC3E}">
        <p14:creationId xmlns:p14="http://schemas.microsoft.com/office/powerpoint/2010/main" val="26055173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Open-domain Event Extraction</a:t>
            </a:r>
            <a:endParaRPr kumimoji="1" lang="zh-CN" altLang="en-US" dirty="0"/>
          </a:p>
        </p:txBody>
      </p:sp>
      <p:sp>
        <p:nvSpPr>
          <p:cNvPr id="4" name="内容占位符 2"/>
          <p:cNvSpPr txBox="1">
            <a:spLocks/>
          </p:cNvSpPr>
          <p:nvPr/>
        </p:nvSpPr>
        <p:spPr>
          <a:xfrm>
            <a:off x="179512" y="908720"/>
            <a:ext cx="8784976" cy="48245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b="0" i="0" kern="1200">
                <a:solidFill>
                  <a:schemeClr val="tx1"/>
                </a:solidFill>
                <a:latin typeface="+mn-lt"/>
                <a:ea typeface="+mj-ea"/>
                <a:cs typeface="Helvetica Light"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n-lt"/>
                <a:ea typeface="+mj-ea"/>
                <a:cs typeface="Helvetica Light"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n-lt"/>
                <a:ea typeface="+mj-ea"/>
                <a:cs typeface="Helvetica Light"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n-lt"/>
                <a:ea typeface="+mj-ea"/>
                <a:cs typeface="Helvetica Light"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Goal</a:t>
            </a:r>
          </a:p>
          <a:p>
            <a:pPr lvl="1"/>
            <a:r>
              <a:rPr kumimoji="1" lang="en-US" altLang="zh-CN" dirty="0"/>
              <a:t>Detect all kinds of events regardless of domain.</a:t>
            </a:r>
          </a:p>
          <a:p>
            <a:pPr lvl="1"/>
            <a:r>
              <a:rPr lang="en-US" altLang="zh-CN" dirty="0"/>
              <a:t>Generate high-quality training data automatically from unannotated text</a:t>
            </a:r>
            <a:endParaRPr kumimoji="1" lang="en-US" altLang="zh-CN" dirty="0"/>
          </a:p>
          <a:p>
            <a:r>
              <a:rPr lang="en-US" altLang="zh-CN" dirty="0"/>
              <a:t>Definition</a:t>
            </a:r>
          </a:p>
          <a:p>
            <a:pPr lvl="1"/>
            <a:r>
              <a:rPr lang="en-US" altLang="zh-CN" dirty="0"/>
              <a:t>Given a training data set in specific domain, extract all kinds of events from raw text, even though the event type has not been defined before.</a:t>
            </a:r>
          </a:p>
          <a:p>
            <a:pPr marL="457200" lvl="1" indent="0">
              <a:buNone/>
            </a:pPr>
            <a:endParaRPr lang="en-US" altLang="zh-CN" dirty="0"/>
          </a:p>
        </p:txBody>
      </p:sp>
    </p:spTree>
    <p:extLst>
      <p:ext uri="{BB962C8B-B14F-4D97-AF65-F5344CB8AC3E}">
        <p14:creationId xmlns:p14="http://schemas.microsoft.com/office/powerpoint/2010/main" val="40596757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dirty="0"/>
              <a:t>Open-domain Event Extraction</a:t>
            </a:r>
            <a:endParaRPr kumimoji="1" lang="zh-CN" altLang="en-US" dirty="0"/>
          </a:p>
        </p:txBody>
      </p:sp>
      <p:sp>
        <p:nvSpPr>
          <p:cNvPr id="3" name="内容占位符 2"/>
          <p:cNvSpPr>
            <a:spLocks noGrp="1"/>
          </p:cNvSpPr>
          <p:nvPr>
            <p:ph idx="1"/>
          </p:nvPr>
        </p:nvSpPr>
        <p:spPr>
          <a:xfrm>
            <a:off x="107504" y="908720"/>
            <a:ext cx="8784976" cy="5472608"/>
          </a:xfrm>
        </p:spPr>
        <p:txBody>
          <a:bodyPr>
            <a:normAutofit/>
          </a:bodyPr>
          <a:lstStyle/>
          <a:p>
            <a:r>
              <a:rPr kumimoji="1" lang="en-US" altLang="zh-CN" dirty="0"/>
              <a:t>Event Nuggets</a:t>
            </a:r>
          </a:p>
          <a:p>
            <a:pPr lvl="1"/>
            <a:r>
              <a:rPr lang="en-US" altLang="zh-CN" dirty="0"/>
              <a:t>a semantically meaningful unit that expresses an event.</a:t>
            </a:r>
          </a:p>
          <a:p>
            <a:pPr lvl="1"/>
            <a:r>
              <a:rPr kumimoji="1" lang="en-US" altLang="zh-CN" dirty="0"/>
              <a:t>Examples:</a:t>
            </a:r>
          </a:p>
          <a:p>
            <a:pPr marL="1371600" lvl="2" indent="-457200">
              <a:buAutoNum type="arabicParenBoth"/>
            </a:pPr>
            <a:r>
              <a:rPr lang="en-US" altLang="zh-CN" dirty="0"/>
              <a:t>He </a:t>
            </a:r>
            <a:r>
              <a:rPr lang="en-US" altLang="zh-CN" b="1" u="sng" dirty="0"/>
              <a:t>opened fire </a:t>
            </a:r>
            <a:r>
              <a:rPr lang="en-US" altLang="zh-CN" dirty="0"/>
              <a:t>at the teller in the bank. </a:t>
            </a:r>
          </a:p>
          <a:p>
            <a:pPr marL="1371600" lvl="2" indent="-457200">
              <a:buAutoNum type="arabicParenBoth"/>
            </a:pPr>
            <a:r>
              <a:rPr lang="en-US" altLang="zh-CN" dirty="0"/>
              <a:t>Susan </a:t>
            </a:r>
            <a:r>
              <a:rPr lang="en-US" altLang="zh-CN" b="1" u="sng" dirty="0"/>
              <a:t>turned the TV on</a:t>
            </a:r>
            <a:r>
              <a:rPr lang="en-US" altLang="zh-CN" dirty="0"/>
              <a:t>.</a:t>
            </a:r>
          </a:p>
          <a:p>
            <a:pPr marL="1371600" lvl="2" indent="-457200">
              <a:buAutoNum type="arabicParenBoth"/>
            </a:pPr>
            <a:r>
              <a:rPr lang="en-US" altLang="zh-CN" dirty="0"/>
              <a:t>She </a:t>
            </a:r>
            <a:r>
              <a:rPr lang="en-US" altLang="zh-CN" b="1" u="sng" dirty="0"/>
              <a:t>responded his email dismissively</a:t>
            </a:r>
            <a:r>
              <a:rPr lang="en-US" altLang="zh-CN" dirty="0"/>
              <a:t>.</a:t>
            </a:r>
            <a:endParaRPr kumimoji="1" lang="en-US" altLang="zh-CN" dirty="0"/>
          </a:p>
          <a:p>
            <a:r>
              <a:rPr kumimoji="1" lang="en-US" altLang="zh-CN" dirty="0"/>
              <a:t>Method to detect events</a:t>
            </a:r>
          </a:p>
          <a:p>
            <a:pPr lvl="1"/>
            <a:r>
              <a:rPr kumimoji="1" lang="en-US" altLang="zh-CN" dirty="0"/>
              <a:t>Detect the event nuggets from unlabeled data with rule based methods.</a:t>
            </a:r>
          </a:p>
        </p:txBody>
      </p:sp>
    </p:spTree>
    <p:extLst>
      <p:ext uri="{BB962C8B-B14F-4D97-AF65-F5344CB8AC3E}">
        <p14:creationId xmlns:p14="http://schemas.microsoft.com/office/powerpoint/2010/main" val="16039954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dirty="0"/>
              <a:t>Open-domain Event Extraction</a:t>
            </a:r>
            <a:endParaRPr kumimoji="1" lang="zh-CN" altLang="en-US" dirty="0"/>
          </a:p>
        </p:txBody>
      </p:sp>
      <p:sp>
        <p:nvSpPr>
          <p:cNvPr id="3" name="内容占位符 2"/>
          <p:cNvSpPr>
            <a:spLocks noGrp="1"/>
          </p:cNvSpPr>
          <p:nvPr>
            <p:ph idx="1"/>
          </p:nvPr>
        </p:nvSpPr>
        <p:spPr>
          <a:xfrm>
            <a:off x="107504" y="908720"/>
            <a:ext cx="8784976" cy="4824536"/>
          </a:xfrm>
        </p:spPr>
        <p:txBody>
          <a:bodyPr>
            <a:normAutofit/>
          </a:bodyPr>
          <a:lstStyle/>
          <a:p>
            <a:r>
              <a:rPr kumimoji="1" lang="en-US" altLang="zh-CN" dirty="0"/>
              <a:t>Event Detection</a:t>
            </a:r>
          </a:p>
          <a:p>
            <a:pPr lvl="1"/>
            <a:r>
              <a:rPr kumimoji="1" lang="en-US" altLang="zh-CN" dirty="0"/>
              <a:t>Look up WordNet and Wikipedia for verbs and nouns.</a:t>
            </a:r>
          </a:p>
          <a:p>
            <a:pPr lvl="1"/>
            <a:r>
              <a:rPr kumimoji="1" lang="en-US" altLang="zh-CN" dirty="0"/>
              <a:t>According to the word meaning, identify whether there is an event nuggets or not.</a:t>
            </a:r>
          </a:p>
          <a:p>
            <a:pPr lvl="1"/>
            <a:r>
              <a:rPr kumimoji="1" lang="en-US" altLang="zh-CN" dirty="0"/>
              <a:t>Get the whole event nuggets with dependency parsing tools.</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spTree>
    <p:extLst>
      <p:ext uri="{BB962C8B-B14F-4D97-AF65-F5344CB8AC3E}">
        <p14:creationId xmlns:p14="http://schemas.microsoft.com/office/powerpoint/2010/main" val="72114493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dirty="0"/>
              <a:t>Open-domain Event Extraction</a:t>
            </a:r>
            <a:endParaRPr kumimoji="1" lang="zh-CN" altLang="en-US" dirty="0"/>
          </a:p>
        </p:txBody>
      </p:sp>
      <p:sp>
        <p:nvSpPr>
          <p:cNvPr id="3" name="内容占位符 2"/>
          <p:cNvSpPr>
            <a:spLocks noGrp="1"/>
          </p:cNvSpPr>
          <p:nvPr>
            <p:ph idx="1"/>
          </p:nvPr>
        </p:nvSpPr>
        <p:spPr>
          <a:xfrm>
            <a:off x="107504" y="908720"/>
            <a:ext cx="8784976" cy="4824536"/>
          </a:xfrm>
        </p:spPr>
        <p:txBody>
          <a:bodyPr>
            <a:normAutofit/>
          </a:bodyPr>
          <a:lstStyle/>
          <a:p>
            <a:r>
              <a:rPr kumimoji="1" lang="en-US" altLang="zh-CN" dirty="0"/>
              <a:t>An interesting attempt</a:t>
            </a:r>
          </a:p>
          <a:p>
            <a:endParaRPr kumimoji="1" lang="en-US" altLang="zh-CN" dirty="0"/>
          </a:p>
          <a:p>
            <a:r>
              <a:rPr kumimoji="1" lang="en-US" altLang="zh-CN" dirty="0"/>
              <a:t>Prove the effectiveness of external knowledge again</a:t>
            </a:r>
          </a:p>
          <a:p>
            <a:endParaRPr kumimoji="1" lang="en-US" altLang="zh-CN" dirty="0"/>
          </a:p>
          <a:p>
            <a:r>
              <a:rPr kumimoji="1" lang="en-US" altLang="zh-CN" dirty="0"/>
              <a:t>There is still a long way to go for open-domain event extraction</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spTree>
    <p:extLst>
      <p:ext uri="{BB962C8B-B14F-4D97-AF65-F5344CB8AC3E}">
        <p14:creationId xmlns:p14="http://schemas.microsoft.com/office/powerpoint/2010/main" val="8574447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F10F1-DD20-7342-A622-49E64877BD24}"/>
              </a:ext>
            </a:extLst>
          </p:cNvPr>
          <p:cNvSpPr>
            <a:spLocks noGrp="1"/>
          </p:cNvSpPr>
          <p:nvPr>
            <p:ph type="title"/>
          </p:nvPr>
        </p:nvSpPr>
        <p:spPr/>
        <p:txBody>
          <a:bodyPr/>
          <a:lstStyle/>
          <a:p>
            <a:r>
              <a:rPr lang="en-US" altLang="zh-CN"/>
              <a:t>Outline</a:t>
            </a:r>
            <a:endParaRPr lang="en-US" dirty="0"/>
          </a:p>
        </p:txBody>
      </p:sp>
      <p:sp>
        <p:nvSpPr>
          <p:cNvPr id="8" name="内容占位符 2">
            <a:extLst>
              <a:ext uri="{FF2B5EF4-FFF2-40B4-BE49-F238E27FC236}">
                <a16:creationId xmlns:a16="http://schemas.microsoft.com/office/drawing/2014/main" id="{A409A867-20D1-4C45-B8B2-72919EBE13FC}"/>
              </a:ext>
            </a:extLst>
          </p:cNvPr>
          <p:cNvSpPr>
            <a:spLocks noGrp="1"/>
          </p:cNvSpPr>
          <p:nvPr>
            <p:ph idx="1"/>
          </p:nvPr>
        </p:nvSpPr>
        <p:spPr/>
        <p:txBody>
          <a:bodyPr/>
          <a:lstStyle/>
          <a:p>
            <a:endParaRPr lang="en-US" altLang="zh-CN" dirty="0"/>
          </a:p>
          <a:p>
            <a:r>
              <a:rPr lang="en-US" altLang="zh-CN" dirty="0"/>
              <a:t>Named Entity Recognition</a:t>
            </a:r>
          </a:p>
          <a:p>
            <a:r>
              <a:rPr lang="en-US" altLang="zh-CN" dirty="0"/>
              <a:t>Relation Extraction</a:t>
            </a:r>
          </a:p>
          <a:p>
            <a:pPr lvl="1"/>
            <a:r>
              <a:rPr lang="en-US" altLang="zh-CN" dirty="0"/>
              <a:t>Relation Extraction</a:t>
            </a:r>
          </a:p>
          <a:p>
            <a:pPr lvl="1"/>
            <a:r>
              <a:rPr lang="en-US" altLang="zh-CN" dirty="0"/>
              <a:t>Open-domain Relation Extraction</a:t>
            </a:r>
          </a:p>
          <a:p>
            <a:r>
              <a:rPr lang="en-US" altLang="zh-CN" dirty="0"/>
              <a:t>Event Extraction</a:t>
            </a:r>
          </a:p>
        </p:txBody>
      </p:sp>
      <p:sp>
        <p:nvSpPr>
          <p:cNvPr id="4" name="灯片编号占位符 3">
            <a:extLst>
              <a:ext uri="{FF2B5EF4-FFF2-40B4-BE49-F238E27FC236}">
                <a16:creationId xmlns:a16="http://schemas.microsoft.com/office/drawing/2014/main" id="{81CBC767-034D-DB49-9C85-7CD664C08703}"/>
              </a:ext>
            </a:extLst>
          </p:cNvPr>
          <p:cNvSpPr>
            <a:spLocks noGrp="1"/>
          </p:cNvSpPr>
          <p:nvPr>
            <p:ph type="sldNum" sz="quarter" idx="12"/>
          </p:nvPr>
        </p:nvSpPr>
        <p:spPr/>
        <p:txBody>
          <a:bodyPr/>
          <a:lstStyle/>
          <a:p>
            <a:fld id="{0C913308-F349-4B6D-A68A-DD1791B4A57B}" type="slidenum">
              <a:rPr lang="zh-CN" altLang="en-US" smtClean="0"/>
              <a:pPr/>
              <a:t>219</a:t>
            </a:fld>
            <a:endParaRPr lang="zh-CN" altLang="en-US"/>
          </a:p>
        </p:txBody>
      </p:sp>
    </p:spTree>
    <p:extLst>
      <p:ext uri="{BB962C8B-B14F-4D97-AF65-F5344CB8AC3E}">
        <p14:creationId xmlns:p14="http://schemas.microsoft.com/office/powerpoint/2010/main" val="661688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Entity Prediction</a:t>
            </a:r>
            <a:endParaRPr lang="zh-CN" altLang="en-US" dirty="0"/>
          </a:p>
        </p:txBody>
      </p:sp>
      <p:sp>
        <p:nvSpPr>
          <p:cNvPr id="9" name="矩形 8"/>
          <p:cNvSpPr/>
          <p:nvPr/>
        </p:nvSpPr>
        <p:spPr>
          <a:xfrm>
            <a:off x="5472406" y="1700807"/>
            <a:ext cx="1547866" cy="584775"/>
          </a:xfrm>
          <a:prstGeom prst="rect">
            <a:avLst/>
          </a:prstGeom>
        </p:spPr>
        <p:txBody>
          <a:bodyPr wrap="square">
            <a:spAutoFit/>
          </a:bodyPr>
          <a:lstStyle/>
          <a:p>
            <a:pPr algn="ctr"/>
            <a:r>
              <a:rPr lang="en-US" altLang="zh-CN" sz="3200" dirty="0">
                <a:latin typeface="+mj-lt"/>
                <a:ea typeface="+mj-ea"/>
                <a:cs typeface="Helvetica Light" charset="0"/>
              </a:rPr>
              <a:t>?</a:t>
            </a:r>
            <a:endParaRPr lang="zh-CN" altLang="en-US" sz="3200" dirty="0">
              <a:latin typeface="+mj-lt"/>
              <a:ea typeface="+mj-ea"/>
              <a:cs typeface="Helvetica Light" charset="0"/>
            </a:endParaRPr>
          </a:p>
        </p:txBody>
      </p:sp>
      <p:pic>
        <p:nvPicPr>
          <p:cNvPr id="10" name="图片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832" y="2708920"/>
            <a:ext cx="2286000" cy="3175000"/>
          </a:xfrm>
          <a:prstGeom prst="rect">
            <a:avLst/>
          </a:prstGeom>
        </p:spPr>
      </p:pic>
      <p:sp>
        <p:nvSpPr>
          <p:cNvPr id="11" name="矩形 10"/>
          <p:cNvSpPr/>
          <p:nvPr/>
        </p:nvSpPr>
        <p:spPr>
          <a:xfrm>
            <a:off x="611560" y="1700807"/>
            <a:ext cx="1595309" cy="584775"/>
          </a:xfrm>
          <a:prstGeom prst="rect">
            <a:avLst/>
          </a:prstGeom>
        </p:spPr>
        <p:txBody>
          <a:bodyPr wrap="none">
            <a:spAutoFit/>
          </a:bodyPr>
          <a:lstStyle/>
          <a:p>
            <a:r>
              <a:rPr lang="en-US" altLang="zh-CN" sz="3200" dirty="0">
                <a:latin typeface="+mj-lt"/>
                <a:ea typeface="+mj-ea"/>
                <a:cs typeface="Helvetica Light" charset="0"/>
              </a:rPr>
              <a:t>WALL-E</a:t>
            </a:r>
            <a:endParaRPr lang="zh-CN" altLang="en-US" sz="3200" dirty="0">
              <a:latin typeface="+mj-lt"/>
              <a:ea typeface="+mj-ea"/>
              <a:cs typeface="Helvetica Light" charset="0"/>
            </a:endParaRPr>
          </a:p>
        </p:txBody>
      </p:sp>
      <p:sp>
        <p:nvSpPr>
          <p:cNvPr id="12" name="矩形 11"/>
          <p:cNvSpPr/>
          <p:nvPr/>
        </p:nvSpPr>
        <p:spPr>
          <a:xfrm>
            <a:off x="2637224" y="1700807"/>
            <a:ext cx="2105063" cy="584775"/>
          </a:xfrm>
          <a:prstGeom prst="rect">
            <a:avLst/>
          </a:prstGeom>
        </p:spPr>
        <p:txBody>
          <a:bodyPr wrap="none">
            <a:spAutoFit/>
          </a:bodyPr>
          <a:lstStyle/>
          <a:p>
            <a:r>
              <a:rPr lang="en-US" altLang="zh-CN" sz="3200" dirty="0">
                <a:latin typeface="+mj-lt"/>
                <a:ea typeface="+mj-ea"/>
                <a:cs typeface="Helvetica Light" charset="0"/>
              </a:rPr>
              <a:t>_</a:t>
            </a:r>
            <a:r>
              <a:rPr lang="en-US" altLang="zh-CN" sz="3200" dirty="0" err="1">
                <a:latin typeface="+mj-lt"/>
                <a:ea typeface="+mj-ea"/>
                <a:cs typeface="Helvetica Light" charset="0"/>
              </a:rPr>
              <a:t>has_genre</a:t>
            </a:r>
            <a:endParaRPr lang="zh-CN" altLang="en-US" sz="3200" dirty="0">
              <a:latin typeface="+mj-lt"/>
              <a:ea typeface="+mj-ea"/>
              <a:cs typeface="Helvetica Light"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22</a:t>
            </a:fld>
            <a:endParaRPr lang="zh-CN" altLang="en-US">
              <a:solidFill>
                <a:prstClr val="black">
                  <a:tint val="75000"/>
                </a:prstClr>
              </a:solidFill>
            </a:endParaRPr>
          </a:p>
        </p:txBody>
      </p:sp>
      <p:sp>
        <p:nvSpPr>
          <p:cNvPr id="8" name="矩形 7"/>
          <p:cNvSpPr/>
          <p:nvPr/>
        </p:nvSpPr>
        <p:spPr>
          <a:xfrm>
            <a:off x="3602021" y="6026404"/>
            <a:ext cx="1978427"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sz="3600" b="1" dirty="0">
                <a:solidFill>
                  <a:srgbClr val="FF0000"/>
                </a:solidFill>
                <a:latin typeface="DengXian" charset="-122"/>
                <a:ea typeface="DengXian" charset="-122"/>
                <a:cs typeface="DengXian" charset="-122"/>
              </a:rPr>
              <a:t>h</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r </a:t>
            </a:r>
            <a:r>
              <a:rPr lang="zh-CN" altLang="zh-CN"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a:t>
            </a:r>
            <a:endParaRPr lang="zh-CN" altLang="en-US" sz="3600" b="1" dirty="0">
              <a:solidFill>
                <a:srgbClr val="FF0000"/>
              </a:solidFill>
              <a:latin typeface="DengXian" charset="-122"/>
              <a:ea typeface="DengXian" charset="-122"/>
              <a:cs typeface="DengXian" charset="-122"/>
            </a:endParaRPr>
          </a:p>
        </p:txBody>
      </p:sp>
    </p:spTree>
    <p:extLst>
      <p:ext uri="{BB962C8B-B14F-4D97-AF65-F5344CB8AC3E}">
        <p14:creationId xmlns:p14="http://schemas.microsoft.com/office/powerpoint/2010/main" val="1591501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Entity Prediction</a:t>
            </a:r>
            <a:endParaRPr lang="zh-CN" altLang="en-US" dirty="0"/>
          </a:p>
        </p:txBody>
      </p:sp>
      <p:sp>
        <p:nvSpPr>
          <p:cNvPr id="5" name="矩形 4"/>
          <p:cNvSpPr/>
          <p:nvPr/>
        </p:nvSpPr>
        <p:spPr>
          <a:xfrm>
            <a:off x="5472406" y="1700807"/>
            <a:ext cx="3671594" cy="4401205"/>
          </a:xfrm>
          <a:prstGeom prst="rect">
            <a:avLst/>
          </a:prstGeom>
        </p:spPr>
        <p:txBody>
          <a:bodyPr wrap="square">
            <a:spAutoFit/>
          </a:bodyPr>
          <a:lstStyle/>
          <a:p>
            <a:r>
              <a:rPr lang="en-US" altLang="zh-CN" sz="2800" dirty="0">
                <a:latin typeface="+mj-lt"/>
                <a:ea typeface="Helvetica Light" charset="0"/>
                <a:cs typeface="Helvetica Light" charset="0"/>
              </a:rPr>
              <a:t>Animation</a:t>
            </a:r>
          </a:p>
          <a:p>
            <a:r>
              <a:rPr lang="en-US" altLang="zh-CN" sz="2800" dirty="0">
                <a:latin typeface="+mj-lt"/>
                <a:ea typeface="Helvetica Light" charset="0"/>
                <a:cs typeface="Helvetica Light" charset="0"/>
              </a:rPr>
              <a:t>Computer animation</a:t>
            </a:r>
          </a:p>
          <a:p>
            <a:r>
              <a:rPr lang="en-US" altLang="zh-CN" sz="2800" dirty="0">
                <a:latin typeface="+mj-lt"/>
                <a:ea typeface="Helvetica Light" charset="0"/>
                <a:cs typeface="Helvetica Light" charset="0"/>
              </a:rPr>
              <a:t>Comedy film</a:t>
            </a:r>
          </a:p>
          <a:p>
            <a:r>
              <a:rPr lang="en-US" altLang="zh-CN" sz="2800" dirty="0">
                <a:latin typeface="+mj-lt"/>
                <a:ea typeface="Helvetica Light" charset="0"/>
                <a:cs typeface="Helvetica Light" charset="0"/>
              </a:rPr>
              <a:t>Adventure film</a:t>
            </a:r>
          </a:p>
          <a:p>
            <a:r>
              <a:rPr lang="en-US" altLang="zh-CN" sz="2800" dirty="0">
                <a:latin typeface="+mj-lt"/>
                <a:ea typeface="Helvetica Light" charset="0"/>
                <a:cs typeface="Helvetica Light" charset="0"/>
              </a:rPr>
              <a:t>Science Fiction</a:t>
            </a:r>
          </a:p>
          <a:p>
            <a:r>
              <a:rPr lang="en-US" altLang="zh-CN" sz="2800" dirty="0">
                <a:latin typeface="+mj-lt"/>
                <a:ea typeface="Helvetica Light" charset="0"/>
                <a:cs typeface="Helvetica Light" charset="0"/>
              </a:rPr>
              <a:t>Fantasy</a:t>
            </a:r>
          </a:p>
          <a:p>
            <a:r>
              <a:rPr lang="en-US" altLang="zh-CN" sz="2800" dirty="0">
                <a:latin typeface="+mj-lt"/>
                <a:ea typeface="Helvetica Light" charset="0"/>
                <a:cs typeface="Helvetica Light" charset="0"/>
              </a:rPr>
              <a:t>Stop motion</a:t>
            </a:r>
          </a:p>
          <a:p>
            <a:r>
              <a:rPr lang="en-US" altLang="zh-CN" sz="2800" dirty="0">
                <a:latin typeface="+mj-lt"/>
                <a:ea typeface="Helvetica Light" charset="0"/>
                <a:cs typeface="Helvetica Light" charset="0"/>
              </a:rPr>
              <a:t>Satire</a:t>
            </a:r>
          </a:p>
          <a:p>
            <a:r>
              <a:rPr lang="en-US" altLang="zh-CN" sz="2800" dirty="0">
                <a:latin typeface="+mj-lt"/>
                <a:ea typeface="Helvetica Light" charset="0"/>
                <a:cs typeface="Helvetica Light" charset="0"/>
              </a:rPr>
              <a:t>Drama</a:t>
            </a:r>
          </a:p>
          <a:p>
            <a:r>
              <a:rPr lang="en-US" altLang="zh-CN" sz="2800" dirty="0">
                <a:latin typeface="+mj-lt"/>
                <a:ea typeface="Helvetica Light" charset="0"/>
                <a:cs typeface="Helvetica Light" charset="0"/>
              </a:rPr>
              <a:t>Connecting</a:t>
            </a:r>
            <a:endParaRPr lang="zh-CN" altLang="en-US" sz="2800" dirty="0">
              <a:latin typeface="+mj-lt"/>
              <a:ea typeface="Helvetica Light" charset="0"/>
              <a:cs typeface="Helvetica Light" charset="0"/>
            </a:endParaRPr>
          </a:p>
        </p:txBody>
      </p:sp>
      <p:pic>
        <p:nvPicPr>
          <p:cNvPr id="8" name="图片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832" y="2708920"/>
            <a:ext cx="2286000" cy="3175000"/>
          </a:xfrm>
          <a:prstGeom prst="rect">
            <a:avLst/>
          </a:prstGeom>
        </p:spPr>
      </p:pic>
      <p:sp>
        <p:nvSpPr>
          <p:cNvPr id="9" name="矩形 8"/>
          <p:cNvSpPr/>
          <p:nvPr/>
        </p:nvSpPr>
        <p:spPr>
          <a:xfrm>
            <a:off x="611560" y="1700807"/>
            <a:ext cx="1595309" cy="584775"/>
          </a:xfrm>
          <a:prstGeom prst="rect">
            <a:avLst/>
          </a:prstGeom>
        </p:spPr>
        <p:txBody>
          <a:bodyPr wrap="none">
            <a:spAutoFit/>
          </a:bodyPr>
          <a:lstStyle/>
          <a:p>
            <a:r>
              <a:rPr lang="en-US" altLang="zh-CN" sz="3200" dirty="0">
                <a:latin typeface="+mj-lt"/>
                <a:ea typeface="Helvetica Light" charset="0"/>
                <a:cs typeface="Helvetica Light" charset="0"/>
              </a:rPr>
              <a:t>WALL-E</a:t>
            </a:r>
            <a:endParaRPr lang="zh-CN" altLang="en-US" sz="3200" dirty="0">
              <a:latin typeface="+mj-lt"/>
              <a:ea typeface="Helvetica Light" charset="0"/>
              <a:cs typeface="Helvetica Light" charset="0"/>
            </a:endParaRPr>
          </a:p>
        </p:txBody>
      </p:sp>
      <p:sp>
        <p:nvSpPr>
          <p:cNvPr id="10" name="矩形 9"/>
          <p:cNvSpPr/>
          <p:nvPr/>
        </p:nvSpPr>
        <p:spPr>
          <a:xfrm>
            <a:off x="2637224" y="1700807"/>
            <a:ext cx="2105063" cy="584775"/>
          </a:xfrm>
          <a:prstGeom prst="rect">
            <a:avLst/>
          </a:prstGeom>
        </p:spPr>
        <p:txBody>
          <a:bodyPr wrap="none">
            <a:spAutoFit/>
          </a:bodyPr>
          <a:lstStyle/>
          <a:p>
            <a:r>
              <a:rPr lang="en-US" altLang="zh-CN" sz="3200" dirty="0">
                <a:latin typeface="+mj-lt"/>
                <a:ea typeface="Helvetica Light" charset="0"/>
                <a:cs typeface="Helvetica Light" charset="0"/>
              </a:rPr>
              <a:t>_</a:t>
            </a:r>
            <a:r>
              <a:rPr lang="en-US" altLang="zh-CN" sz="3200" dirty="0" err="1">
                <a:latin typeface="+mj-lt"/>
                <a:ea typeface="Helvetica Light" charset="0"/>
                <a:cs typeface="Helvetica Light" charset="0"/>
              </a:rPr>
              <a:t>has_genre</a:t>
            </a:r>
            <a:endParaRPr lang="zh-CN" altLang="en-US" sz="3200" dirty="0">
              <a:latin typeface="+mj-lt"/>
              <a:ea typeface="Helvetica Light" charset="0"/>
              <a:cs typeface="Helvetica Light"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23</a:t>
            </a:fld>
            <a:endParaRPr lang="zh-CN" altLang="en-US">
              <a:solidFill>
                <a:prstClr val="black">
                  <a:tint val="75000"/>
                </a:prstClr>
              </a:solidFill>
            </a:endParaRPr>
          </a:p>
        </p:txBody>
      </p:sp>
      <p:sp>
        <p:nvSpPr>
          <p:cNvPr id="11" name="矩形 10"/>
          <p:cNvSpPr/>
          <p:nvPr/>
        </p:nvSpPr>
        <p:spPr>
          <a:xfrm>
            <a:off x="3602021" y="6026404"/>
            <a:ext cx="1978427" cy="646331"/>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altLang="zh-CN" sz="3600" b="1" dirty="0">
                <a:solidFill>
                  <a:srgbClr val="FF0000"/>
                </a:solidFill>
                <a:latin typeface="DengXian" charset="-122"/>
                <a:ea typeface="DengXian" charset="-122"/>
                <a:cs typeface="DengXian" charset="-122"/>
              </a:rPr>
              <a:t>h</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a:t>
            </a:r>
            <a:r>
              <a:rPr lang="zh-CN" altLang="en-US"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r </a:t>
            </a:r>
            <a:r>
              <a:rPr lang="zh-CN" altLang="zh-CN" sz="3600" b="1" dirty="0">
                <a:solidFill>
                  <a:srgbClr val="FF0000"/>
                </a:solidFill>
                <a:latin typeface="DengXian" charset="-122"/>
                <a:ea typeface="DengXian" charset="-122"/>
                <a:cs typeface="DengXian" charset="-122"/>
              </a:rPr>
              <a:t>= </a:t>
            </a:r>
            <a:r>
              <a:rPr lang="en-US" altLang="zh-CN" sz="3600" b="1" dirty="0">
                <a:solidFill>
                  <a:srgbClr val="FF0000"/>
                </a:solidFill>
                <a:latin typeface="DengXian" charset="-122"/>
                <a:ea typeface="DengXian" charset="-122"/>
                <a:cs typeface="DengXian" charset="-122"/>
              </a:rPr>
              <a:t>t</a:t>
            </a:r>
            <a:endParaRPr lang="zh-CN" altLang="en-US" sz="3600" b="1" dirty="0">
              <a:solidFill>
                <a:srgbClr val="FF0000"/>
              </a:solidFill>
              <a:latin typeface="DengXian" charset="-122"/>
              <a:ea typeface="DengXian" charset="-122"/>
              <a:cs typeface="DengXian" charset="-122"/>
            </a:endParaRPr>
          </a:p>
        </p:txBody>
      </p:sp>
    </p:spTree>
    <p:extLst>
      <p:ext uri="{BB962C8B-B14F-4D97-AF65-F5344CB8AC3E}">
        <p14:creationId xmlns:p14="http://schemas.microsoft.com/office/powerpoint/2010/main" val="1463206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3568" y="1916832"/>
            <a:ext cx="7920880" cy="4739752"/>
          </a:xfrm>
          <a:prstGeom prst="rect">
            <a:avLst/>
          </a:prstGeom>
        </p:spPr>
      </p:pic>
      <p:sp>
        <p:nvSpPr>
          <p:cNvPr id="16" name="矩形 15"/>
          <p:cNvSpPr/>
          <p:nvPr/>
        </p:nvSpPr>
        <p:spPr>
          <a:xfrm>
            <a:off x="141792" y="1220179"/>
            <a:ext cx="3480440" cy="523220"/>
          </a:xfrm>
          <a:prstGeom prst="rect">
            <a:avLst/>
          </a:prstGeom>
        </p:spPr>
        <p:txBody>
          <a:bodyPr wrap="none">
            <a:spAutoFit/>
          </a:bodyPr>
          <a:lstStyle/>
          <a:p>
            <a:r>
              <a:rPr lang="en-US" altLang="zh-CN" sz="2800" dirty="0">
                <a:latin typeface="DengXian" charset="-122"/>
                <a:ea typeface="DengXian" charset="-122"/>
                <a:cs typeface="DengXian" charset="-122"/>
              </a:rPr>
              <a:t>Dataset:</a:t>
            </a:r>
            <a:r>
              <a:rPr lang="zh-CN" altLang="en-US" sz="2800" dirty="0">
                <a:latin typeface="DengXian" charset="-122"/>
                <a:ea typeface="DengXian" charset="-122"/>
                <a:cs typeface="DengXian" charset="-122"/>
              </a:rPr>
              <a:t> </a:t>
            </a:r>
            <a:r>
              <a:rPr lang="en-US" altLang="zh-CN" sz="2800" dirty="0">
                <a:latin typeface="DengXian" charset="-122"/>
                <a:ea typeface="DengXian" charset="-122"/>
                <a:cs typeface="DengXian" charset="-122"/>
              </a:rPr>
              <a:t>Freebase15K</a:t>
            </a:r>
            <a:endParaRPr lang="zh-CN" altLang="en-US" sz="2800" dirty="0">
              <a:latin typeface="DengXian" charset="-122"/>
              <a:ea typeface="DengXian" charset="-122"/>
              <a:cs typeface="DengXian" charset="-122"/>
            </a:endParaRPr>
          </a:p>
        </p:txBody>
      </p:sp>
      <p:sp>
        <p:nvSpPr>
          <p:cNvPr id="6" name="标题 5"/>
          <p:cNvSpPr>
            <a:spLocks noGrp="1"/>
          </p:cNvSpPr>
          <p:nvPr>
            <p:ph type="title"/>
          </p:nvPr>
        </p:nvSpPr>
        <p:spPr/>
        <p:txBody>
          <a:bodyPr>
            <a:normAutofit/>
          </a:bodyPr>
          <a:lstStyle/>
          <a:p>
            <a:r>
              <a:rPr kumimoji="1" lang="en-US" altLang="zh-CN" dirty="0"/>
              <a:t>Prediction Performance</a:t>
            </a:r>
            <a:endParaRPr kumimoji="1" lang="zh-CN" altLang="en-US" dirty="0"/>
          </a:p>
        </p:txBody>
      </p:sp>
    </p:spTree>
    <p:extLst>
      <p:ext uri="{BB962C8B-B14F-4D97-AF65-F5344CB8AC3E}">
        <p14:creationId xmlns:p14="http://schemas.microsoft.com/office/powerpoint/2010/main" val="784127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err="1"/>
              <a:t>TransE</a:t>
            </a:r>
            <a:r>
              <a:rPr lang="zh-CN" altLang="en-US" dirty="0"/>
              <a:t> </a:t>
            </a:r>
            <a:r>
              <a:rPr lang="en-US" altLang="zh-CN" dirty="0"/>
              <a:t>Examples</a:t>
            </a:r>
            <a:endParaRPr lang="en-US" dirty="0"/>
          </a:p>
        </p:txBody>
      </p:sp>
      <p:sp>
        <p:nvSpPr>
          <p:cNvPr id="13" name="内容占位符 12"/>
          <p:cNvSpPr>
            <a:spLocks noGrp="1"/>
          </p:cNvSpPr>
          <p:nvPr>
            <p:ph idx="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25</a:t>
            </a:fld>
            <a:endParaRPr lang="zh-CN" altLang="en-US"/>
          </a:p>
        </p:txBody>
      </p:sp>
      <p:graphicFrame>
        <p:nvGraphicFramePr>
          <p:cNvPr id="2" name="表格 1"/>
          <p:cNvGraphicFramePr>
            <a:graphicFrameLocks noGrp="1"/>
          </p:cNvGraphicFramePr>
          <p:nvPr>
            <p:extLst>
              <p:ext uri="{D42A27DB-BD31-4B8C-83A1-F6EECF244321}">
                <p14:modId xmlns:p14="http://schemas.microsoft.com/office/powerpoint/2010/main" val="1046600711"/>
              </p:ext>
            </p:extLst>
          </p:nvPr>
        </p:nvGraphicFramePr>
        <p:xfrm>
          <a:off x="179734" y="1628800"/>
          <a:ext cx="8784531" cy="3453219"/>
        </p:xfrm>
        <a:graphic>
          <a:graphicData uri="http://schemas.openxmlformats.org/drawingml/2006/table">
            <a:tbl>
              <a:tblPr/>
              <a:tblGrid>
                <a:gridCol w="863652">
                  <a:extLst>
                    <a:ext uri="{9D8B030D-6E8A-4147-A177-3AD203B41FA5}">
                      <a16:colId xmlns:a16="http://schemas.microsoft.com/office/drawing/2014/main" val="20000"/>
                    </a:ext>
                  </a:extLst>
                </a:gridCol>
                <a:gridCol w="5199337">
                  <a:extLst>
                    <a:ext uri="{9D8B030D-6E8A-4147-A177-3AD203B41FA5}">
                      <a16:colId xmlns:a16="http://schemas.microsoft.com/office/drawing/2014/main" val="20001"/>
                    </a:ext>
                  </a:extLst>
                </a:gridCol>
                <a:gridCol w="2721542">
                  <a:extLst>
                    <a:ext uri="{9D8B030D-6E8A-4147-A177-3AD203B41FA5}">
                      <a16:colId xmlns:a16="http://schemas.microsoft.com/office/drawing/2014/main" val="20002"/>
                    </a:ext>
                  </a:extLst>
                </a:gridCol>
              </a:tblGrid>
              <a:tr h="97905">
                <a:tc>
                  <a:txBody>
                    <a:bodyPr/>
                    <a:lstStyle/>
                    <a:p>
                      <a:pPr algn="ctr" fontAlgn="ctr"/>
                      <a:r>
                        <a:rPr lang="en-US" sz="2000" b="0" i="0" u="none" strike="noStrike" dirty="0">
                          <a:solidFill>
                            <a:srgbClr val="000000"/>
                          </a:solidFill>
                          <a:effectLst/>
                          <a:latin typeface="DengXian" charset="-122"/>
                          <a:ea typeface="DengXian" charset="-122"/>
                          <a:cs typeface="DengXian" charset="-122"/>
                        </a:rPr>
                        <a:t>Entity</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err="1">
                          <a:solidFill>
                            <a:srgbClr val="000000"/>
                          </a:solidFill>
                          <a:effectLst/>
                          <a:latin typeface="DengXian" charset="-122"/>
                          <a:ea typeface="DengXian" charset="-122"/>
                          <a:cs typeface="DengXian" charset="-122"/>
                        </a:rPr>
                        <a:t>Tsinghua_University</a:t>
                      </a:r>
                      <a:endParaRPr lang="en-US" sz="2000" b="1"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err="1">
                          <a:solidFill>
                            <a:srgbClr val="000000"/>
                          </a:solidFill>
                          <a:effectLst/>
                          <a:latin typeface="DengXian" charset="-122"/>
                          <a:ea typeface="DengXian" charset="-122"/>
                          <a:cs typeface="DengXian" charset="-122"/>
                        </a:rPr>
                        <a:t>A.C._Milan</a:t>
                      </a:r>
                      <a:endParaRPr lang="en-US" sz="2000" b="1"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University_of_Victoria</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Inter_Milan</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2</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St._Stephen's_College,_Delhi</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Celtic_F.C</a:t>
                      </a:r>
                      <a:r>
                        <a:rPr lang="en-US" sz="2000" b="0" i="0" u="none" strike="noStrike" dirty="0">
                          <a:solidFill>
                            <a:srgbClr val="000000"/>
                          </a:solidFill>
                          <a:effectLst/>
                          <a:latin typeface="DengXian" charset="-122"/>
                          <a:ea typeface="DengXian" charset="-122"/>
                          <a:cs typeface="DengXian" charset="-122"/>
                        </a:rPr>
                        <a:t>.</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3</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University_of_Ottawa</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FC_Barcelona</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4</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University_of_British_Columbia</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Genoa_C.F.C</a:t>
                      </a:r>
                      <a:r>
                        <a:rPr lang="en-US" sz="2000" b="0" i="0" u="none" strike="noStrike" dirty="0">
                          <a:solidFill>
                            <a:srgbClr val="000000"/>
                          </a:solidFill>
                          <a:effectLst/>
                          <a:latin typeface="DengXian" charset="-122"/>
                          <a:ea typeface="DengXian" charset="-122"/>
                          <a:cs typeface="DengXian" charset="-122"/>
                        </a:rPr>
                        <a:t>.</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5</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Peking_University</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Udinese_Calcio</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6</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Utrecht_University</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Real_Madrid_C.F</a:t>
                      </a:r>
                      <a:r>
                        <a:rPr lang="en-US" sz="2000" b="0" i="0" u="none" strike="noStrike" dirty="0">
                          <a:solidFill>
                            <a:srgbClr val="000000"/>
                          </a:solidFill>
                          <a:effectLst/>
                          <a:latin typeface="DengXian" charset="-122"/>
                          <a:ea typeface="DengXian" charset="-122"/>
                          <a:cs typeface="DengXian" charset="-122"/>
                        </a:rPr>
                        <a:t>.</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7</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Dalhousie_University</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FC_Bayern_Munich</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8</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Brasenose_College,_Oxford</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Bolton_Wanderers_F.C</a:t>
                      </a:r>
                      <a:r>
                        <a:rPr lang="en-US" sz="2000" b="0" i="0" u="none" strike="noStrike" dirty="0">
                          <a:solidFill>
                            <a:srgbClr val="000000"/>
                          </a:solidFill>
                          <a:effectLst/>
                          <a:latin typeface="DengXian" charset="-122"/>
                          <a:ea typeface="DengXian" charset="-122"/>
                          <a:cs typeface="DengXian" charset="-122"/>
                        </a:rPr>
                        <a:t>.</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9</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Cardiff_University</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Borussia_Dortmund</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10</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Memorial_University_of_Newfoundland</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Hertha_BSC_Berlin</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25543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err="1"/>
              <a:t>TransE</a:t>
            </a:r>
            <a:r>
              <a:rPr lang="zh-CN" altLang="en-US" dirty="0"/>
              <a:t> </a:t>
            </a:r>
            <a:r>
              <a:rPr lang="en-US" altLang="zh-CN" dirty="0"/>
              <a:t>Examples</a:t>
            </a:r>
            <a:endParaRPr 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26</a:t>
            </a:fld>
            <a:endParaRPr lang="zh-CN" altLang="en-US">
              <a:solidFill>
                <a:prstClr val="black">
                  <a:tint val="75000"/>
                </a:prst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275616365"/>
              </p:ext>
            </p:extLst>
          </p:nvPr>
        </p:nvGraphicFramePr>
        <p:xfrm>
          <a:off x="215738" y="1628800"/>
          <a:ext cx="8712524" cy="3453219"/>
        </p:xfrm>
        <a:graphic>
          <a:graphicData uri="http://schemas.openxmlformats.org/drawingml/2006/table">
            <a:tbl>
              <a:tblPr/>
              <a:tblGrid>
                <a:gridCol w="1863272">
                  <a:extLst>
                    <a:ext uri="{9D8B030D-6E8A-4147-A177-3AD203B41FA5}">
                      <a16:colId xmlns:a16="http://schemas.microsoft.com/office/drawing/2014/main" val="20000"/>
                    </a:ext>
                  </a:extLst>
                </a:gridCol>
                <a:gridCol w="1725253">
                  <a:extLst>
                    <a:ext uri="{9D8B030D-6E8A-4147-A177-3AD203B41FA5}">
                      <a16:colId xmlns:a16="http://schemas.microsoft.com/office/drawing/2014/main" val="20003"/>
                    </a:ext>
                  </a:extLst>
                </a:gridCol>
                <a:gridCol w="3260727">
                  <a:extLst>
                    <a:ext uri="{9D8B030D-6E8A-4147-A177-3AD203B41FA5}">
                      <a16:colId xmlns:a16="http://schemas.microsoft.com/office/drawing/2014/main" val="20004"/>
                    </a:ext>
                  </a:extLst>
                </a:gridCol>
                <a:gridCol w="1863272">
                  <a:extLst>
                    <a:ext uri="{9D8B030D-6E8A-4147-A177-3AD203B41FA5}">
                      <a16:colId xmlns:a16="http://schemas.microsoft.com/office/drawing/2014/main" val="20005"/>
                    </a:ext>
                  </a:extLst>
                </a:gridCol>
              </a:tblGrid>
              <a:tr h="191708">
                <a:tc>
                  <a:txBody>
                    <a:bodyPr/>
                    <a:lstStyle/>
                    <a:p>
                      <a:pPr algn="ctr" fontAlgn="ctr"/>
                      <a:r>
                        <a:rPr lang="en-US" sz="2000" b="1" i="0" u="none" strike="noStrike" dirty="0">
                          <a:solidFill>
                            <a:srgbClr val="000000"/>
                          </a:solidFill>
                          <a:effectLst/>
                          <a:latin typeface="DengXian" charset="-122"/>
                          <a:ea typeface="DengXian" charset="-122"/>
                          <a:cs typeface="DengXian" charset="-122"/>
                        </a:rPr>
                        <a:t>Entity</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China</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err="1">
                          <a:solidFill>
                            <a:srgbClr val="000000"/>
                          </a:solidFill>
                          <a:effectLst/>
                          <a:latin typeface="DengXian" charset="-122"/>
                          <a:ea typeface="DengXian" charset="-122"/>
                          <a:cs typeface="DengXian" charset="-122"/>
                        </a:rPr>
                        <a:t>Barack_Obama</a:t>
                      </a:r>
                      <a:endParaRPr lang="en-US" sz="2000" b="1"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Apple</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1708">
                <a:tc>
                  <a:txBody>
                    <a:bodyPr/>
                    <a:lstStyle/>
                    <a:p>
                      <a:pPr algn="ctr" fontAlgn="ctr"/>
                      <a:r>
                        <a:rPr lang="en-US" altLang="zh-CN" sz="2000" b="0" i="0" u="none" strike="noStrike" dirty="0">
                          <a:solidFill>
                            <a:srgbClr val="000000"/>
                          </a:solidFill>
                          <a:effectLst/>
                          <a:latin typeface="DengXian" charset="-122"/>
                          <a:ea typeface="DengXian" charset="-122"/>
                          <a:cs typeface="DengXian" charset="-122"/>
                        </a:rPr>
                        <a:t>1</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Japan</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George_W._Bush</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Onion</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2</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Taiwan</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Nancy_Pelosi</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Strawberries</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3</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South_Korea</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John_Kerry</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Avocado</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4</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Argentina</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Hillary_Rodham_Clinton</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Pear</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5</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North_Korea</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Al_Gore</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Cabbage</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6</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Hungary</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George_H._W._Bush</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Broccoli</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7</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Israel</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John_McCain</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Egg</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8</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Australia</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Colin_Powell</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Cheese</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9</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Iceland</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Bill_Clinton</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Bread</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1708">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10</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Hong_Kong</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Charles_B._Rangel</a:t>
                      </a:r>
                      <a:endParaRPr lang="en-US" sz="2000" b="0" i="0" u="none" strike="noStrike" dirty="0">
                        <a:solidFill>
                          <a:srgbClr val="000000"/>
                        </a:solidFill>
                        <a:effectLst/>
                        <a:latin typeface="DengXian" charset="-122"/>
                        <a:ea typeface="DengXian" charset="-122"/>
                        <a:cs typeface="DengXian" charset="-122"/>
                      </a:endParaRP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Tomato</a:t>
                      </a:r>
                    </a:p>
                  </a:txBody>
                  <a:tcPr marL="9129" marR="9129" marT="912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9817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err="1"/>
              <a:t>TransE</a:t>
            </a:r>
            <a:r>
              <a:rPr lang="zh-CN" altLang="en-US" dirty="0"/>
              <a:t> </a:t>
            </a:r>
            <a:r>
              <a:rPr lang="en-US" altLang="zh-CN" dirty="0"/>
              <a:t>Examples</a:t>
            </a:r>
            <a:endParaRPr 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27</a:t>
            </a:fld>
            <a:endParaRPr lang="zh-CN" altLang="en-US">
              <a:solidFill>
                <a:prstClr val="black">
                  <a:tint val="75000"/>
                </a:prstClr>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367919400"/>
              </p:ext>
            </p:extLst>
          </p:nvPr>
        </p:nvGraphicFramePr>
        <p:xfrm>
          <a:off x="71723" y="1562765"/>
          <a:ext cx="9000554" cy="4199390"/>
        </p:xfrm>
        <a:graphic>
          <a:graphicData uri="http://schemas.openxmlformats.org/drawingml/2006/table">
            <a:tbl>
              <a:tblPr/>
              <a:tblGrid>
                <a:gridCol w="935658">
                  <a:extLst>
                    <a:ext uri="{9D8B030D-6E8A-4147-A177-3AD203B41FA5}">
                      <a16:colId xmlns:a16="http://schemas.microsoft.com/office/drawing/2014/main" val="20000"/>
                    </a:ext>
                  </a:extLst>
                </a:gridCol>
                <a:gridCol w="3636627">
                  <a:extLst>
                    <a:ext uri="{9D8B030D-6E8A-4147-A177-3AD203B41FA5}">
                      <a16:colId xmlns:a16="http://schemas.microsoft.com/office/drawing/2014/main" val="20001"/>
                    </a:ext>
                  </a:extLst>
                </a:gridCol>
                <a:gridCol w="4428269">
                  <a:extLst>
                    <a:ext uri="{9D8B030D-6E8A-4147-A177-3AD203B41FA5}">
                      <a16:colId xmlns:a16="http://schemas.microsoft.com/office/drawing/2014/main" val="20002"/>
                    </a:ext>
                  </a:extLst>
                </a:gridCol>
              </a:tblGrid>
              <a:tr h="0">
                <a:tc>
                  <a:txBody>
                    <a:bodyPr/>
                    <a:lstStyle/>
                    <a:p>
                      <a:pPr algn="ctr" fontAlgn="b"/>
                      <a:r>
                        <a:rPr lang="en-US" sz="1800" b="1" i="0" u="none" strike="noStrike" dirty="0">
                          <a:solidFill>
                            <a:srgbClr val="000000"/>
                          </a:solidFill>
                          <a:effectLst/>
                          <a:latin typeface="DengXian" charset="-122"/>
                          <a:ea typeface="DengXian" charset="-122"/>
                          <a:cs typeface="DengXian" charset="-122"/>
                        </a:rPr>
                        <a:t>Relation</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DengXian" charset="-122"/>
                          <a:ea typeface="DengXian" charset="-122"/>
                          <a:cs typeface="DengXian" charset="-122"/>
                        </a:rPr>
                        <a:t>/people/person/nationality</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DengXian" charset="-122"/>
                          <a:ea typeface="DengXian" charset="-122"/>
                          <a:cs typeface="DengXian" charset="-122"/>
                        </a:rPr>
                        <a:t>/location/location/contains</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1</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/people/person/</a:t>
                      </a:r>
                      <a:r>
                        <a:rPr lang="en-US" sz="1800" b="0" i="0" u="none" strike="noStrike" dirty="0" err="1">
                          <a:solidFill>
                            <a:srgbClr val="000000"/>
                          </a:solidFill>
                          <a:effectLst/>
                          <a:latin typeface="DengXian" charset="-122"/>
                          <a:ea typeface="DengXian" charset="-122"/>
                          <a:cs typeface="DengXian" charset="-122"/>
                        </a:rPr>
                        <a:t>places_lived</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/base/</a:t>
                      </a:r>
                      <a:r>
                        <a:rPr lang="en-US" sz="1800" b="0" i="0" u="none" strike="noStrike" dirty="0" err="1">
                          <a:solidFill>
                            <a:srgbClr val="000000"/>
                          </a:solidFill>
                          <a:effectLst/>
                          <a:latin typeface="DengXian" charset="-122"/>
                          <a:ea typeface="DengXian" charset="-122"/>
                          <a:cs typeface="DengXian" charset="-122"/>
                        </a:rPr>
                        <a:t>aareas</a:t>
                      </a:r>
                      <a:r>
                        <a:rPr lang="en-US" sz="1800" b="0" i="0" u="none" strike="noStrike" dirty="0">
                          <a:solidFill>
                            <a:srgbClr val="000000"/>
                          </a:solidFill>
                          <a:effectLst/>
                          <a:latin typeface="DengXian" charset="-122"/>
                          <a:ea typeface="DengXian" charset="-122"/>
                          <a:cs typeface="DengXian" charset="-122"/>
                        </a:rPr>
                        <a:t>/schema/</a:t>
                      </a:r>
                      <a:r>
                        <a:rPr lang="en-US" sz="1800" b="0" i="0" u="none" strike="noStrike" dirty="0" err="1">
                          <a:solidFill>
                            <a:srgbClr val="000000"/>
                          </a:solidFill>
                          <a:effectLst/>
                          <a:latin typeface="DengXian" charset="-122"/>
                          <a:ea typeface="DengXian" charset="-122"/>
                          <a:cs typeface="DengXian" charset="-122"/>
                        </a:rPr>
                        <a:t>administrative_area</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administrative_children</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3794">
                <a:tc>
                  <a:txBody>
                    <a:bodyPr/>
                    <a:lstStyle/>
                    <a:p>
                      <a:pPr algn="ctr" fontAlgn="b"/>
                      <a:r>
                        <a:rPr lang="en-US" altLang="zh-CN" sz="1800" b="0" i="0" u="none" strike="noStrike">
                          <a:solidFill>
                            <a:srgbClr val="000000"/>
                          </a:solidFill>
                          <a:effectLst/>
                          <a:latin typeface="DengXian" charset="-122"/>
                          <a:ea typeface="DengXian" charset="-122"/>
                          <a:cs typeface="DengXian" charset="-122"/>
                        </a:rPr>
                        <a:t>2</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/people/person/</a:t>
                      </a:r>
                      <a:r>
                        <a:rPr lang="en-US" sz="1800" b="0" i="0" u="none" strike="noStrike" dirty="0" err="1">
                          <a:solidFill>
                            <a:srgbClr val="000000"/>
                          </a:solidFill>
                          <a:effectLst/>
                          <a:latin typeface="DengXian" charset="-122"/>
                          <a:ea typeface="DengXian" charset="-122"/>
                          <a:cs typeface="DengXian" charset="-122"/>
                        </a:rPr>
                        <a:t>place_of_birth</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/location/country/</a:t>
                      </a:r>
                      <a:r>
                        <a:rPr lang="en-US" sz="1800" b="0" i="0" u="none" strike="noStrike" dirty="0" err="1">
                          <a:solidFill>
                            <a:srgbClr val="000000"/>
                          </a:solidFill>
                          <a:effectLst/>
                          <a:latin typeface="DengXian" charset="-122"/>
                          <a:ea typeface="DengXian" charset="-122"/>
                          <a:cs typeface="DengXian" charset="-122"/>
                        </a:rPr>
                        <a:t>administrative_divisions</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3</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/people/person/</a:t>
                      </a:r>
                      <a:r>
                        <a:rPr lang="en-US" sz="1800" b="0" i="0" u="none" strike="noStrike" dirty="0" err="1">
                          <a:solidFill>
                            <a:srgbClr val="000000"/>
                          </a:solidFill>
                          <a:effectLst/>
                          <a:latin typeface="DengXian" charset="-122"/>
                          <a:ea typeface="DengXian" charset="-122"/>
                          <a:cs typeface="DengXian" charset="-122"/>
                        </a:rPr>
                        <a:t>spouse_s</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/location/country/</a:t>
                      </a:r>
                      <a:r>
                        <a:rPr lang="en-US" sz="1800" b="0" i="0" u="none" strike="noStrike" dirty="0" err="1">
                          <a:solidFill>
                            <a:srgbClr val="000000"/>
                          </a:solidFill>
                          <a:effectLst/>
                          <a:latin typeface="DengXian" charset="-122"/>
                          <a:ea typeface="DengXian" charset="-122"/>
                          <a:cs typeface="DengXian" charset="-122"/>
                        </a:rPr>
                        <a:t>first_level_divisions</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4</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/base/</a:t>
                      </a:r>
                      <a:r>
                        <a:rPr lang="en-US" sz="1800" b="0" i="0" u="none" strike="noStrike" dirty="0" err="1">
                          <a:solidFill>
                            <a:srgbClr val="000000"/>
                          </a:solidFill>
                          <a:effectLst/>
                          <a:latin typeface="DengXian" charset="-122"/>
                          <a:ea typeface="DengXian" charset="-122"/>
                          <a:cs typeface="DengXian" charset="-122"/>
                        </a:rPr>
                        <a:t>popstra</a:t>
                      </a:r>
                      <a:r>
                        <a:rPr lang="en-US" sz="1800" b="0" i="0" u="none" strike="noStrike" dirty="0">
                          <a:solidFill>
                            <a:srgbClr val="000000"/>
                          </a:solidFill>
                          <a:effectLst/>
                          <a:latin typeface="DengXian" charset="-122"/>
                          <a:ea typeface="DengXian" charset="-122"/>
                          <a:cs typeface="DengXian" charset="-122"/>
                        </a:rPr>
                        <a:t>/celebrity/</a:t>
                      </a:r>
                      <a:r>
                        <a:rPr lang="en-US" sz="1800" b="0" i="0" u="none" strike="noStrike" dirty="0" err="1">
                          <a:solidFill>
                            <a:srgbClr val="000000"/>
                          </a:solidFill>
                          <a:effectLst/>
                          <a:latin typeface="DengXian" charset="-122"/>
                          <a:ea typeface="DengXian" charset="-122"/>
                          <a:cs typeface="DengXian" charset="-122"/>
                        </a:rPr>
                        <a:t>vacations_in</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/location/country/capital</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5</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/government/politician/</a:t>
                      </a:r>
                      <a:r>
                        <a:rPr lang="en-US" sz="1800" b="0" i="0" u="none" strike="noStrike" dirty="0" err="1">
                          <a:solidFill>
                            <a:srgbClr val="000000"/>
                          </a:solidFill>
                          <a:effectLst/>
                          <a:latin typeface="DengXian" charset="-122"/>
                          <a:ea typeface="DengXian" charset="-122"/>
                          <a:cs typeface="DengXian" charset="-122"/>
                        </a:rPr>
                        <a:t>government_positions_held</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/award/</a:t>
                      </a:r>
                      <a:r>
                        <a:rPr lang="en-US" sz="1800" b="0" i="0" u="none" strike="noStrike" dirty="0" err="1">
                          <a:solidFill>
                            <a:srgbClr val="000000"/>
                          </a:solidFill>
                          <a:effectLst/>
                          <a:latin typeface="DengXian" charset="-122"/>
                          <a:ea typeface="DengXian" charset="-122"/>
                          <a:cs typeface="DengXian" charset="-122"/>
                        </a:rPr>
                        <a:t>award_nominee</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award_nominations</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6</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/people/</a:t>
                      </a:r>
                      <a:r>
                        <a:rPr lang="en-US" sz="1800" b="0" i="0" u="none" strike="noStrike" dirty="0" err="1">
                          <a:solidFill>
                            <a:srgbClr val="000000"/>
                          </a:solidFill>
                          <a:effectLst/>
                          <a:latin typeface="DengXian" charset="-122"/>
                          <a:ea typeface="DengXian" charset="-122"/>
                          <a:cs typeface="DengXian" charset="-122"/>
                        </a:rPr>
                        <a:t>deceased_person</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place_of_death</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a:t>
                      </a:r>
                      <a:r>
                        <a:rPr lang="en-US" sz="1800" b="0" i="0" u="none" strike="noStrike" dirty="0" err="1">
                          <a:solidFill>
                            <a:srgbClr val="000000"/>
                          </a:solidFill>
                          <a:effectLst/>
                          <a:latin typeface="DengXian" charset="-122"/>
                          <a:ea typeface="DengXian" charset="-122"/>
                          <a:cs typeface="DengXian" charset="-122"/>
                        </a:rPr>
                        <a:t>administrative_division</a:t>
                      </a:r>
                      <a:r>
                        <a:rPr lang="en-US" sz="1800" b="0" i="0" u="none" strike="noStrike" dirty="0">
                          <a:solidFill>
                            <a:srgbClr val="000000"/>
                          </a:solidFill>
                          <a:effectLst/>
                          <a:latin typeface="DengXian" charset="-122"/>
                          <a:ea typeface="DengXian" charset="-122"/>
                          <a:cs typeface="DengXian" charset="-122"/>
                        </a:rPr>
                        <a:t>/capital</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3794">
                <a:tc>
                  <a:txBody>
                    <a:bodyPr/>
                    <a:lstStyle/>
                    <a:p>
                      <a:pPr algn="ctr" fontAlgn="b"/>
                      <a:r>
                        <a:rPr lang="en-US" altLang="zh-CN" sz="1800" b="0" i="0" u="none" strike="noStrike">
                          <a:solidFill>
                            <a:srgbClr val="000000"/>
                          </a:solidFill>
                          <a:effectLst/>
                          <a:latin typeface="DengXian" charset="-122"/>
                          <a:ea typeface="DengXian" charset="-122"/>
                          <a:cs typeface="DengXian" charset="-122"/>
                        </a:rPr>
                        <a:t>7</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olympics</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olympic_athlete</a:t>
                      </a:r>
                      <a:r>
                        <a:rPr lang="en-US" sz="1800" b="0" i="0" u="none" strike="noStrike" dirty="0">
                          <a:solidFill>
                            <a:srgbClr val="000000"/>
                          </a:solidFill>
                          <a:effectLst/>
                          <a:latin typeface="DengXian" charset="-122"/>
                          <a:ea typeface="DengXian" charset="-122"/>
                          <a:cs typeface="DengXian" charset="-122"/>
                        </a:rPr>
                        <a:t>/country</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a:t>
                      </a:r>
                      <a:r>
                        <a:rPr lang="en-US" sz="1800" b="0" i="0" u="none" strike="noStrike" dirty="0" err="1">
                          <a:solidFill>
                            <a:srgbClr val="000000"/>
                          </a:solidFill>
                          <a:effectLst/>
                          <a:latin typeface="DengXian" charset="-122"/>
                          <a:ea typeface="DengXian" charset="-122"/>
                          <a:cs typeface="DengXian" charset="-122"/>
                        </a:rPr>
                        <a:t>us_county</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county_seat</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8</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olympics</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olympic_athlete</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medals_won</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/base/</a:t>
                      </a:r>
                      <a:r>
                        <a:rPr lang="en-US" sz="1800" b="0" i="0" u="none" strike="noStrike" dirty="0" err="1">
                          <a:solidFill>
                            <a:srgbClr val="000000"/>
                          </a:solidFill>
                          <a:effectLst/>
                          <a:latin typeface="DengXian" charset="-122"/>
                          <a:ea typeface="DengXian" charset="-122"/>
                          <a:cs typeface="DengXian" charset="-122"/>
                        </a:rPr>
                        <a:t>aareas</a:t>
                      </a:r>
                      <a:r>
                        <a:rPr lang="en-US" sz="1800" b="0" i="0" u="none" strike="noStrike" dirty="0">
                          <a:solidFill>
                            <a:srgbClr val="000000"/>
                          </a:solidFill>
                          <a:effectLst/>
                          <a:latin typeface="DengXian" charset="-122"/>
                          <a:ea typeface="DengXian" charset="-122"/>
                          <a:cs typeface="DengXian" charset="-122"/>
                        </a:rPr>
                        <a:t>/schema/</a:t>
                      </a:r>
                      <a:r>
                        <a:rPr lang="en-US" sz="1800" b="0" i="0" u="none" strike="noStrike" dirty="0" err="1">
                          <a:solidFill>
                            <a:srgbClr val="000000"/>
                          </a:solidFill>
                          <a:effectLst/>
                          <a:latin typeface="DengXian" charset="-122"/>
                          <a:ea typeface="DengXian" charset="-122"/>
                          <a:cs typeface="DengXian" charset="-122"/>
                        </a:rPr>
                        <a:t>administrative_area</a:t>
                      </a:r>
                      <a:r>
                        <a:rPr lang="en-US" sz="1800" b="0" i="0" u="none" strike="noStrike" dirty="0">
                          <a:solidFill>
                            <a:srgbClr val="000000"/>
                          </a:solidFill>
                          <a:effectLst/>
                          <a:latin typeface="DengXian" charset="-122"/>
                          <a:ea typeface="DengXian" charset="-122"/>
                          <a:cs typeface="DengXian" charset="-122"/>
                        </a:rPr>
                        <a:t>/capital</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9</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DengXian" charset="-122"/>
                          <a:ea typeface="DengXian" charset="-122"/>
                          <a:cs typeface="DengXian" charset="-122"/>
                        </a:rPr>
                        <a:t>/music/artist/origin</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/location/</a:t>
                      </a:r>
                      <a:r>
                        <a:rPr lang="en-US" sz="1800" b="0" i="0" u="none" strike="noStrike" dirty="0" err="1">
                          <a:solidFill>
                            <a:srgbClr val="000000"/>
                          </a:solidFill>
                          <a:effectLst/>
                          <a:latin typeface="DengXian" charset="-122"/>
                          <a:ea typeface="DengXian" charset="-122"/>
                          <a:cs typeface="DengXian" charset="-122"/>
                        </a:rPr>
                        <a:t>us_county</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hud_county_place</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3794">
                <a:tc>
                  <a:txBody>
                    <a:bodyPr/>
                    <a:lstStyle/>
                    <a:p>
                      <a:pPr algn="ctr" fontAlgn="b"/>
                      <a:r>
                        <a:rPr lang="en-US" altLang="zh-CN" sz="1800" b="0" i="0" u="none" strike="noStrike" dirty="0">
                          <a:solidFill>
                            <a:srgbClr val="000000"/>
                          </a:solidFill>
                          <a:effectLst/>
                          <a:latin typeface="DengXian" charset="-122"/>
                          <a:ea typeface="DengXian" charset="-122"/>
                          <a:cs typeface="DengXian" charset="-122"/>
                        </a:rPr>
                        <a:t>10</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DengXian" charset="-122"/>
                          <a:ea typeface="DengXian" charset="-122"/>
                          <a:cs typeface="DengXian" charset="-122"/>
                        </a:rPr>
                        <a:t>/people/person/employment_history</a:t>
                      </a: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DengXian" charset="-122"/>
                          <a:ea typeface="DengXian" charset="-122"/>
                          <a:cs typeface="DengXian" charset="-122"/>
                        </a:rPr>
                        <a:t>/award/</a:t>
                      </a:r>
                      <a:r>
                        <a:rPr lang="en-US" sz="1800" b="0" i="0" u="none" strike="noStrike" dirty="0" err="1">
                          <a:solidFill>
                            <a:srgbClr val="000000"/>
                          </a:solidFill>
                          <a:effectLst/>
                          <a:latin typeface="DengXian" charset="-122"/>
                          <a:ea typeface="DengXian" charset="-122"/>
                          <a:cs typeface="DengXian" charset="-122"/>
                        </a:rPr>
                        <a:t>award_winner</a:t>
                      </a:r>
                      <a:r>
                        <a:rPr lang="en-US" sz="1800" b="0" i="0" u="none" strike="noStrike" dirty="0">
                          <a:solidFill>
                            <a:srgbClr val="000000"/>
                          </a:solidFill>
                          <a:effectLst/>
                          <a:latin typeface="DengXian" charset="-122"/>
                          <a:ea typeface="DengXian" charset="-122"/>
                          <a:cs typeface="DengXian" charset="-122"/>
                        </a:rPr>
                        <a:t>/</a:t>
                      </a:r>
                      <a:r>
                        <a:rPr lang="en-US" sz="1800" b="0" i="0" u="none" strike="noStrike" dirty="0" err="1">
                          <a:solidFill>
                            <a:srgbClr val="000000"/>
                          </a:solidFill>
                          <a:effectLst/>
                          <a:latin typeface="DengXian" charset="-122"/>
                          <a:ea typeface="DengXian" charset="-122"/>
                          <a:cs typeface="DengXian" charset="-122"/>
                        </a:rPr>
                        <a:t>awards_won</a:t>
                      </a:r>
                      <a:endParaRPr lang="en-US" sz="1800" b="0" i="0" u="none" strike="noStrike" dirty="0">
                        <a:solidFill>
                          <a:srgbClr val="000000"/>
                        </a:solidFill>
                        <a:effectLst/>
                        <a:latin typeface="DengXian" charset="-122"/>
                        <a:ea typeface="DengXian" charset="-122"/>
                        <a:cs typeface="DengXian" charset="-122"/>
                      </a:endParaRPr>
                    </a:p>
                  </a:txBody>
                  <a:tcPr marL="7690" marR="7690" marT="769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20585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err="1"/>
              <a:t>TransE</a:t>
            </a:r>
            <a:r>
              <a:rPr lang="zh-CN" altLang="en-US" dirty="0"/>
              <a:t> </a:t>
            </a:r>
            <a:r>
              <a:rPr lang="en-US" altLang="zh-CN" dirty="0"/>
              <a:t>Examples</a:t>
            </a:r>
            <a:endParaRPr 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28</a:t>
            </a:fld>
            <a:endParaRPr lang="zh-CN" altLang="en-US">
              <a:solidFill>
                <a:prstClr val="black">
                  <a:tint val="75000"/>
                </a:prstClr>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195336912"/>
              </p:ext>
            </p:extLst>
          </p:nvPr>
        </p:nvGraphicFramePr>
        <p:xfrm>
          <a:off x="251520" y="1700808"/>
          <a:ext cx="8640960" cy="3810000"/>
        </p:xfrm>
        <a:graphic>
          <a:graphicData uri="http://schemas.openxmlformats.org/drawingml/2006/table">
            <a:tbl>
              <a:tblPr/>
              <a:tblGrid>
                <a:gridCol w="1393704">
                  <a:extLst>
                    <a:ext uri="{9D8B030D-6E8A-4147-A177-3AD203B41FA5}">
                      <a16:colId xmlns:a16="http://schemas.microsoft.com/office/drawing/2014/main" val="20000"/>
                    </a:ext>
                  </a:extLst>
                </a:gridCol>
                <a:gridCol w="2954650">
                  <a:extLst>
                    <a:ext uri="{9D8B030D-6E8A-4147-A177-3AD203B41FA5}">
                      <a16:colId xmlns:a16="http://schemas.microsoft.com/office/drawing/2014/main" val="20001"/>
                    </a:ext>
                  </a:extLst>
                </a:gridCol>
                <a:gridCol w="4292606">
                  <a:extLst>
                    <a:ext uri="{9D8B030D-6E8A-4147-A177-3AD203B41FA5}">
                      <a16:colId xmlns:a16="http://schemas.microsoft.com/office/drawing/2014/main" val="20002"/>
                    </a:ext>
                  </a:extLst>
                </a:gridCol>
              </a:tblGrid>
              <a:tr h="249586">
                <a:tc>
                  <a:txBody>
                    <a:bodyPr/>
                    <a:lstStyle/>
                    <a:p>
                      <a:pPr algn="ctr" fontAlgn="ctr"/>
                      <a:r>
                        <a:rPr lang="en-US" sz="2000" b="1" i="0" u="none" strike="noStrike" dirty="0">
                          <a:solidFill>
                            <a:srgbClr val="000000"/>
                          </a:solidFill>
                          <a:effectLst/>
                          <a:latin typeface="DengXian" charset="-122"/>
                          <a:ea typeface="DengXian" charset="-122"/>
                          <a:cs typeface="DengXian" charset="-122"/>
                        </a:rPr>
                        <a:t>Head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China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DengXian" charset="-122"/>
                          <a:ea typeface="DengXian" charset="-122"/>
                          <a:cs typeface="DengXian" charset="-122"/>
                        </a:rPr>
                        <a:t>Barack_Obama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9586">
                <a:tc>
                  <a:txBody>
                    <a:bodyPr/>
                    <a:lstStyle/>
                    <a:p>
                      <a:pPr algn="ctr" fontAlgn="ctr"/>
                      <a:r>
                        <a:rPr lang="en-US" sz="2000" b="1" i="0" u="none" strike="noStrike">
                          <a:solidFill>
                            <a:srgbClr val="000000"/>
                          </a:solidFill>
                          <a:effectLst/>
                          <a:latin typeface="DengXian" charset="-122"/>
                          <a:ea typeface="DengXian" charset="-122"/>
                          <a:cs typeface="DengXian" charset="-122"/>
                        </a:rPr>
                        <a:t>Relation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/location/location/adjoin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/education/education/institution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FF0000"/>
                          </a:solidFill>
                          <a:effectLst/>
                          <a:latin typeface="DengXian" charset="-122"/>
                          <a:ea typeface="DengXian" charset="-122"/>
                          <a:cs typeface="DengXian" charset="-122"/>
                        </a:rPr>
                        <a:t>Japan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Harvard_College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FF0000"/>
                          </a:solidFill>
                          <a:effectLst/>
                          <a:latin typeface="DengXian" charset="-122"/>
                          <a:ea typeface="DengXian" charset="-122"/>
                          <a:cs typeface="DengXian" charset="-122"/>
                        </a:rPr>
                        <a:t>Taiwan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Massachusetts_Institute_of_Technology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Israel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American_University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South_Korea</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University_of_Michigan</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Argentina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FF0000"/>
                          </a:solidFill>
                          <a:effectLst/>
                          <a:latin typeface="DengXian" charset="-122"/>
                          <a:ea typeface="DengXian" charset="-122"/>
                          <a:cs typeface="DengXian" charset="-122"/>
                        </a:rPr>
                        <a:t>Columbia_University</a:t>
                      </a:r>
                      <a:endParaRPr lang="en-US" sz="2000" b="0" i="0" u="none" strike="noStrike" dirty="0">
                        <a:solidFill>
                          <a:srgbClr val="FF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France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Princeton_University</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Philippines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Emory_University</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Hungary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Vanderbilt_University</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FF0000"/>
                          </a:solidFill>
                          <a:effectLst/>
                          <a:latin typeface="DengXian" charset="-122"/>
                          <a:ea typeface="DengXian" charset="-122"/>
                          <a:cs typeface="DengXian" charset="-122"/>
                        </a:rPr>
                        <a:t>North_Korea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University_of_Notre_Dame</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49586">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Hong_Kong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Texas_A&amp;M_University</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34891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err="1"/>
              <a:t>TransE</a:t>
            </a:r>
            <a:r>
              <a:rPr lang="zh-CN" altLang="en-US" dirty="0"/>
              <a:t> </a:t>
            </a:r>
            <a:r>
              <a:rPr lang="en-US" altLang="zh-CN" dirty="0"/>
              <a:t>Examples</a:t>
            </a:r>
            <a:endParaRPr 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29</a:t>
            </a:fld>
            <a:endParaRPr lang="zh-CN" altLang="en-US">
              <a:solidFill>
                <a:prstClr val="black">
                  <a:tint val="75000"/>
                </a:prstClr>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745598393"/>
              </p:ext>
            </p:extLst>
          </p:nvPr>
        </p:nvGraphicFramePr>
        <p:xfrm>
          <a:off x="138410" y="1412776"/>
          <a:ext cx="8867180" cy="4114800"/>
        </p:xfrm>
        <a:graphic>
          <a:graphicData uri="http://schemas.openxmlformats.org/drawingml/2006/table">
            <a:tbl>
              <a:tblPr/>
              <a:tblGrid>
                <a:gridCol w="1027473">
                  <a:extLst>
                    <a:ext uri="{9D8B030D-6E8A-4147-A177-3AD203B41FA5}">
                      <a16:colId xmlns:a16="http://schemas.microsoft.com/office/drawing/2014/main" val="20000"/>
                    </a:ext>
                  </a:extLst>
                </a:gridCol>
                <a:gridCol w="3401020">
                  <a:extLst>
                    <a:ext uri="{9D8B030D-6E8A-4147-A177-3AD203B41FA5}">
                      <a16:colId xmlns:a16="http://schemas.microsoft.com/office/drawing/2014/main" val="20001"/>
                    </a:ext>
                  </a:extLst>
                </a:gridCol>
                <a:gridCol w="2520280">
                  <a:extLst>
                    <a:ext uri="{9D8B030D-6E8A-4147-A177-3AD203B41FA5}">
                      <a16:colId xmlns:a16="http://schemas.microsoft.com/office/drawing/2014/main" val="20002"/>
                    </a:ext>
                  </a:extLst>
                </a:gridCol>
                <a:gridCol w="1918407">
                  <a:extLst>
                    <a:ext uri="{9D8B030D-6E8A-4147-A177-3AD203B41FA5}">
                      <a16:colId xmlns:a16="http://schemas.microsoft.com/office/drawing/2014/main" val="20003"/>
                    </a:ext>
                  </a:extLst>
                </a:gridCol>
              </a:tblGrid>
              <a:tr h="258029">
                <a:tc>
                  <a:txBody>
                    <a:bodyPr/>
                    <a:lstStyle/>
                    <a:p>
                      <a:pPr algn="ctr" fontAlgn="ctr"/>
                      <a:r>
                        <a:rPr lang="en-US" sz="2000" b="1" i="0" u="none" strike="noStrike" dirty="0">
                          <a:solidFill>
                            <a:srgbClr val="000000"/>
                          </a:solidFill>
                          <a:effectLst/>
                          <a:latin typeface="DengXian" charset="-122"/>
                          <a:ea typeface="DengXian" charset="-122"/>
                          <a:cs typeface="DengXian" charset="-122"/>
                        </a:rPr>
                        <a:t>Head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err="1">
                          <a:solidFill>
                            <a:srgbClr val="000000"/>
                          </a:solidFill>
                          <a:effectLst/>
                          <a:latin typeface="DengXian" charset="-122"/>
                          <a:ea typeface="DengXian" charset="-122"/>
                          <a:cs typeface="DengXian" charset="-122"/>
                        </a:rPr>
                        <a:t>Stanford_University</a:t>
                      </a:r>
                      <a:endParaRPr lang="en-US" sz="2000" b="1"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Apple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Titanic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8029">
                <a:tc>
                  <a:txBody>
                    <a:bodyPr/>
                    <a:lstStyle/>
                    <a:p>
                      <a:pPr algn="ctr" fontAlgn="ctr"/>
                      <a:r>
                        <a:rPr lang="en-US" sz="2000" b="1" i="0" u="none" strike="noStrike">
                          <a:solidFill>
                            <a:srgbClr val="000000"/>
                          </a:solidFill>
                          <a:effectLst/>
                          <a:latin typeface="DengXian" charset="-122"/>
                          <a:ea typeface="DengXian" charset="-122"/>
                          <a:cs typeface="DengXian" charset="-122"/>
                        </a:rPr>
                        <a:t>Relation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/education/</a:t>
                      </a:r>
                      <a:r>
                        <a:rPr lang="en-US" sz="2000" b="1" i="0" u="none" strike="noStrike" dirty="0" err="1">
                          <a:solidFill>
                            <a:srgbClr val="000000"/>
                          </a:solidFill>
                          <a:effectLst/>
                          <a:latin typeface="DengXian" charset="-122"/>
                          <a:ea typeface="DengXian" charset="-122"/>
                          <a:cs typeface="DengXian" charset="-122"/>
                        </a:rPr>
                        <a:t>educational_institution</a:t>
                      </a:r>
                      <a:r>
                        <a:rPr lang="en-US" sz="2000" b="1" i="0" u="none" strike="noStrike" dirty="0">
                          <a:solidFill>
                            <a:srgbClr val="000000"/>
                          </a:solidFill>
                          <a:effectLst/>
                          <a:latin typeface="DengXian" charset="-122"/>
                          <a:ea typeface="DengXian" charset="-122"/>
                          <a:cs typeface="DengXian" charset="-122"/>
                        </a:rPr>
                        <a:t>/</a:t>
                      </a:r>
                      <a:r>
                        <a:rPr lang="en-US" sz="2000" b="1" i="0" u="none" strike="noStrike" dirty="0" err="1">
                          <a:solidFill>
                            <a:srgbClr val="000000"/>
                          </a:solidFill>
                          <a:effectLst/>
                          <a:latin typeface="DengXian" charset="-122"/>
                          <a:ea typeface="DengXian" charset="-122"/>
                          <a:cs typeface="DengXian" charset="-122"/>
                        </a:rPr>
                        <a:t>students_graduates</a:t>
                      </a:r>
                      <a:endParaRPr lang="en-US" sz="2000" b="1"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/food/food/nutrients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DengXian" charset="-122"/>
                          <a:ea typeface="DengXian" charset="-122"/>
                          <a:cs typeface="DengXian" charset="-122"/>
                        </a:rPr>
                        <a:t>/film/film/genre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8029">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Steven_Spielberg</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FF0000"/>
                          </a:solidFill>
                          <a:effectLst/>
                          <a:latin typeface="DengXian" charset="-122"/>
                          <a:ea typeface="DengXian" charset="-122"/>
                          <a:cs typeface="DengXian" charset="-122"/>
                        </a:rPr>
                        <a:t>Lipid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War_film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8029">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Ron_Howard</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FF0000"/>
                          </a:solidFill>
                          <a:effectLst/>
                          <a:latin typeface="DengXian" charset="-122"/>
                          <a:ea typeface="DengXian" charset="-122"/>
                          <a:cs typeface="DengXian" charset="-122"/>
                        </a:rPr>
                        <a:t>Protein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FF0000"/>
                          </a:solidFill>
                          <a:effectLst/>
                          <a:latin typeface="DengXian" charset="-122"/>
                          <a:ea typeface="DengXian" charset="-122"/>
                          <a:cs typeface="DengXian" charset="-122"/>
                        </a:rPr>
                        <a:t>Period_piece</a:t>
                      </a:r>
                      <a:endParaRPr lang="en-US" sz="2000" b="0" i="0" u="none" strike="noStrike" dirty="0">
                        <a:solidFill>
                          <a:srgbClr val="FF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8029">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Stan_Lee</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FF0000"/>
                          </a:solidFill>
                          <a:effectLst/>
                          <a:latin typeface="DengXian" charset="-122"/>
                          <a:ea typeface="DengXian" charset="-122"/>
                          <a:cs typeface="DengXian" charset="-122"/>
                        </a:rPr>
                        <a:t>Valine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FF0000"/>
                          </a:solidFill>
                          <a:effectLst/>
                          <a:latin typeface="DengXian" charset="-122"/>
                          <a:ea typeface="DengXian" charset="-122"/>
                          <a:cs typeface="DengXian" charset="-122"/>
                        </a:rPr>
                        <a:t>Drama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8029">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Barack_Obama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FF0000"/>
                          </a:solidFill>
                          <a:effectLst/>
                          <a:latin typeface="DengXian" charset="-122"/>
                          <a:ea typeface="DengXian" charset="-122"/>
                          <a:cs typeface="DengXian" charset="-122"/>
                        </a:rPr>
                        <a:t>Tyrosine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History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58029">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Milton_Friedman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FF0000"/>
                          </a:solidFill>
                          <a:effectLst/>
                          <a:latin typeface="DengXian" charset="-122"/>
                          <a:ea typeface="DengXian" charset="-122"/>
                          <a:cs typeface="DengXian" charset="-122"/>
                        </a:rPr>
                        <a:t>Serine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000000"/>
                          </a:solidFill>
                          <a:effectLst/>
                          <a:latin typeface="DengXian" charset="-122"/>
                          <a:ea typeface="DengXian" charset="-122"/>
                          <a:cs typeface="DengXian" charset="-122"/>
                        </a:rPr>
                        <a:t>Biography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58029">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Walter_F._Parkes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a:solidFill>
                            <a:srgbClr val="FF0000"/>
                          </a:solidFill>
                          <a:effectLst/>
                          <a:latin typeface="DengXian" charset="-122"/>
                          <a:ea typeface="DengXian" charset="-122"/>
                          <a:cs typeface="DengXian" charset="-122"/>
                        </a:rPr>
                        <a:t>Iron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Film_adaptation</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8029">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Michael_Cimino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FF0000"/>
                          </a:solidFill>
                          <a:effectLst/>
                          <a:latin typeface="DengXian" charset="-122"/>
                          <a:ea typeface="DengXian" charset="-122"/>
                          <a:cs typeface="DengXian" charset="-122"/>
                        </a:rPr>
                        <a:t>Cystine</a:t>
                      </a:r>
                      <a:endParaRPr lang="en-US" sz="2000" b="0" i="0" u="none" strike="noStrike" dirty="0">
                        <a:solidFill>
                          <a:srgbClr val="FF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Adventure_Film</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58029">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FF0000"/>
                          </a:solidFill>
                          <a:effectLst/>
                          <a:latin typeface="DengXian" charset="-122"/>
                          <a:ea typeface="DengXian" charset="-122"/>
                          <a:cs typeface="DengXian" charset="-122"/>
                        </a:rPr>
                        <a:t>Gale_Anne_Hurd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FF0000"/>
                          </a:solidFill>
                          <a:effectLst/>
                          <a:latin typeface="DengXian" charset="-122"/>
                          <a:ea typeface="DengXian" charset="-122"/>
                          <a:cs typeface="DengXian" charset="-122"/>
                        </a:rPr>
                        <a:t>Pantothenic_acid</a:t>
                      </a:r>
                      <a:endParaRPr lang="en-US" sz="2000" b="0" i="0" u="none" strike="noStrike" dirty="0">
                        <a:solidFill>
                          <a:srgbClr val="FF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Action_Film</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58029">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Bryan_Singer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FF0000"/>
                          </a:solidFill>
                          <a:effectLst/>
                          <a:latin typeface="DengXian" charset="-122"/>
                          <a:ea typeface="DengXian" charset="-122"/>
                          <a:cs typeface="DengXian" charset="-122"/>
                        </a:rPr>
                        <a:t>Vitamin_A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000000"/>
                          </a:solidFill>
                          <a:effectLst/>
                          <a:latin typeface="DengXian" charset="-122"/>
                          <a:ea typeface="DengXian" charset="-122"/>
                          <a:cs typeface="DengXian" charset="-122"/>
                        </a:rPr>
                        <a:t>Political_drama</a:t>
                      </a:r>
                      <a:endParaRPr lang="en-US" sz="2000" b="0" i="0" u="none" strike="noStrike" dirty="0">
                        <a:solidFill>
                          <a:srgbClr val="00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58029">
                <a:tc>
                  <a:txBody>
                    <a:bodyPr/>
                    <a:lstStyle/>
                    <a:p>
                      <a:pPr algn="ctr" fontAlgn="ctr"/>
                      <a:r>
                        <a:rPr lang="en-US" altLang="zh-CN" sz="2000" b="0" i="0" u="none" strike="noStrike">
                          <a:solidFill>
                            <a:srgbClr val="000000"/>
                          </a:solidFill>
                          <a:effectLst/>
                          <a:latin typeface="DengXian" charset="-122"/>
                          <a:ea typeface="DengXian" charset="-122"/>
                          <a:cs typeface="DengXian" charset="-122"/>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000000"/>
                          </a:solidFill>
                          <a:effectLst/>
                          <a:latin typeface="DengXian" charset="-122"/>
                          <a:ea typeface="DengXian" charset="-122"/>
                          <a:cs typeface="DengXian" charset="-122"/>
                        </a:rPr>
                        <a:t>Aaron_Sorkin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a:solidFill>
                            <a:srgbClr val="FF0000"/>
                          </a:solidFill>
                          <a:effectLst/>
                          <a:latin typeface="DengXian" charset="-122"/>
                          <a:ea typeface="DengXian" charset="-122"/>
                          <a:cs typeface="DengXian" charset="-122"/>
                        </a:rPr>
                        <a:t>Sugar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0" i="0" u="none" strike="noStrike" dirty="0" err="1">
                          <a:solidFill>
                            <a:srgbClr val="FF0000"/>
                          </a:solidFill>
                          <a:effectLst/>
                          <a:latin typeface="DengXian" charset="-122"/>
                          <a:ea typeface="DengXian" charset="-122"/>
                          <a:cs typeface="DengXian" charset="-122"/>
                        </a:rPr>
                        <a:t>Costume_drama</a:t>
                      </a:r>
                      <a:endParaRPr lang="en-US" sz="2000" b="0" i="0" u="none" strike="noStrike" dirty="0">
                        <a:solidFill>
                          <a:srgbClr val="FF0000"/>
                        </a:solidFill>
                        <a:effectLst/>
                        <a:latin typeface="DengXian" charset="-122"/>
                        <a:ea typeface="DengXian" charset="-122"/>
                        <a:cs typeface="DengXian" charset="-122"/>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531492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An</a:t>
            </a:r>
            <a:r>
              <a:rPr kumimoji="1" lang="zh-CN" altLang="en-US" dirty="0"/>
              <a:t> </a:t>
            </a:r>
            <a:r>
              <a:rPr kumimoji="1" lang="en-US" altLang="zh-CN" dirty="0"/>
              <a:t>Introduction</a:t>
            </a:r>
            <a:r>
              <a:rPr kumimoji="1" lang="zh-CN" altLang="en-US" dirty="0"/>
              <a:t> </a:t>
            </a:r>
            <a:r>
              <a:rPr kumimoji="1" lang="en-US" altLang="zh-CN" dirty="0"/>
              <a:t>from</a:t>
            </a:r>
            <a:r>
              <a:rPr kumimoji="1" lang="zh-CN" altLang="en-US" dirty="0"/>
              <a:t> </a:t>
            </a:r>
            <a:r>
              <a:rPr kumimoji="1" lang="en-US" altLang="zh-CN" dirty="0"/>
              <a:t>Google</a:t>
            </a:r>
            <a:endParaRPr kumimoji="1" lang="zh-CN" altLang="en-US" dirty="0"/>
          </a:p>
        </p:txBody>
      </p:sp>
      <p:pic>
        <p:nvPicPr>
          <p:cNvPr id="5" name="Introducing the Knowledge Graph">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7950" y="1204913"/>
            <a:ext cx="8928100" cy="5022850"/>
          </a:xfrm>
        </p:spPr>
      </p:pic>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a:t>
            </a:fld>
            <a:endParaRPr lang="zh-CN" altLang="en-US">
              <a:solidFill>
                <a:prstClr val="black">
                  <a:tint val="75000"/>
                </a:prstClr>
              </a:solidFill>
            </a:endParaRPr>
          </a:p>
        </p:txBody>
      </p:sp>
    </p:spTree>
    <p:extLst>
      <p:ext uri="{BB962C8B-B14F-4D97-AF65-F5344CB8AC3E}">
        <p14:creationId xmlns:p14="http://schemas.microsoft.com/office/powerpoint/2010/main" val="20836186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Key Challenges in RL4KG</a:t>
            </a:r>
            <a:endParaRPr lang="zh-CN" altLang="en-US" dirty="0"/>
          </a:p>
        </p:txBody>
      </p:sp>
      <p:sp>
        <p:nvSpPr>
          <p:cNvPr id="7" name="内容占位符 6"/>
          <p:cNvSpPr>
            <a:spLocks noGrp="1"/>
          </p:cNvSpPr>
          <p:nvPr>
            <p:ph idx="1"/>
          </p:nvPr>
        </p:nvSpPr>
        <p:spPr/>
        <p:txBody>
          <a:bodyPr/>
          <a:lstStyle/>
          <a:p>
            <a:endParaRPr lang="en-US" altLang="zh-CN" dirty="0"/>
          </a:p>
          <a:p>
            <a:r>
              <a:rPr lang="en-US" altLang="zh-CN" dirty="0"/>
              <a:t>Modeling Complex Relations</a:t>
            </a:r>
          </a:p>
          <a:p>
            <a:endParaRPr lang="en-US" altLang="zh-CN" dirty="0"/>
          </a:p>
          <a:p>
            <a:r>
              <a:rPr lang="en-US" altLang="zh-CN" dirty="0"/>
              <a:t>Fusion of External</a:t>
            </a:r>
            <a:r>
              <a:rPr lang="zh-CN" altLang="en-US" dirty="0"/>
              <a:t> </a:t>
            </a:r>
            <a:r>
              <a:rPr lang="en-US" altLang="zh-CN" dirty="0"/>
              <a:t>Information and KG</a:t>
            </a:r>
          </a:p>
          <a:p>
            <a:endParaRPr lang="en-US" altLang="zh-CN" dirty="0"/>
          </a:p>
          <a:p>
            <a:r>
              <a:rPr lang="en-US" altLang="zh-CN" dirty="0"/>
              <a:t>Modeling Relational Paths</a:t>
            </a:r>
          </a:p>
          <a:p>
            <a:endParaRPr lang="en-US" altLang="zh-CN" dirty="0"/>
          </a:p>
          <a:p>
            <a:r>
              <a:rPr lang="en-US" altLang="zh-CN" dirty="0"/>
              <a:t>Modeling KG with Confidence</a:t>
            </a:r>
          </a:p>
          <a:p>
            <a:endParaRPr lang="zh-CN" altLang="en-US" dirty="0"/>
          </a:p>
        </p:txBody>
      </p:sp>
      <p:sp>
        <p:nvSpPr>
          <p:cNvPr id="5" name="幻灯片编号占位符 4"/>
          <p:cNvSpPr>
            <a:spLocks noGrp="1"/>
          </p:cNvSpPr>
          <p:nvPr>
            <p:ph type="sldNum" sz="quarter" idx="12"/>
          </p:nvPr>
        </p:nvSpPr>
        <p:spPr/>
        <p:txBody>
          <a:bodyPr/>
          <a:lstStyle/>
          <a:p>
            <a:fld id="{0C913308-F349-4B6D-A68A-DD1791B4A57B}" type="slidenum">
              <a:rPr lang="zh-CN" altLang="en-US" smtClean="0"/>
              <a:pPr/>
              <a:t>30</a:t>
            </a:fld>
            <a:endParaRPr lang="zh-CN" altLang="en-US"/>
          </a:p>
        </p:txBody>
      </p:sp>
    </p:spTree>
    <p:extLst>
      <p:ext uri="{BB962C8B-B14F-4D97-AF65-F5344CB8AC3E}">
        <p14:creationId xmlns:p14="http://schemas.microsoft.com/office/powerpoint/2010/main" val="3452669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Modeling Complex Relations</a:t>
            </a:r>
            <a:endParaRPr lang="en-US" dirty="0"/>
          </a:p>
        </p:txBody>
      </p:sp>
      <p:sp>
        <p:nvSpPr>
          <p:cNvPr id="6" name="文本占位符 5"/>
          <p:cNvSpPr>
            <a:spLocks noGrp="1"/>
          </p:cNvSpPr>
          <p:nvPr>
            <p:ph type="body" idx="1"/>
          </p:nvPr>
        </p:nvSpPr>
        <p:spPr/>
        <p:txBody>
          <a:bodyPr/>
          <a:lstStyle/>
          <a:p>
            <a:endParaRPr 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31</a:t>
            </a:fld>
            <a:endParaRPr lang="zh-CN" altLang="en-US">
              <a:solidFill>
                <a:prstClr val="black">
                  <a:tint val="75000"/>
                </a:prstClr>
              </a:solidFill>
            </a:endParaRPr>
          </a:p>
        </p:txBody>
      </p:sp>
    </p:spTree>
    <p:extLst>
      <p:ext uri="{BB962C8B-B14F-4D97-AF65-F5344CB8AC3E}">
        <p14:creationId xmlns:p14="http://schemas.microsoft.com/office/powerpoint/2010/main" val="4258992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Complex Relations</a:t>
            </a:r>
            <a:endParaRPr lang="zh-CN" altLang="en-US" dirty="0"/>
          </a:p>
        </p:txBody>
      </p:sp>
      <p:sp>
        <p:nvSpPr>
          <p:cNvPr id="5" name="内容占位符 2"/>
          <p:cNvSpPr>
            <a:spLocks noGrp="1"/>
          </p:cNvSpPr>
          <p:nvPr>
            <p:ph idx="1"/>
          </p:nvPr>
        </p:nvSpPr>
        <p:spPr/>
        <p:txBody>
          <a:bodyPr/>
          <a:lstStyle/>
          <a:p>
            <a:r>
              <a:rPr lang="en-US" altLang="zh-CN" dirty="0"/>
              <a:t>1-to-N, N-to-1, N-to-N relations</a:t>
            </a:r>
          </a:p>
          <a:p>
            <a:pPr lvl="1"/>
            <a:r>
              <a:rPr lang="en-US" altLang="zh-CN" dirty="0"/>
              <a:t>(USA, _president, </a:t>
            </a:r>
            <a:r>
              <a:rPr lang="en-US" altLang="zh-CN" dirty="0">
                <a:solidFill>
                  <a:srgbClr val="FF0000"/>
                </a:solidFill>
              </a:rPr>
              <a:t>Obama</a:t>
            </a:r>
            <a:r>
              <a:rPr lang="en-US" altLang="zh-CN" dirty="0"/>
              <a:t>)</a:t>
            </a:r>
          </a:p>
          <a:p>
            <a:pPr lvl="1"/>
            <a:r>
              <a:rPr lang="en-US" altLang="zh-CN" dirty="0"/>
              <a:t>(USA, _president, </a:t>
            </a:r>
            <a:r>
              <a:rPr lang="en-US" altLang="zh-CN" dirty="0">
                <a:solidFill>
                  <a:srgbClr val="FF0000"/>
                </a:solidFill>
              </a:rPr>
              <a:t>Bush</a:t>
            </a:r>
            <a:r>
              <a:rPr lang="en-US" altLang="zh-CN" dirty="0"/>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32</a:t>
            </a:fld>
            <a:endParaRPr lang="zh-CN" altLang="en-US"/>
          </a:p>
        </p:txBody>
      </p:sp>
      <p:pic>
        <p:nvPicPr>
          <p:cNvPr id="6" name="图片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22057" y="4059101"/>
            <a:ext cx="899228" cy="326658"/>
          </a:xfrm>
          <a:prstGeom prst="rect">
            <a:avLst/>
          </a:prstGeom>
        </p:spPr>
      </p:pic>
      <p:pic>
        <p:nvPicPr>
          <p:cNvPr id="8" name="图片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2089" y="3176996"/>
            <a:ext cx="841823" cy="302193"/>
          </a:xfrm>
          <a:prstGeom prst="rect">
            <a:avLst/>
          </a:prstGeom>
        </p:spPr>
      </p:pic>
      <p:pic>
        <p:nvPicPr>
          <p:cNvPr id="9" name="图片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48423" y="4059101"/>
            <a:ext cx="942231" cy="336797"/>
          </a:xfrm>
          <a:prstGeom prst="rect">
            <a:avLst/>
          </a:prstGeom>
        </p:spPr>
      </p:pic>
      <p:sp>
        <p:nvSpPr>
          <p:cNvPr id="11" name="矩形 10"/>
          <p:cNvSpPr/>
          <p:nvPr/>
        </p:nvSpPr>
        <p:spPr>
          <a:xfrm>
            <a:off x="1493416" y="3356992"/>
            <a:ext cx="729687" cy="461665"/>
          </a:xfrm>
          <a:prstGeom prst="rect">
            <a:avLst/>
          </a:prstGeom>
          <a:noFill/>
        </p:spPr>
        <p:txBody>
          <a:bodyPr wrap="none" lIns="91440" tIns="45720" rIns="91440" bIns="45720">
            <a:spAutoFit/>
          </a:bodyPr>
          <a:lstStyle/>
          <a:p>
            <a:pPr algn="ctr"/>
            <a:r>
              <a:rPr lang="en-US" altLang="zh-CN" sz="2400" dirty="0">
                <a:ln w="0"/>
                <a:effectLst>
                  <a:outerShdw blurRad="38100" dist="19050" dir="2700000" algn="tl" rotWithShape="0">
                    <a:schemeClr val="dk1">
                      <a:alpha val="40000"/>
                    </a:schemeClr>
                  </a:outerShdw>
                </a:effectLst>
                <a:latin typeface="+mj-lt"/>
                <a:ea typeface="Helvetica Light" charset="0"/>
                <a:cs typeface="Helvetica Light" charset="0"/>
              </a:rPr>
              <a:t>USA</a:t>
            </a:r>
            <a:endParaRPr lang="zh-CN" altLang="en-US" sz="2000" cap="none" spc="0" dirty="0">
              <a:ln w="0"/>
              <a:solidFill>
                <a:schemeClr val="tx1"/>
              </a:solidFill>
              <a:effectLst>
                <a:outerShdw blurRad="38100" dist="19050" dir="2700000" algn="tl" rotWithShape="0">
                  <a:schemeClr val="dk1">
                    <a:alpha val="40000"/>
                  </a:schemeClr>
                </a:outerShdw>
              </a:effectLst>
              <a:latin typeface="+mj-lt"/>
              <a:ea typeface="Helvetica Light" charset="0"/>
              <a:cs typeface="Helvetica Light" charset="0"/>
            </a:endParaRPr>
          </a:p>
        </p:txBody>
      </p:sp>
      <p:sp>
        <p:nvSpPr>
          <p:cNvPr id="12" name="矩形 11"/>
          <p:cNvSpPr/>
          <p:nvPr/>
        </p:nvSpPr>
        <p:spPr>
          <a:xfrm>
            <a:off x="6806969" y="2571315"/>
            <a:ext cx="1149674" cy="461665"/>
          </a:xfrm>
          <a:prstGeom prst="rect">
            <a:avLst/>
          </a:prstGeom>
          <a:noFill/>
        </p:spPr>
        <p:txBody>
          <a:bodyPr wrap="none" lIns="91440" tIns="45720" rIns="91440" bIns="45720">
            <a:spAutoFit/>
          </a:bodyPr>
          <a:lstStyle/>
          <a:p>
            <a:pPr algn="ctr"/>
            <a:r>
              <a:rPr lang="en-US" altLang="zh-CN" sz="2400" cap="none" spc="0" dirty="0">
                <a:ln w="0"/>
                <a:solidFill>
                  <a:schemeClr val="tx1"/>
                </a:solidFill>
                <a:effectLst>
                  <a:outerShdw blurRad="38100" dist="19050" dir="2700000" algn="tl" rotWithShape="0">
                    <a:schemeClr val="dk1">
                      <a:alpha val="40000"/>
                    </a:schemeClr>
                  </a:outerShdw>
                </a:effectLst>
                <a:latin typeface="+mj-lt"/>
                <a:ea typeface="Helvetica Light" charset="0"/>
                <a:cs typeface="Helvetica Light" charset="0"/>
              </a:rPr>
              <a:t>Obama</a:t>
            </a:r>
            <a:endParaRPr lang="zh-CN" altLang="en-US" sz="2400" cap="none" spc="0" dirty="0">
              <a:ln w="0"/>
              <a:solidFill>
                <a:schemeClr val="tx1"/>
              </a:solidFill>
              <a:effectLst>
                <a:outerShdw blurRad="38100" dist="19050" dir="2700000" algn="tl" rotWithShape="0">
                  <a:schemeClr val="dk1">
                    <a:alpha val="40000"/>
                  </a:schemeClr>
                </a:outerShdw>
              </a:effectLst>
              <a:latin typeface="+mj-lt"/>
              <a:ea typeface="Helvetica Light" charset="0"/>
              <a:cs typeface="Helvetica Light" charset="0"/>
            </a:endParaRPr>
          </a:p>
        </p:txBody>
      </p:sp>
      <p:sp>
        <p:nvSpPr>
          <p:cNvPr id="13" name="矩形 12"/>
          <p:cNvSpPr/>
          <p:nvPr/>
        </p:nvSpPr>
        <p:spPr>
          <a:xfrm>
            <a:off x="3393359" y="3356992"/>
            <a:ext cx="1510350" cy="461665"/>
          </a:xfrm>
          <a:prstGeom prst="rect">
            <a:avLst/>
          </a:prstGeom>
          <a:noFill/>
        </p:spPr>
        <p:txBody>
          <a:bodyPr wrap="none" lIns="91440" tIns="45720" rIns="91440" bIns="45720">
            <a:spAutoFit/>
          </a:bodyPr>
          <a:lstStyle/>
          <a:p>
            <a:pPr algn="ctr"/>
            <a:r>
              <a:rPr lang="en-US" altLang="zh-CN" sz="2400" cap="none" spc="0" dirty="0">
                <a:ln w="0"/>
                <a:solidFill>
                  <a:schemeClr val="tx1"/>
                </a:solidFill>
                <a:effectLst>
                  <a:outerShdw blurRad="38100" dist="19050" dir="2700000" algn="tl" rotWithShape="0">
                    <a:schemeClr val="dk1">
                      <a:alpha val="40000"/>
                    </a:schemeClr>
                  </a:outerShdw>
                </a:effectLst>
                <a:latin typeface="+mj-lt"/>
                <a:ea typeface="Helvetica Light" charset="0"/>
                <a:cs typeface="Helvetica Light" charset="0"/>
              </a:rPr>
              <a:t>_president</a:t>
            </a:r>
            <a:endParaRPr lang="zh-CN" altLang="en-US" sz="2400" cap="none" spc="0" dirty="0">
              <a:ln w="0"/>
              <a:solidFill>
                <a:schemeClr val="tx1"/>
              </a:solidFill>
              <a:effectLst>
                <a:outerShdw blurRad="38100" dist="19050" dir="2700000" algn="tl" rotWithShape="0">
                  <a:schemeClr val="dk1">
                    <a:alpha val="40000"/>
                  </a:schemeClr>
                </a:outerShdw>
              </a:effectLst>
              <a:latin typeface="+mj-lt"/>
              <a:ea typeface="Helvetica Light" charset="0"/>
              <a:cs typeface="Helvetica Light" charset="0"/>
            </a:endParaRPr>
          </a:p>
        </p:txBody>
      </p:sp>
      <p:cxnSp>
        <p:nvCxnSpPr>
          <p:cNvPr id="15" name="直接箭头连接符 14"/>
          <p:cNvCxnSpPr>
            <a:stCxn id="9" idx="3"/>
            <a:endCxn id="8" idx="1"/>
          </p:cNvCxnSpPr>
          <p:nvPr/>
        </p:nvCxnSpPr>
        <p:spPr>
          <a:xfrm flipV="1">
            <a:off x="4690654" y="3328093"/>
            <a:ext cx="2231435" cy="8994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WordArt 21"/>
          <p:cNvSpPr>
            <a:spLocks noChangeArrowheads="1" noChangeShapeType="1"/>
          </p:cNvSpPr>
          <p:nvPr/>
        </p:nvSpPr>
        <p:spPr bwMode="auto">
          <a:xfrm>
            <a:off x="5944219" y="3459794"/>
            <a:ext cx="350838" cy="531813"/>
          </a:xfrm>
          <a:prstGeom prst="rect">
            <a:avLst/>
          </a:prstGeom>
        </p:spPr>
        <p:txBody>
          <a:bodyPr wrap="none" fromWordArt="1">
            <a:prstTxWarp prst="textPlain">
              <a:avLst>
                <a:gd name="adj" fmla="val 50000"/>
              </a:avLst>
            </a:prstTxWarp>
          </a:bodyPr>
          <a:lstStyle/>
          <a:p>
            <a:pPr algn="ctr"/>
            <a:r>
              <a:rPr lang="en-US" altLang="zh-CN" sz="3600" kern="10" dirty="0">
                <a:ln w="19050">
                  <a:solidFill>
                    <a:srgbClr val="99CCFF"/>
                  </a:solidFill>
                  <a:round/>
                  <a:headEnd/>
                  <a:tailEnd/>
                </a:ln>
                <a:solidFill>
                  <a:srgbClr val="0066CC"/>
                </a:solidFill>
                <a:effectLst>
                  <a:outerShdw dist="35921" dir="2700000" algn="ctr" rotWithShape="0">
                    <a:srgbClr val="990000"/>
                  </a:outerShdw>
                </a:effectLst>
                <a:latin typeface="+mj-lt"/>
                <a:ea typeface="Helvetica Light" charset="0"/>
                <a:cs typeface="Helvetica Light" charset="0"/>
              </a:rPr>
              <a:t>?</a:t>
            </a:r>
            <a:endPar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mj-lt"/>
              <a:ea typeface="Helvetica Light" charset="0"/>
              <a:cs typeface="Helvetica Light" charset="0"/>
            </a:endParaRPr>
          </a:p>
        </p:txBody>
      </p:sp>
      <p:pic>
        <p:nvPicPr>
          <p:cNvPr id="17" name="图片 16"/>
          <p:cNvPicPr>
            <a:picLocks noChangeAspect="1"/>
          </p:cNvPicPr>
          <p:nvPr/>
        </p:nvPicPr>
        <p:blipFill>
          <a:blip r:embed="rId5" cstate="email">
            <a:grayscl/>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a:ext>
            </a:extLst>
          </a:blip>
          <a:stretch>
            <a:fillRect/>
          </a:stretch>
        </p:blipFill>
        <p:spPr>
          <a:xfrm>
            <a:off x="6901128" y="5051698"/>
            <a:ext cx="841823" cy="302193"/>
          </a:xfrm>
          <a:prstGeom prst="rect">
            <a:avLst/>
          </a:prstGeom>
        </p:spPr>
      </p:pic>
      <p:sp>
        <p:nvSpPr>
          <p:cNvPr id="18" name="矩形 17"/>
          <p:cNvSpPr/>
          <p:nvPr/>
        </p:nvSpPr>
        <p:spPr>
          <a:xfrm>
            <a:off x="6961403" y="4395898"/>
            <a:ext cx="801823" cy="461665"/>
          </a:xfrm>
          <a:prstGeom prst="rect">
            <a:avLst/>
          </a:prstGeom>
          <a:noFill/>
        </p:spPr>
        <p:txBody>
          <a:bodyPr wrap="none" lIns="91440" tIns="45720" rIns="91440" bIns="45720">
            <a:spAutoFit/>
          </a:bodyPr>
          <a:lstStyle/>
          <a:p>
            <a:pPr algn="ctr"/>
            <a:r>
              <a:rPr lang="en-US" altLang="zh-CN" sz="2400" cap="none" spc="0" dirty="0">
                <a:ln w="0"/>
                <a:solidFill>
                  <a:schemeClr val="tx1"/>
                </a:solidFill>
                <a:effectLst>
                  <a:outerShdw blurRad="38100" dist="19050" dir="2700000" algn="tl" rotWithShape="0">
                    <a:schemeClr val="dk1">
                      <a:alpha val="40000"/>
                    </a:schemeClr>
                  </a:outerShdw>
                </a:effectLst>
                <a:latin typeface="+mj-lt"/>
                <a:ea typeface="Helvetica Light" charset="0"/>
                <a:cs typeface="Helvetica Light" charset="0"/>
              </a:rPr>
              <a:t>Bush</a:t>
            </a:r>
            <a:endParaRPr lang="zh-CN" altLang="en-US" sz="2400" cap="none" spc="0" dirty="0">
              <a:ln w="0"/>
              <a:solidFill>
                <a:schemeClr val="tx1"/>
              </a:solidFill>
              <a:effectLst>
                <a:outerShdw blurRad="38100" dist="19050" dir="2700000" algn="tl" rotWithShape="0">
                  <a:schemeClr val="dk1">
                    <a:alpha val="40000"/>
                  </a:schemeClr>
                </a:outerShdw>
              </a:effectLst>
              <a:latin typeface="+mj-lt"/>
              <a:ea typeface="Helvetica Light" charset="0"/>
              <a:cs typeface="Helvetica Light" charset="0"/>
            </a:endParaRPr>
          </a:p>
        </p:txBody>
      </p:sp>
      <p:cxnSp>
        <p:nvCxnSpPr>
          <p:cNvPr id="19" name="直接箭头连接符 18"/>
          <p:cNvCxnSpPr>
            <a:stCxn id="9" idx="3"/>
            <a:endCxn id="17" idx="1"/>
          </p:cNvCxnSpPr>
          <p:nvPr/>
        </p:nvCxnSpPr>
        <p:spPr>
          <a:xfrm>
            <a:off x="4690654" y="4227500"/>
            <a:ext cx="2210474" cy="9752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WordArt 21"/>
          <p:cNvSpPr>
            <a:spLocks noChangeArrowheads="1" noChangeShapeType="1"/>
          </p:cNvSpPr>
          <p:nvPr/>
        </p:nvSpPr>
        <p:spPr bwMode="auto">
          <a:xfrm>
            <a:off x="5944219" y="4395898"/>
            <a:ext cx="350838" cy="531813"/>
          </a:xfrm>
          <a:prstGeom prst="rect">
            <a:avLst/>
          </a:prstGeom>
        </p:spPr>
        <p:txBody>
          <a:bodyPr wrap="none" fromWordArt="1">
            <a:prstTxWarp prst="textPlain">
              <a:avLst>
                <a:gd name="adj" fmla="val 50000"/>
              </a:avLst>
            </a:prstTxWarp>
          </a:bodyPr>
          <a:lstStyle/>
          <a:p>
            <a:pPr algn="ctr"/>
            <a:r>
              <a:rPr lang="en-US" altLang="zh-CN" sz="3600" kern="10" dirty="0">
                <a:ln w="19050">
                  <a:solidFill>
                    <a:srgbClr val="99CCFF"/>
                  </a:solidFill>
                  <a:round/>
                  <a:headEnd/>
                  <a:tailEnd/>
                </a:ln>
                <a:solidFill>
                  <a:srgbClr val="0066CC"/>
                </a:solidFill>
                <a:effectLst>
                  <a:outerShdw dist="35921" dir="2700000" algn="ctr" rotWithShape="0">
                    <a:srgbClr val="990000"/>
                  </a:outerShdw>
                </a:effectLst>
                <a:latin typeface="+mj-lt"/>
                <a:ea typeface="Helvetica Light" charset="0"/>
                <a:cs typeface="Helvetica Light" charset="0"/>
              </a:rPr>
              <a:t>?</a:t>
            </a:r>
            <a:endParaRPr lang="zh-CN" altLang="en-US" sz="3600" kern="10" dirty="0">
              <a:ln w="19050">
                <a:solidFill>
                  <a:srgbClr val="99CCFF"/>
                </a:solidFill>
                <a:round/>
                <a:headEnd/>
                <a:tailEnd/>
              </a:ln>
              <a:solidFill>
                <a:srgbClr val="0066CC"/>
              </a:solidFill>
              <a:effectLst>
                <a:outerShdw dist="35921" dir="2700000" algn="ctr" rotWithShape="0">
                  <a:srgbClr val="990000"/>
                </a:outerShdw>
              </a:effectLst>
              <a:latin typeface="+mj-lt"/>
              <a:ea typeface="Helvetica Light" charset="0"/>
              <a:cs typeface="Helvetica Light" charset="0"/>
            </a:endParaRPr>
          </a:p>
        </p:txBody>
      </p:sp>
      <p:sp>
        <p:nvSpPr>
          <p:cNvPr id="24" name="矩形 23"/>
          <p:cNvSpPr/>
          <p:nvPr/>
        </p:nvSpPr>
        <p:spPr>
          <a:xfrm>
            <a:off x="2823972" y="3868487"/>
            <a:ext cx="522900" cy="707886"/>
          </a:xfrm>
          <a:prstGeom prst="rect">
            <a:avLst/>
          </a:prstGeom>
        </p:spPr>
        <p:txBody>
          <a:bodyPr wrap="none">
            <a:spAutoFit/>
          </a:bodyPr>
          <a:lstStyle/>
          <a:p>
            <a:r>
              <a:rPr lang="en-US" altLang="zh-CN" sz="4000" dirty="0">
                <a:solidFill>
                  <a:srgbClr val="0000FF"/>
                </a:solidFill>
                <a:latin typeface="+mj-lt"/>
                <a:ea typeface="Helvetica Light" charset="0"/>
                <a:cs typeface="Helvetica Light" charset="0"/>
              </a:rPr>
              <a:t>+</a:t>
            </a:r>
            <a:endParaRPr lang="zh-CN" altLang="en-US" sz="4000" dirty="0">
              <a:latin typeface="+mj-lt"/>
              <a:ea typeface="Helvetica Light" charset="0"/>
              <a:cs typeface="Helvetica Light" charset="0"/>
            </a:endParaRPr>
          </a:p>
        </p:txBody>
      </p:sp>
      <p:sp>
        <p:nvSpPr>
          <p:cNvPr id="3" name="文本框 2"/>
          <p:cNvSpPr txBox="1"/>
          <p:nvPr/>
        </p:nvSpPr>
        <p:spPr>
          <a:xfrm>
            <a:off x="4114800" y="2922373"/>
            <a:ext cx="65" cy="276999"/>
          </a:xfrm>
          <a:prstGeom prst="rect">
            <a:avLst/>
          </a:prstGeom>
          <a:noFill/>
        </p:spPr>
        <p:txBody>
          <a:bodyPr wrap="none" lIns="0" tIns="0" rIns="0" bIns="0" rtlCol="0">
            <a:spAutoFit/>
          </a:bodyPr>
          <a:lstStyle/>
          <a:p>
            <a:endParaRPr kumimoji="1" lang="zh-CN" altLang="en-US" dirty="0">
              <a:latin typeface="+mj-lt"/>
              <a:ea typeface="Helvetica Light" charset="0"/>
              <a:cs typeface="Helvetica Light" charset="0"/>
            </a:endParaRPr>
          </a:p>
        </p:txBody>
      </p:sp>
      <mc:AlternateContent xmlns:mc="http://schemas.openxmlformats.org/markup-compatibility/2006" xmlns:a14="http://schemas.microsoft.com/office/drawing/2010/main">
        <mc:Choice Requires="a14">
          <p:sp>
            <p:nvSpPr>
              <p:cNvPr id="7" name="文本框 6"/>
              <p:cNvSpPr txBox="1"/>
              <p:nvPr/>
            </p:nvSpPr>
            <p:spPr>
              <a:xfrm rot="5400000">
                <a:off x="7126079" y="3569345"/>
                <a:ext cx="433842"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5400" b="0" i="0" smtClean="0">
                          <a:latin typeface="Cambria Math" panose="02040503050406030204" pitchFamily="18" charset="0"/>
                          <a:ea typeface="Helvetica Light" charset="0"/>
                          <a:cs typeface="Helvetica Light" charset="0"/>
                        </a:rPr>
                        <m:t>≈</m:t>
                      </m:r>
                    </m:oMath>
                  </m:oMathPara>
                </a14:m>
                <a:endParaRPr kumimoji="1" lang="zh-CN" altLang="en-US" sz="4000" dirty="0">
                  <a:latin typeface="+mj-lt"/>
                  <a:ea typeface="Helvetica Light" charset="0"/>
                  <a:cs typeface="Helvetica Light"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rot="5400000">
                <a:off x="7126079" y="3569345"/>
                <a:ext cx="433842" cy="830997"/>
              </a:xfrm>
              <a:prstGeom prst="rect">
                <a:avLst/>
              </a:prstGeom>
              <a:blipFill>
                <a:blip r:embed="rId7"/>
                <a:stretch>
                  <a:fillRect b="-7042"/>
                </a:stretch>
              </a:blipFill>
            </p:spPr>
            <p:txBody>
              <a:bodyPr/>
              <a:lstStyle/>
              <a:p>
                <a:r>
                  <a:rPr lang="en-US">
                    <a:noFill/>
                  </a:rPr>
                  <a:t> </a:t>
                </a:r>
              </a:p>
            </p:txBody>
          </p:sp>
        </mc:Fallback>
      </mc:AlternateContent>
    </p:spTree>
    <p:extLst>
      <p:ext uri="{BB962C8B-B14F-4D97-AF65-F5344CB8AC3E}">
        <p14:creationId xmlns:p14="http://schemas.microsoft.com/office/powerpoint/2010/main" val="151858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Complex Relations</a:t>
            </a:r>
            <a:endParaRPr lang="zh-CN" altLang="en-US" dirty="0"/>
          </a:p>
        </p:txBody>
      </p:sp>
      <p:sp>
        <p:nvSpPr>
          <p:cNvPr id="3" name="内容占位符 2"/>
          <p:cNvSpPr>
            <a:spLocks noGrp="1"/>
          </p:cNvSpPr>
          <p:nvPr>
            <p:ph idx="1"/>
          </p:nvPr>
        </p:nvSpPr>
        <p:spPr/>
        <p:txBody>
          <a:bodyPr/>
          <a:lstStyle/>
          <a:p>
            <a:r>
              <a:rPr lang="en-US" altLang="zh-CN" dirty="0"/>
              <a:t>Build relation-specific entity </a:t>
            </a:r>
            <a:r>
              <a:rPr lang="en-US" altLang="zh-CN" dirty="0" err="1"/>
              <a:t>embeddings</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33</a:t>
            </a:fld>
            <a:endParaRPr lang="zh-CN" altLang="en-US"/>
          </a:p>
        </p:txBody>
      </p:sp>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5" y="2283183"/>
            <a:ext cx="2989139" cy="2713604"/>
          </a:xfrm>
          <a:prstGeom prst="rect">
            <a:avLst/>
          </a:prstGeom>
        </p:spPr>
      </p:pic>
      <p:sp>
        <p:nvSpPr>
          <p:cNvPr id="6" name="矩形 5"/>
          <p:cNvSpPr/>
          <p:nvPr/>
        </p:nvSpPr>
        <p:spPr>
          <a:xfrm>
            <a:off x="755576" y="5319063"/>
            <a:ext cx="1440160" cy="523220"/>
          </a:xfrm>
          <a:prstGeom prst="rect">
            <a:avLst/>
          </a:prstGeom>
        </p:spPr>
        <p:txBody>
          <a:bodyPr wrap="square">
            <a:spAutoFit/>
          </a:bodyPr>
          <a:lstStyle/>
          <a:p>
            <a:pPr algn="ctr"/>
            <a:r>
              <a:rPr lang="en-US" altLang="zh-CN" sz="2800" dirty="0" err="1"/>
              <a:t>TransH</a:t>
            </a:r>
            <a:endParaRPr lang="zh-CN" altLang="en-US" sz="2800" dirty="0"/>
          </a:p>
        </p:txBody>
      </p:sp>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48632" y="2390218"/>
            <a:ext cx="5159173" cy="2615614"/>
          </a:xfrm>
          <a:prstGeom prst="rect">
            <a:avLst/>
          </a:prstGeom>
        </p:spPr>
      </p:pic>
      <p:sp>
        <p:nvSpPr>
          <p:cNvPr id="8" name="矩形 7"/>
          <p:cNvSpPr/>
          <p:nvPr/>
        </p:nvSpPr>
        <p:spPr>
          <a:xfrm>
            <a:off x="5868144" y="5319063"/>
            <a:ext cx="1224136" cy="523220"/>
          </a:xfrm>
          <a:prstGeom prst="rect">
            <a:avLst/>
          </a:prstGeom>
        </p:spPr>
        <p:txBody>
          <a:bodyPr wrap="square">
            <a:spAutoFit/>
          </a:bodyPr>
          <a:lstStyle/>
          <a:p>
            <a:pPr algn="ctr"/>
            <a:r>
              <a:rPr lang="en-US" altLang="zh-CN" sz="2800" dirty="0"/>
              <a:t>TransR</a:t>
            </a:r>
            <a:endParaRPr lang="zh-CN" altLang="en-US" sz="2800" dirty="0"/>
          </a:p>
        </p:txBody>
      </p:sp>
      <p:sp>
        <p:nvSpPr>
          <p:cNvPr id="9" name="矩形 8"/>
          <p:cNvSpPr/>
          <p:nvPr/>
        </p:nvSpPr>
        <p:spPr>
          <a:xfrm>
            <a:off x="1315" y="6299241"/>
            <a:ext cx="9144000" cy="584775"/>
          </a:xfrm>
          <a:prstGeom prst="rect">
            <a:avLst/>
          </a:prstGeom>
        </p:spPr>
        <p:txBody>
          <a:bodyPr wrap="square">
            <a:spAutoFit/>
          </a:bodyPr>
          <a:lstStyle/>
          <a:p>
            <a:pPr algn="just"/>
            <a:r>
              <a:rPr lang="en-US" altLang="zh-CN" sz="1600" dirty="0">
                <a:solidFill>
                  <a:srgbClr val="222222"/>
                </a:solidFill>
                <a:ea typeface="Times New Roman" charset="0"/>
                <a:cs typeface="Times New Roman" charset="0"/>
              </a:rPr>
              <a:t>Wang, et</a:t>
            </a:r>
            <a:r>
              <a:rPr lang="zh-CN" altLang="en-US" sz="1600" dirty="0">
                <a:solidFill>
                  <a:srgbClr val="222222"/>
                </a:solidFill>
                <a:ea typeface="Times New Roman" charset="0"/>
                <a:cs typeface="Times New Roman" charset="0"/>
              </a:rPr>
              <a:t> </a:t>
            </a:r>
            <a:r>
              <a:rPr lang="en-US" altLang="zh-CN" sz="1600" dirty="0">
                <a:solidFill>
                  <a:srgbClr val="222222"/>
                </a:solidFill>
                <a:ea typeface="Times New Roman" charset="0"/>
                <a:cs typeface="Times New Roman" charset="0"/>
              </a:rPr>
              <a:t>al. (2014). Knowledge graph embedding by translating on hyperplanes.  AAAI.</a:t>
            </a:r>
          </a:p>
          <a:p>
            <a:pPr algn="just"/>
            <a:r>
              <a:rPr lang="en-US" altLang="zh-CN" sz="1600" dirty="0">
                <a:solidFill>
                  <a:srgbClr val="222222"/>
                </a:solidFill>
                <a:ea typeface="Times New Roman" charset="0"/>
                <a:cs typeface="Times New Roman" charset="0"/>
              </a:rPr>
              <a:t>Lin, et</a:t>
            </a:r>
            <a:r>
              <a:rPr lang="zh-CN" altLang="en-US" sz="1600" dirty="0">
                <a:solidFill>
                  <a:srgbClr val="222222"/>
                </a:solidFill>
                <a:ea typeface="Times New Roman" charset="0"/>
                <a:cs typeface="Times New Roman" charset="0"/>
              </a:rPr>
              <a:t> </a:t>
            </a:r>
            <a:r>
              <a:rPr lang="en-US" altLang="zh-CN" sz="1600" dirty="0">
                <a:solidFill>
                  <a:srgbClr val="222222"/>
                </a:solidFill>
                <a:ea typeface="Times New Roman" charset="0"/>
                <a:cs typeface="Times New Roman" charset="0"/>
              </a:rPr>
              <a:t>al. (2015). Learning entity and relation embeddings for knowledge graph completion. AAAI.</a:t>
            </a:r>
            <a:endParaRPr lang="zh-CN" altLang="en-US" sz="1600" dirty="0">
              <a:ea typeface="Times New Roman" charset="0"/>
              <a:cs typeface="Times New Roman" charset="0"/>
            </a:endParaRPr>
          </a:p>
        </p:txBody>
      </p:sp>
    </p:spTree>
    <p:extLst>
      <p:ext uri="{BB962C8B-B14F-4D97-AF65-F5344CB8AC3E}">
        <p14:creationId xmlns:p14="http://schemas.microsoft.com/office/powerpoint/2010/main" val="457426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TransR</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34</a:t>
            </a:fld>
            <a:endParaRPr lang="zh-CN" altLang="en-US">
              <a:solidFill>
                <a:prstClr val="black">
                  <a:tint val="75000"/>
                </a:prstClr>
              </a:solidFill>
            </a:endParaRPr>
          </a:p>
        </p:txBody>
      </p:sp>
      <p:pic>
        <p:nvPicPr>
          <p:cNvPr id="5" name="内容占位符 4"/>
          <p:cNvPicPr>
            <a:picLocks noGrp="1" noChangeAspect="1"/>
          </p:cNvPicPr>
          <p:nvPr>
            <p:ph idx="1"/>
          </p:nvPr>
        </p:nvPicPr>
        <p:blipFill>
          <a:blip r:embed="rId2"/>
          <a:stretch>
            <a:fillRect/>
          </a:stretch>
        </p:blipFill>
        <p:spPr>
          <a:xfrm>
            <a:off x="827584" y="1124744"/>
            <a:ext cx="7488832" cy="3796712"/>
          </a:xfrm>
          <a:prstGeom prst="rect">
            <a:avLst/>
          </a:prstGeom>
        </p:spPr>
      </p:pic>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1720" y="4921456"/>
            <a:ext cx="4608512" cy="809495"/>
          </a:xfrm>
          <a:prstGeom prst="rect">
            <a:avLst/>
          </a:prstGeom>
        </p:spPr>
      </p:pic>
      <p:pic>
        <p:nvPicPr>
          <p:cNvPr id="3" name="图片 2"/>
          <p:cNvPicPr>
            <a:picLocks noChangeAspect="1"/>
          </p:cNvPicPr>
          <p:nvPr/>
        </p:nvPicPr>
        <p:blipFill>
          <a:blip r:embed="rId4"/>
          <a:stretch>
            <a:fillRect/>
          </a:stretch>
        </p:blipFill>
        <p:spPr>
          <a:xfrm>
            <a:off x="1816100" y="5999559"/>
            <a:ext cx="5511800" cy="520700"/>
          </a:xfrm>
          <a:prstGeom prst="rect">
            <a:avLst/>
          </a:prstGeom>
        </p:spPr>
      </p:pic>
    </p:spTree>
    <p:extLst>
      <p:ext uri="{BB962C8B-B14F-4D97-AF65-F5344CB8AC3E}">
        <p14:creationId xmlns:p14="http://schemas.microsoft.com/office/powerpoint/2010/main" val="1109100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Link Prediction Results</a:t>
            </a:r>
            <a:endParaRPr kumimoji="1" lang="zh-CN" altLang="en-US" dirty="0"/>
          </a:p>
        </p:txBody>
      </p:sp>
      <p:pic>
        <p:nvPicPr>
          <p:cNvPr id="3" name="图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07027"/>
            <a:ext cx="9144000" cy="3589081"/>
          </a:xfrm>
          <a:prstGeom prst="rect">
            <a:avLst/>
          </a:prstGeom>
        </p:spPr>
      </p:pic>
      <p:sp>
        <p:nvSpPr>
          <p:cNvPr id="4" name="矩形 3"/>
          <p:cNvSpPr/>
          <p:nvPr/>
        </p:nvSpPr>
        <p:spPr>
          <a:xfrm>
            <a:off x="34183" y="4178893"/>
            <a:ext cx="9075633" cy="2478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幻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35</a:t>
            </a:fld>
            <a:endParaRPr lang="zh-CN" altLang="en-US">
              <a:solidFill>
                <a:prstClr val="black">
                  <a:tint val="75000"/>
                </a:prstClr>
              </a:solidFill>
            </a:endParaRPr>
          </a:p>
        </p:txBody>
      </p:sp>
      <p:sp>
        <p:nvSpPr>
          <p:cNvPr id="8" name="矩形 7"/>
          <p:cNvSpPr/>
          <p:nvPr/>
        </p:nvSpPr>
        <p:spPr>
          <a:xfrm>
            <a:off x="24714" y="5532694"/>
            <a:ext cx="9075633" cy="2478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65707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a:t>
            </a:r>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36</a:t>
            </a:fld>
            <a:endParaRPr lang="zh-CN" altLang="en-US">
              <a:solidFill>
                <a:prstClr val="black">
                  <a:tint val="75000"/>
                </a:prstClr>
              </a:solidFill>
            </a:endParaRPr>
          </a:p>
        </p:txBody>
      </p:sp>
      <p:graphicFrame>
        <p:nvGraphicFramePr>
          <p:cNvPr id="8" name="表格 7"/>
          <p:cNvGraphicFramePr>
            <a:graphicFrameLocks noGrp="1"/>
          </p:cNvGraphicFramePr>
          <p:nvPr/>
        </p:nvGraphicFramePr>
        <p:xfrm>
          <a:off x="287524" y="1700808"/>
          <a:ext cx="8568951" cy="4127500"/>
        </p:xfrm>
        <a:graphic>
          <a:graphicData uri="http://schemas.openxmlformats.org/drawingml/2006/table">
            <a:tbl>
              <a:tblPr/>
              <a:tblGrid>
                <a:gridCol w="1467286">
                  <a:extLst>
                    <a:ext uri="{9D8B030D-6E8A-4147-A177-3AD203B41FA5}">
                      <a16:colId xmlns:a16="http://schemas.microsoft.com/office/drawing/2014/main" val="20000"/>
                    </a:ext>
                  </a:extLst>
                </a:gridCol>
                <a:gridCol w="2054201">
                  <a:extLst>
                    <a:ext uri="{9D8B030D-6E8A-4147-A177-3AD203B41FA5}">
                      <a16:colId xmlns:a16="http://schemas.microsoft.com/office/drawing/2014/main" val="20001"/>
                    </a:ext>
                  </a:extLst>
                </a:gridCol>
                <a:gridCol w="2523732">
                  <a:extLst>
                    <a:ext uri="{9D8B030D-6E8A-4147-A177-3AD203B41FA5}">
                      <a16:colId xmlns:a16="http://schemas.microsoft.com/office/drawing/2014/main" val="20002"/>
                    </a:ext>
                  </a:extLst>
                </a:gridCol>
                <a:gridCol w="2523732">
                  <a:extLst>
                    <a:ext uri="{9D8B030D-6E8A-4147-A177-3AD203B41FA5}">
                      <a16:colId xmlns:a16="http://schemas.microsoft.com/office/drawing/2014/main" val="20003"/>
                    </a:ext>
                  </a:extLst>
                </a:gridCol>
              </a:tblGrid>
              <a:tr h="190500">
                <a:tc>
                  <a:txBody>
                    <a:bodyPr/>
                    <a:lstStyle/>
                    <a:p>
                      <a:pPr algn="ctr" fontAlgn="b"/>
                      <a:r>
                        <a:rPr lang="en-US" sz="2000" b="1" i="0" u="none" strike="noStrike" dirty="0">
                          <a:solidFill>
                            <a:srgbClr val="000000"/>
                          </a:solidFill>
                          <a:effectLst/>
                          <a:latin typeface="+mn-lt"/>
                        </a:rPr>
                        <a:t>Head Entity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2000" b="1" i="0" u="none" strike="noStrike" dirty="0">
                          <a:solidFill>
                            <a:srgbClr val="000000"/>
                          </a:solidFill>
                          <a:effectLst/>
                          <a:latin typeface="+mn-lt"/>
                        </a:rPr>
                        <a:t>Titanic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90500">
                <a:tc>
                  <a:txBody>
                    <a:bodyPr/>
                    <a:lstStyle/>
                    <a:p>
                      <a:pPr algn="ctr" fontAlgn="b"/>
                      <a:r>
                        <a:rPr lang="en-US" sz="2000" b="1" i="0" u="none" strike="noStrike" dirty="0">
                          <a:solidFill>
                            <a:srgbClr val="000000"/>
                          </a:solidFill>
                          <a:effectLst/>
                          <a:latin typeface="+mn-lt"/>
                        </a:rPr>
                        <a:t>Relation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2000" b="1" i="0" u="none" strike="noStrike" dirty="0">
                          <a:solidFill>
                            <a:srgbClr val="000000"/>
                          </a:solidFill>
                          <a:effectLst/>
                          <a:latin typeface="+mn-lt"/>
                        </a:rPr>
                        <a:t>/film/film/genre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190500">
                <a:tc>
                  <a:txBody>
                    <a:bodyPr/>
                    <a:lstStyle/>
                    <a:p>
                      <a:pPr algn="ctr" fontAlgn="b"/>
                      <a:r>
                        <a:rPr lang="en-US" sz="2000" b="0" i="0" u="none" strike="noStrike">
                          <a:solidFill>
                            <a:srgbClr val="000000"/>
                          </a:solidFill>
                          <a:effectLst/>
                          <a:latin typeface="+mn-lt"/>
                        </a:rPr>
                        <a:t>Model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TransE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000000"/>
                          </a:solidFill>
                          <a:effectLst/>
                          <a:latin typeface="+mn-lt"/>
                        </a:rPr>
                        <a:t>TransH</a:t>
                      </a:r>
                      <a:endParaRPr lang="en-US" sz="2000" b="0" i="0" u="none" strike="noStrike" dirty="0">
                        <a:solidFill>
                          <a:srgbClr val="00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TransR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altLang="zh-CN" sz="2000" b="0" i="0" u="none" strike="noStrike">
                          <a:solidFill>
                            <a:srgbClr val="000000"/>
                          </a:solidFill>
                          <a:effectLst/>
                          <a:latin typeface="+mn-lt"/>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War_film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FF0000"/>
                          </a:solidFill>
                          <a:effectLst/>
                          <a:latin typeface="+mn-lt"/>
                        </a:rPr>
                        <a:t>Drama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Costume_drama</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altLang="zh-CN" sz="2000" b="0" i="0" u="none" strike="noStrike">
                          <a:solidFill>
                            <a:srgbClr val="000000"/>
                          </a:solidFill>
                          <a:effectLst/>
                          <a:latin typeface="+mn-lt"/>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Period_piece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Romance_Film</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Drama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altLang="zh-CN" sz="2000" b="0" i="0" u="none" strike="noStrike">
                          <a:solidFill>
                            <a:srgbClr val="000000"/>
                          </a:solidFill>
                          <a:effectLst/>
                          <a:latin typeface="+mn-lt"/>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Drama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Costume_drama</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Romance_Film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altLang="zh-CN" sz="2000" b="0" i="0" u="none" strike="noStrike">
                          <a:solidFill>
                            <a:srgbClr val="000000"/>
                          </a:solidFill>
                          <a:effectLst/>
                          <a:latin typeface="+mn-lt"/>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History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000000"/>
                          </a:solidFill>
                          <a:effectLst/>
                          <a:latin typeface="+mn-lt"/>
                        </a:rPr>
                        <a:t>Film_adaptation</a:t>
                      </a:r>
                      <a:endParaRPr lang="en-US" sz="2000" b="0" i="0" u="none" strike="noStrike" dirty="0">
                        <a:solidFill>
                          <a:srgbClr val="00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Period_piece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altLang="zh-CN" sz="2000" b="0" i="0" u="none" strike="noStrike">
                          <a:solidFill>
                            <a:srgbClr val="000000"/>
                          </a:solidFill>
                          <a:effectLst/>
                          <a:latin typeface="+mn-lt"/>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Biography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Period_piece</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000000"/>
                          </a:solidFill>
                          <a:effectLst/>
                          <a:latin typeface="+mn-lt"/>
                        </a:rPr>
                        <a:t>Epic_film</a:t>
                      </a:r>
                      <a:endParaRPr lang="en-US" sz="2000" b="0" i="0" u="none" strike="noStrike" dirty="0">
                        <a:solidFill>
                          <a:srgbClr val="00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altLang="zh-CN" sz="2000" b="0" i="0" u="none" strike="noStrike">
                          <a:solidFill>
                            <a:srgbClr val="000000"/>
                          </a:solidFill>
                          <a:effectLst/>
                          <a:latin typeface="+mn-lt"/>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Film_adaptation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Adventure_Film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000000"/>
                          </a:solidFill>
                          <a:effectLst/>
                          <a:latin typeface="+mn-lt"/>
                        </a:rPr>
                        <a:t>Adventure_Film</a:t>
                      </a:r>
                      <a:endParaRPr lang="en-US" sz="2000" b="0" i="0" u="none" strike="noStrike" dirty="0">
                        <a:solidFill>
                          <a:srgbClr val="00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altLang="zh-CN" sz="2000" b="0" i="0" u="none" strike="noStrike">
                          <a:solidFill>
                            <a:srgbClr val="000000"/>
                          </a:solidFill>
                          <a:effectLst/>
                          <a:latin typeface="+mn-lt"/>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Adventure_Film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LGBT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LGBT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altLang="zh-CN" sz="2000" b="0" i="0" u="none" strike="noStrike">
                          <a:solidFill>
                            <a:srgbClr val="000000"/>
                          </a:solidFill>
                          <a:effectLst/>
                          <a:latin typeface="+mn-lt"/>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Action_Film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Existentialism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000000"/>
                          </a:solidFill>
                          <a:effectLst/>
                          <a:latin typeface="+mn-lt"/>
                        </a:rPr>
                        <a:t>Film_adaptation</a:t>
                      </a:r>
                      <a:endParaRPr lang="en-US" sz="2000" b="0" i="0" u="none" strike="noStrike" dirty="0">
                        <a:solidFill>
                          <a:srgbClr val="00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altLang="zh-CN" sz="2000" b="0" i="0" u="none" strike="noStrike">
                          <a:solidFill>
                            <a:srgbClr val="000000"/>
                          </a:solidFill>
                          <a:effectLst/>
                          <a:latin typeface="+mn-lt"/>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Political_drama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Epic_film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Existentialism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altLang="zh-CN" sz="2000" b="0" i="0" u="none" strike="noStrike">
                          <a:solidFill>
                            <a:srgbClr val="000000"/>
                          </a:solidFill>
                          <a:effectLst/>
                          <a:latin typeface="+mn-lt"/>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Costume_drama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War_film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000000"/>
                          </a:solidFill>
                          <a:effectLst/>
                          <a:latin typeface="+mn-lt"/>
                        </a:rPr>
                        <a:t>War_film</a:t>
                      </a:r>
                      <a:endParaRPr lang="en-US" sz="2000" b="0" i="0" u="none" strike="noStrike" dirty="0">
                        <a:solidFill>
                          <a:srgbClr val="00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756270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a:t>
            </a:r>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37</a:t>
            </a:fld>
            <a:endParaRPr lang="zh-CN" altLang="en-US">
              <a:solidFill>
                <a:prstClr val="black">
                  <a:tint val="75000"/>
                </a:prstClr>
              </a:solidFill>
            </a:endParaRPr>
          </a:p>
        </p:txBody>
      </p:sp>
      <p:graphicFrame>
        <p:nvGraphicFramePr>
          <p:cNvPr id="6" name="表格 5"/>
          <p:cNvGraphicFramePr>
            <a:graphicFrameLocks noGrp="1"/>
          </p:cNvGraphicFramePr>
          <p:nvPr/>
        </p:nvGraphicFramePr>
        <p:xfrm>
          <a:off x="35495" y="1700808"/>
          <a:ext cx="9073009" cy="4127500"/>
        </p:xfrm>
        <a:graphic>
          <a:graphicData uri="http://schemas.openxmlformats.org/drawingml/2006/table">
            <a:tbl>
              <a:tblPr/>
              <a:tblGrid>
                <a:gridCol w="1296144">
                  <a:extLst>
                    <a:ext uri="{9D8B030D-6E8A-4147-A177-3AD203B41FA5}">
                      <a16:colId xmlns:a16="http://schemas.microsoft.com/office/drawing/2014/main" val="20000"/>
                    </a:ext>
                  </a:extLst>
                </a:gridCol>
                <a:gridCol w="2165925">
                  <a:extLst>
                    <a:ext uri="{9D8B030D-6E8A-4147-A177-3AD203B41FA5}">
                      <a16:colId xmlns:a16="http://schemas.microsoft.com/office/drawing/2014/main" val="20001"/>
                    </a:ext>
                  </a:extLst>
                </a:gridCol>
                <a:gridCol w="2805470">
                  <a:extLst>
                    <a:ext uri="{9D8B030D-6E8A-4147-A177-3AD203B41FA5}">
                      <a16:colId xmlns:a16="http://schemas.microsoft.com/office/drawing/2014/main" val="20002"/>
                    </a:ext>
                  </a:extLst>
                </a:gridCol>
                <a:gridCol w="2805470">
                  <a:extLst>
                    <a:ext uri="{9D8B030D-6E8A-4147-A177-3AD203B41FA5}">
                      <a16:colId xmlns:a16="http://schemas.microsoft.com/office/drawing/2014/main" val="20003"/>
                    </a:ext>
                  </a:extLst>
                </a:gridCol>
              </a:tblGrid>
              <a:tr h="190500">
                <a:tc>
                  <a:txBody>
                    <a:bodyPr/>
                    <a:lstStyle/>
                    <a:p>
                      <a:pPr algn="ctr" fontAlgn="b"/>
                      <a:r>
                        <a:rPr lang="en-US" sz="2000" b="1" i="0" u="none" strike="noStrike" dirty="0">
                          <a:solidFill>
                            <a:srgbClr val="000000"/>
                          </a:solidFill>
                          <a:effectLst/>
                          <a:latin typeface="+mn-lt"/>
                        </a:rPr>
                        <a:t>Head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2000" b="1" i="0" u="none" strike="noStrike" dirty="0" err="1">
                          <a:solidFill>
                            <a:srgbClr val="000000"/>
                          </a:solidFill>
                          <a:effectLst/>
                          <a:latin typeface="+mn-lt"/>
                        </a:rPr>
                        <a:t>University_of_Cambridge</a:t>
                      </a:r>
                      <a:endParaRPr lang="en-US" sz="2000" b="1" i="0" u="none" strike="noStrike" dirty="0">
                        <a:solidFill>
                          <a:srgbClr val="00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190500">
                <a:tc>
                  <a:txBody>
                    <a:bodyPr/>
                    <a:lstStyle/>
                    <a:p>
                      <a:pPr algn="ctr" fontAlgn="b"/>
                      <a:r>
                        <a:rPr lang="en-US" sz="2000" b="1" i="0" u="none" strike="noStrike">
                          <a:solidFill>
                            <a:srgbClr val="000000"/>
                          </a:solidFill>
                          <a:effectLst/>
                          <a:latin typeface="+mn-lt"/>
                        </a:rPr>
                        <a:t>Relation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2000" b="1" i="0" u="none" strike="noStrike" dirty="0">
                          <a:solidFill>
                            <a:srgbClr val="000000"/>
                          </a:solidFill>
                          <a:effectLst/>
                          <a:latin typeface="+mn-lt"/>
                        </a:rPr>
                        <a:t>/education/education/student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190500">
                <a:tc>
                  <a:txBody>
                    <a:bodyPr/>
                    <a:lstStyle/>
                    <a:p>
                      <a:pPr algn="ctr" fontAlgn="b"/>
                      <a:r>
                        <a:rPr lang="en-US" sz="2000" b="0" i="0" u="none" strike="noStrike">
                          <a:solidFill>
                            <a:srgbClr val="000000"/>
                          </a:solidFill>
                          <a:effectLst/>
                          <a:latin typeface="+mn-lt"/>
                        </a:rPr>
                        <a:t>Model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TransE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000000"/>
                          </a:solidFill>
                          <a:effectLst/>
                          <a:latin typeface="+mn-lt"/>
                        </a:rPr>
                        <a:t>TransH</a:t>
                      </a:r>
                      <a:endParaRPr lang="en-US" sz="2000" b="0" i="0" u="none" strike="noStrike" dirty="0">
                        <a:solidFill>
                          <a:srgbClr val="00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TransR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altLang="zh-CN" sz="2000" b="0" i="0" u="none" strike="noStrike">
                          <a:solidFill>
                            <a:srgbClr val="000000"/>
                          </a:solidFill>
                          <a:effectLst/>
                          <a:latin typeface="+mn-lt"/>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John_Cleese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Stephen_Fry</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David_Attenborough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altLang="zh-CN" sz="2000" b="0" i="0" u="none" strike="noStrike">
                          <a:solidFill>
                            <a:srgbClr val="000000"/>
                          </a:solidFill>
                          <a:effectLst/>
                          <a:latin typeface="+mn-lt"/>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Samuel_Beckett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David_Attenborough</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Stephen_Fry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altLang="zh-CN" sz="2000" b="0" i="0" u="none" strike="noStrike">
                          <a:solidFill>
                            <a:srgbClr val="000000"/>
                          </a:solidFill>
                          <a:effectLst/>
                          <a:latin typeface="+mn-lt"/>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Harold_Pinter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Ralph_Vaughan_Williams</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Stephen_Hawking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altLang="zh-CN" sz="2000" b="0" i="0" u="none" strike="noStrike">
                          <a:solidFill>
                            <a:srgbClr val="000000"/>
                          </a:solidFill>
                          <a:effectLst/>
                          <a:latin typeface="+mn-lt"/>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Virginia_Woolf</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Alan_Bennett</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Ralph_Vaughan_Williams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altLang="zh-CN" sz="2000" b="0" i="0" u="none" strike="noStrike">
                          <a:solidFill>
                            <a:srgbClr val="000000"/>
                          </a:solidFill>
                          <a:effectLst/>
                          <a:latin typeface="+mn-lt"/>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Graham_Chapman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Francis_Bacon</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Alan_Bennett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altLang="zh-CN" sz="2000" b="0" i="0" u="none" strike="noStrike">
                          <a:solidFill>
                            <a:srgbClr val="000000"/>
                          </a:solidFill>
                          <a:effectLst/>
                          <a:latin typeface="+mn-lt"/>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Philip_Pullman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Julian_Fellowes</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Julian_Fellowes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altLang="zh-CN" sz="2000" b="0" i="0" u="none" strike="noStrike">
                          <a:solidFill>
                            <a:srgbClr val="000000"/>
                          </a:solidFill>
                          <a:effectLst/>
                          <a:latin typeface="+mn-lt"/>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Ian_McEwan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Hugh_Bonneville</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Ernest_Rutherford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altLang="zh-CN" sz="2000" b="0" i="0" u="none" strike="noStrike">
                          <a:solidFill>
                            <a:srgbClr val="000000"/>
                          </a:solidFill>
                          <a:effectLst/>
                          <a:latin typeface="+mn-lt"/>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Douglas_Adams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Graham_Chapman</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Jonathan_Lynn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altLang="zh-CN" sz="2000" b="0" i="0" u="none" strike="noStrike">
                          <a:solidFill>
                            <a:srgbClr val="000000"/>
                          </a:solidFill>
                          <a:effectLst/>
                          <a:latin typeface="+mn-lt"/>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Terry_Gilliam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Miriam_Margolyes</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Tom_Hollander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altLang="zh-CN" sz="2000" b="0" i="0" u="none" strike="noStrike">
                          <a:solidFill>
                            <a:srgbClr val="000000"/>
                          </a:solidFill>
                          <a:effectLst/>
                          <a:latin typeface="+mn-lt"/>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Richard_Dawkins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mn-lt"/>
                        </a:rPr>
                        <a:t>Stephen_Hawking</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mn-lt"/>
                        </a:rPr>
                        <a:t>Chris_Weitz</a:t>
                      </a:r>
                      <a:endParaRPr lang="en-US" sz="2000" b="0" i="0" u="none" strike="noStrike" dirty="0">
                        <a:solidFill>
                          <a:srgbClr val="FF0000"/>
                        </a:solidFill>
                        <a:effectLst/>
                        <a:latin typeface="+mn-lt"/>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20171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TransD</a:t>
            </a:r>
            <a:endParaRPr kumimoji="1" lang="zh-CN" altLang="en-US" dirty="0"/>
          </a:p>
        </p:txBody>
      </p:sp>
      <p:sp>
        <p:nvSpPr>
          <p:cNvPr id="3" name="内容占位符 2"/>
          <p:cNvSpPr>
            <a:spLocks noGrp="1"/>
          </p:cNvSpPr>
          <p:nvPr>
            <p:ph idx="1"/>
          </p:nvPr>
        </p:nvSpPr>
        <p:spPr/>
        <p:txBody>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err="1"/>
              <a:t>TransD</a:t>
            </a:r>
            <a:r>
              <a:rPr kumimoji="1" lang="en-US" altLang="zh-CN" dirty="0"/>
              <a:t> builds </a:t>
            </a:r>
            <a:r>
              <a:rPr lang="en-US" altLang="zh-CN" dirty="0"/>
              <a:t>relation-specific entity </a:t>
            </a:r>
            <a:r>
              <a:rPr lang="en-US" altLang="zh-CN" dirty="0" err="1"/>
              <a:t>embeddings</a:t>
            </a:r>
            <a:r>
              <a:rPr kumimoji="1" lang="en-US" altLang="zh-CN" dirty="0"/>
              <a:t> with projection matrices related not only to relation but also head/tail entities.</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38</a:t>
            </a:fld>
            <a:endParaRPr lang="zh-CN" altLang="en-US">
              <a:solidFill>
                <a:prstClr val="black">
                  <a:tint val="75000"/>
                </a:prstClr>
              </a:solidFill>
            </a:endParaRPr>
          </a:p>
        </p:txBody>
      </p:sp>
      <p:pic>
        <p:nvPicPr>
          <p:cNvPr id="5" name="图片 4" descr="Trans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56" y="1014371"/>
            <a:ext cx="8100392" cy="3302318"/>
          </a:xfrm>
          <a:prstGeom prst="rect">
            <a:avLst/>
          </a:prstGeom>
        </p:spPr>
      </p:pic>
    </p:spTree>
    <p:extLst>
      <p:ext uri="{BB962C8B-B14F-4D97-AF65-F5344CB8AC3E}">
        <p14:creationId xmlns:p14="http://schemas.microsoft.com/office/powerpoint/2010/main" val="1268410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KG2E</a:t>
            </a:r>
            <a:endParaRPr kumimoji="1" lang="zh-CN" altLang="en-US" dirty="0"/>
          </a:p>
        </p:txBody>
      </p:sp>
      <p:sp>
        <p:nvSpPr>
          <p:cNvPr id="3" name="内容占位符 2"/>
          <p:cNvSpPr>
            <a:spLocks noGrp="1"/>
          </p:cNvSpPr>
          <p:nvPr>
            <p:ph idx="1"/>
          </p:nvPr>
        </p:nvSpPr>
        <p:spPr/>
        <p:txBody>
          <a:bodyPr>
            <a:normAutofit lnSpcReduction="10000"/>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lang="en-US" altLang="zh-CN" dirty="0"/>
              <a:t>To specially consider the (un)certainties of entities and relations , </a:t>
            </a:r>
            <a:r>
              <a:rPr kumimoji="1" lang="en-US" altLang="zh-CN" dirty="0"/>
              <a:t>KG2E models each relations and entities with Gaussian Distribution. </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39</a:t>
            </a:fld>
            <a:endParaRPr lang="zh-CN" altLang="en-US">
              <a:solidFill>
                <a:prstClr val="black">
                  <a:tint val="75000"/>
                </a:prstClr>
              </a:solidFill>
            </a:endParaRPr>
          </a:p>
        </p:txBody>
      </p:sp>
      <p:pic>
        <p:nvPicPr>
          <p:cNvPr id="7" name="图片 6" descr="KG2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712" y="913805"/>
            <a:ext cx="5184576" cy="3669805"/>
          </a:xfrm>
          <a:prstGeom prst="rect">
            <a:avLst/>
          </a:prstGeom>
        </p:spPr>
      </p:pic>
    </p:spTree>
    <p:extLst>
      <p:ext uri="{BB962C8B-B14F-4D97-AF65-F5344CB8AC3E}">
        <p14:creationId xmlns:p14="http://schemas.microsoft.com/office/powerpoint/2010/main" val="326251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5339" y="1249541"/>
            <a:ext cx="8229599" cy="769441"/>
          </a:xfrm>
          <a:prstGeom prst="rect">
            <a:avLst/>
          </a:prstGeom>
        </p:spPr>
        <p:txBody>
          <a:bodyPr wrap="square">
            <a:spAutoFit/>
          </a:bodyPr>
          <a:lstStyle/>
          <a:p>
            <a:pPr marL="800100" lvl="1"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5477" y="5141459"/>
            <a:ext cx="8116479" cy="509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07715" y="978405"/>
            <a:ext cx="2688375" cy="345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562982" y="978405"/>
            <a:ext cx="2714751" cy="345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标题 1"/>
          <p:cNvSpPr txBox="1">
            <a:spLocks/>
          </p:cNvSpPr>
          <p:nvPr/>
        </p:nvSpPr>
        <p:spPr>
          <a:xfrm>
            <a:off x="4118245" y="2429726"/>
            <a:ext cx="1002021" cy="55444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dirty="0">
                <a:latin typeface="Times New Roman" pitchFamily="18" charset="0"/>
                <a:ea typeface="微软雅黑" panose="020B0503020204020204" pitchFamily="34" charset="-122"/>
                <a:cs typeface="Times New Roman" pitchFamily="18" charset="0"/>
              </a:rPr>
              <a:t>write</a:t>
            </a:r>
            <a:endParaRPr lang="zh-CN" altLang="en-US" sz="3600" dirty="0">
              <a:latin typeface="Times New Roman" pitchFamily="18" charset="0"/>
              <a:ea typeface="微软雅黑" panose="020B0503020204020204" pitchFamily="34" charset="-122"/>
              <a:cs typeface="Times New Roman" pitchFamily="18" charset="0"/>
            </a:endParaRPr>
          </a:p>
        </p:txBody>
      </p:sp>
      <p:sp>
        <p:nvSpPr>
          <p:cNvPr id="2" name="TextBox 1"/>
          <p:cNvSpPr txBox="1"/>
          <p:nvPr/>
        </p:nvSpPr>
        <p:spPr>
          <a:xfrm>
            <a:off x="1371600" y="5853065"/>
            <a:ext cx="1281120" cy="369332"/>
          </a:xfrm>
          <a:prstGeom prst="rect">
            <a:avLst/>
          </a:prstGeom>
          <a:noFill/>
        </p:spPr>
        <p:txBody>
          <a:bodyPr wrap="none" rtlCol="0">
            <a:spAutoFit/>
          </a:bodyPr>
          <a:lstStyle/>
          <a:p>
            <a:r>
              <a:rPr lang="en-US" altLang="zh-CN" b="1" dirty="0">
                <a:latin typeface="Times New Roman" pitchFamily="18" charset="0"/>
                <a:cs typeface="Times New Roman" pitchFamily="18" charset="0"/>
              </a:rPr>
              <a:t>head entity</a:t>
            </a:r>
            <a:endParaRPr lang="zh-CN" altLang="en-US" b="1" dirty="0">
              <a:latin typeface="Times New Roman" pitchFamily="18" charset="0"/>
              <a:cs typeface="Times New Roman" pitchFamily="18" charset="0"/>
            </a:endParaRPr>
          </a:p>
        </p:txBody>
      </p:sp>
      <p:sp>
        <p:nvSpPr>
          <p:cNvPr id="9" name="TextBox 8"/>
          <p:cNvSpPr txBox="1"/>
          <p:nvPr/>
        </p:nvSpPr>
        <p:spPr>
          <a:xfrm>
            <a:off x="6849034" y="5853065"/>
            <a:ext cx="1127232" cy="369332"/>
          </a:xfrm>
          <a:prstGeom prst="rect">
            <a:avLst/>
          </a:prstGeom>
          <a:noFill/>
        </p:spPr>
        <p:txBody>
          <a:bodyPr wrap="none" rtlCol="0">
            <a:spAutoFit/>
          </a:bodyPr>
          <a:lstStyle/>
          <a:p>
            <a:r>
              <a:rPr lang="en-US" altLang="zh-CN" b="1" dirty="0">
                <a:latin typeface="Times New Roman" pitchFamily="18" charset="0"/>
                <a:cs typeface="Times New Roman" pitchFamily="18" charset="0"/>
              </a:rPr>
              <a:t>tail entity</a:t>
            </a:r>
            <a:endParaRPr lang="zh-CN" altLang="en-US" b="1" dirty="0">
              <a:latin typeface="Times New Roman" pitchFamily="18" charset="0"/>
              <a:cs typeface="Times New Roman" pitchFamily="18" charset="0"/>
            </a:endParaRPr>
          </a:p>
        </p:txBody>
      </p:sp>
      <p:sp>
        <p:nvSpPr>
          <p:cNvPr id="10" name="TextBox 9"/>
          <p:cNvSpPr txBox="1"/>
          <p:nvPr/>
        </p:nvSpPr>
        <p:spPr>
          <a:xfrm>
            <a:off x="4300138" y="5853065"/>
            <a:ext cx="949940" cy="369332"/>
          </a:xfrm>
          <a:prstGeom prst="rect">
            <a:avLst/>
          </a:prstGeom>
          <a:noFill/>
        </p:spPr>
        <p:txBody>
          <a:bodyPr wrap="none" rtlCol="0">
            <a:spAutoFit/>
          </a:bodyPr>
          <a:lstStyle/>
          <a:p>
            <a:r>
              <a:rPr lang="en-US" altLang="zh-CN" b="1" dirty="0">
                <a:latin typeface="Times New Roman" pitchFamily="18" charset="0"/>
                <a:cs typeface="Times New Roman" pitchFamily="18" charset="0"/>
              </a:rPr>
              <a:t>relation</a:t>
            </a:r>
            <a:endParaRPr lang="zh-CN" altLang="en-US" b="1" dirty="0">
              <a:latin typeface="Times New Roman" pitchFamily="18" charset="0"/>
              <a:cs typeface="Times New Roman" pitchFamily="18" charset="0"/>
            </a:endParaRPr>
          </a:p>
        </p:txBody>
      </p:sp>
      <p:sp>
        <p:nvSpPr>
          <p:cNvPr id="3" name="标题 2"/>
          <p:cNvSpPr>
            <a:spLocks noGrp="1"/>
          </p:cNvSpPr>
          <p:nvPr>
            <p:ph type="title"/>
          </p:nvPr>
        </p:nvSpPr>
        <p:spPr/>
        <p:txBody>
          <a:bodyPr/>
          <a:lstStyle/>
          <a:p>
            <a:r>
              <a:rPr kumimoji="1" lang="en-US" altLang="zh-CN" dirty="0"/>
              <a:t>Structural</a:t>
            </a:r>
            <a:r>
              <a:rPr kumimoji="1" lang="zh-CN" altLang="en-US" dirty="0"/>
              <a:t> </a:t>
            </a:r>
            <a:r>
              <a:rPr kumimoji="1" lang="en-US" altLang="zh-CN" dirty="0"/>
              <a:t>Knowledge</a:t>
            </a:r>
            <a:endParaRPr kumimoji="1" lang="zh-CN" altLang="en-US" dirty="0"/>
          </a:p>
        </p:txBody>
      </p:sp>
      <p:sp>
        <p:nvSpPr>
          <p:cNvPr id="5" name="幻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a:t>
            </a:fld>
            <a:endParaRPr lang="zh-CN" altLang="en-US">
              <a:solidFill>
                <a:prstClr val="black">
                  <a:tint val="75000"/>
                </a:prstClr>
              </a:solidFill>
            </a:endParaRPr>
          </a:p>
        </p:txBody>
      </p:sp>
    </p:spTree>
    <p:extLst>
      <p:ext uri="{BB962C8B-B14F-4D97-AF65-F5344CB8AC3E}">
        <p14:creationId xmlns:p14="http://schemas.microsoft.com/office/powerpoint/2010/main" val="1288707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NTN</a:t>
            </a:r>
            <a:endParaRPr kumimoji="1" lang="zh-CN" altLang="en-US" dirty="0"/>
          </a:p>
        </p:txBody>
      </p:sp>
      <p:sp>
        <p:nvSpPr>
          <p:cNvPr id="3" name="内容占位符 2"/>
          <p:cNvSpPr>
            <a:spLocks noGrp="1"/>
          </p:cNvSpPr>
          <p:nvPr>
            <p:ph idx="1"/>
          </p:nvPr>
        </p:nvSpPr>
        <p:spPr/>
        <p:txBody>
          <a:bodyPr>
            <a:normAutofit/>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lang="en-US" altLang="zh-CN" dirty="0"/>
              <a:t>NTN models KG with a Neural Tensor Network and represents entities via word vectors.</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40</a:t>
            </a:fld>
            <a:endParaRPr lang="zh-CN" altLang="en-US">
              <a:solidFill>
                <a:prstClr val="black">
                  <a:tint val="75000"/>
                </a:prstClr>
              </a:solidFill>
            </a:endParaRPr>
          </a:p>
        </p:txBody>
      </p:sp>
      <p:pic>
        <p:nvPicPr>
          <p:cNvPr id="5" name="图片 4" descr="NT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258" y="1052736"/>
            <a:ext cx="7283481" cy="3372646"/>
          </a:xfrm>
          <a:prstGeom prst="rect">
            <a:avLst/>
          </a:prstGeom>
        </p:spPr>
      </p:pic>
      <p:pic>
        <p:nvPicPr>
          <p:cNvPr id="6" name="图片 5"/>
          <p:cNvPicPr>
            <a:picLocks noChangeAspect="1"/>
          </p:cNvPicPr>
          <p:nvPr/>
        </p:nvPicPr>
        <p:blipFill>
          <a:blip r:embed="rId3"/>
          <a:stretch>
            <a:fillRect/>
          </a:stretch>
        </p:blipFill>
        <p:spPr>
          <a:xfrm>
            <a:off x="408455" y="5788465"/>
            <a:ext cx="8327089" cy="465555"/>
          </a:xfrm>
          <a:prstGeom prst="rect">
            <a:avLst/>
          </a:prstGeom>
        </p:spPr>
      </p:pic>
    </p:spTree>
    <p:extLst>
      <p:ext uri="{BB962C8B-B14F-4D97-AF65-F5344CB8AC3E}">
        <p14:creationId xmlns:p14="http://schemas.microsoft.com/office/powerpoint/2010/main" val="2888076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RotateE</a:t>
            </a:r>
            <a:endParaRPr kumimoji="1" lang="zh-CN" altLang="en-US" dirty="0"/>
          </a:p>
        </p:txBody>
      </p:sp>
      <p:sp>
        <p:nvSpPr>
          <p:cNvPr id="3" name="内容占位符 2"/>
          <p:cNvSpPr>
            <a:spLocks noGrp="1"/>
          </p:cNvSpPr>
          <p:nvPr>
            <p:ph idx="1"/>
          </p:nvPr>
        </p:nvSpPr>
        <p:spPr/>
        <p:txBody>
          <a:bodyPr>
            <a:normAutofit/>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Model each relation as a rotation from the head entity to the tail entity in the vector space</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41</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2934256" y="1196752"/>
            <a:ext cx="3213328" cy="2816721"/>
          </a:xfrm>
          <a:prstGeom prst="rect">
            <a:avLst/>
          </a:prstGeom>
        </p:spPr>
      </p:pic>
      <p:pic>
        <p:nvPicPr>
          <p:cNvPr id="6" name="图片 5"/>
          <p:cNvPicPr>
            <a:picLocks noChangeAspect="1"/>
          </p:cNvPicPr>
          <p:nvPr/>
        </p:nvPicPr>
        <p:blipFill>
          <a:blip r:embed="rId3"/>
          <a:stretch>
            <a:fillRect/>
          </a:stretch>
        </p:blipFill>
        <p:spPr>
          <a:xfrm>
            <a:off x="2051720" y="5683796"/>
            <a:ext cx="4978400" cy="520700"/>
          </a:xfrm>
          <a:prstGeom prst="rect">
            <a:avLst/>
          </a:prstGeom>
        </p:spPr>
      </p:pic>
    </p:spTree>
    <p:extLst>
      <p:ext uri="{BB962C8B-B14F-4D97-AF65-F5344CB8AC3E}">
        <p14:creationId xmlns:p14="http://schemas.microsoft.com/office/powerpoint/2010/main" val="2248120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ConvKB</a:t>
            </a:r>
            <a:endParaRPr kumimoji="1" lang="zh-CN" altLang="en-US" dirty="0"/>
          </a:p>
        </p:txBody>
      </p:sp>
      <p:sp>
        <p:nvSpPr>
          <p:cNvPr id="3" name="内容占位符 2"/>
          <p:cNvSpPr>
            <a:spLocks noGrp="1"/>
          </p:cNvSpPr>
          <p:nvPr>
            <p:ph idx="1"/>
          </p:nvPr>
        </p:nvSpPr>
        <p:spPr/>
        <p:txBody>
          <a:bodyPr>
            <a:normAutofit lnSpcReduction="10000"/>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Model relational facts with CNN</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42</a:t>
            </a:fld>
            <a:endParaRPr lang="zh-CN" altLang="en-US">
              <a:solidFill>
                <a:prstClr val="black">
                  <a:tint val="75000"/>
                </a:prstClr>
              </a:solidFill>
            </a:endParaRPr>
          </a:p>
        </p:txBody>
      </p:sp>
      <p:pic>
        <p:nvPicPr>
          <p:cNvPr id="5" name="图片 4"/>
          <p:cNvPicPr>
            <a:picLocks noChangeAspect="1"/>
          </p:cNvPicPr>
          <p:nvPr/>
        </p:nvPicPr>
        <p:blipFill>
          <a:blip r:embed="rId3"/>
          <a:stretch>
            <a:fillRect/>
          </a:stretch>
        </p:blipFill>
        <p:spPr>
          <a:xfrm>
            <a:off x="2489884" y="954460"/>
            <a:ext cx="4164231" cy="4908674"/>
          </a:xfrm>
          <a:prstGeom prst="rect">
            <a:avLst/>
          </a:prstGeom>
        </p:spPr>
      </p:pic>
    </p:spTree>
    <p:extLst>
      <p:ext uri="{BB962C8B-B14F-4D97-AF65-F5344CB8AC3E}">
        <p14:creationId xmlns:p14="http://schemas.microsoft.com/office/powerpoint/2010/main" val="4157858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Other Models</a:t>
            </a:r>
            <a:endParaRPr kumimoji="1" lang="zh-CN" altLang="en-US" dirty="0"/>
          </a:p>
        </p:txBody>
      </p:sp>
      <p:sp>
        <p:nvSpPr>
          <p:cNvPr id="3" name="内容占位符 2"/>
          <p:cNvSpPr>
            <a:spLocks noGrp="1"/>
          </p:cNvSpPr>
          <p:nvPr>
            <p:ph idx="1"/>
          </p:nvPr>
        </p:nvSpPr>
        <p:spPr/>
        <p:txBody>
          <a:bodyPr>
            <a:normAutofit/>
          </a:bodyPr>
          <a:lstStyle/>
          <a:p>
            <a:r>
              <a:rPr kumimoji="1" lang="en-US" altLang="zh-CN" b="1" dirty="0" err="1"/>
              <a:t>TranSparse</a:t>
            </a:r>
            <a:r>
              <a:rPr kumimoji="1" lang="en-US" altLang="zh-CN" dirty="0"/>
              <a:t> </a:t>
            </a:r>
            <a:r>
              <a:rPr kumimoji="1" lang="en-US" altLang="zh-CN" sz="2800" dirty="0"/>
              <a:t>uses sparse projection matrices to deal with the issue of </a:t>
            </a:r>
            <a:r>
              <a:rPr lang="en-US" altLang="zh-CN" sz="2800" dirty="0"/>
              <a:t>entities and relations are heterogeneous and unbalanced </a:t>
            </a:r>
            <a:endParaRPr kumimoji="1" lang="en-US" altLang="zh-CN" sz="2800" dirty="0"/>
          </a:p>
          <a:p>
            <a:r>
              <a:rPr lang="en-US" altLang="zh-CN" b="1" dirty="0"/>
              <a:t>Holographic </a:t>
            </a:r>
            <a:r>
              <a:rPr lang="en-US" altLang="zh-CN" b="1" dirty="0" err="1"/>
              <a:t>Embeddings</a:t>
            </a:r>
            <a:r>
              <a:rPr lang="en-US" altLang="zh-CN" b="1" dirty="0"/>
              <a:t> </a:t>
            </a:r>
            <a:r>
              <a:rPr lang="en-US" altLang="zh-CN" sz="2800" dirty="0"/>
              <a:t>uses the circular correlation to combine the expressive power of the tensor product with the efficiency and simplicity of </a:t>
            </a:r>
            <a:r>
              <a:rPr lang="en-US" altLang="zh-CN" sz="2800" dirty="0" err="1"/>
              <a:t>TransE</a:t>
            </a:r>
            <a:r>
              <a:rPr lang="en-US" altLang="zh-CN" sz="2800" dirty="0"/>
              <a:t>.</a:t>
            </a:r>
          </a:p>
          <a:p>
            <a:r>
              <a:rPr lang="en-US" altLang="zh-CN" b="1" dirty="0"/>
              <a:t>Complex </a:t>
            </a:r>
            <a:r>
              <a:rPr lang="en-US" altLang="zh-CN" b="1" dirty="0" err="1"/>
              <a:t>Embeddings</a:t>
            </a:r>
            <a:r>
              <a:rPr lang="en-US" altLang="zh-CN" b="1" dirty="0"/>
              <a:t>  </a:t>
            </a:r>
            <a:r>
              <a:rPr lang="en-US" altLang="zh-CN" sz="2800" dirty="0"/>
              <a:t>employs eigenvalue decomposition model which makes use of complex valued </a:t>
            </a:r>
            <a:r>
              <a:rPr lang="en-US" altLang="zh-CN" sz="2800" dirty="0" err="1"/>
              <a:t>embeddings</a:t>
            </a:r>
            <a:r>
              <a:rPr lang="en-US" altLang="zh-CN" sz="2800" dirty="0"/>
              <a:t>.</a:t>
            </a:r>
          </a:p>
          <a:p>
            <a:endParaRPr lang="en-US" altLang="zh-CN" dirty="0"/>
          </a:p>
        </p:txBody>
      </p:sp>
      <p:sp>
        <p:nvSpPr>
          <p:cNvPr id="4" name="矩形 3"/>
          <p:cNvSpPr/>
          <p:nvPr/>
        </p:nvSpPr>
        <p:spPr>
          <a:xfrm>
            <a:off x="0" y="6165304"/>
            <a:ext cx="9144000" cy="738664"/>
          </a:xfrm>
          <a:prstGeom prst="rect">
            <a:avLst/>
          </a:prstGeom>
        </p:spPr>
        <p:txBody>
          <a:bodyPr wrap="square">
            <a:spAutoFit/>
          </a:bodyPr>
          <a:lstStyle/>
          <a:p>
            <a:r>
              <a:rPr lang="en-US" altLang="zh-CN" sz="1400" dirty="0" err="1">
                <a:solidFill>
                  <a:srgbClr val="222222"/>
                </a:solidFill>
                <a:latin typeface="DengXian" charset="-122"/>
                <a:ea typeface="DengXian" charset="-122"/>
                <a:cs typeface="DengXian" charset="-122"/>
              </a:rPr>
              <a:t>Ji</a:t>
            </a:r>
            <a:r>
              <a:rPr lang="en-US" altLang="zh-CN" sz="1400" dirty="0">
                <a:solidFill>
                  <a:srgbClr val="222222"/>
                </a:solidFill>
                <a:latin typeface="DengXian" charset="-122"/>
                <a:ea typeface="DengXian" charset="-122"/>
                <a:cs typeface="DengXian" charset="-122"/>
              </a:rPr>
              <a:t>, et al. (2016) Knowledge Graph Completion with Adaptive Sparse Transfer Matrix. AAAI.</a:t>
            </a:r>
          </a:p>
          <a:p>
            <a:r>
              <a:rPr lang="en-US" altLang="zh-CN" sz="1400" dirty="0" err="1">
                <a:solidFill>
                  <a:srgbClr val="222222"/>
                </a:solidFill>
                <a:latin typeface="DengXian" charset="-122"/>
                <a:ea typeface="DengXian" charset="-122"/>
                <a:cs typeface="DengXian" charset="-122"/>
              </a:rPr>
              <a:t>Nichkel</a:t>
            </a:r>
            <a:r>
              <a:rPr lang="en-US" altLang="zh-CN" sz="1400" dirty="0">
                <a:solidFill>
                  <a:srgbClr val="222222"/>
                </a:solidFill>
                <a:latin typeface="DengXian" charset="-122"/>
                <a:ea typeface="DengXian" charset="-122"/>
                <a:cs typeface="DengXian" charset="-122"/>
              </a:rPr>
              <a:t>, et al. (2015) Holographic </a:t>
            </a:r>
            <a:r>
              <a:rPr lang="en-US" altLang="zh-CN" sz="1400" dirty="0" err="1">
                <a:solidFill>
                  <a:srgbClr val="222222"/>
                </a:solidFill>
                <a:latin typeface="DengXian" charset="-122"/>
                <a:ea typeface="DengXian" charset="-122"/>
                <a:cs typeface="DengXian" charset="-122"/>
              </a:rPr>
              <a:t>Embeddings</a:t>
            </a:r>
            <a:r>
              <a:rPr lang="en-US" altLang="zh-CN" sz="1400" dirty="0">
                <a:solidFill>
                  <a:srgbClr val="222222"/>
                </a:solidFill>
                <a:latin typeface="DengXian" charset="-122"/>
                <a:ea typeface="DengXian" charset="-122"/>
                <a:cs typeface="DengXian" charset="-122"/>
              </a:rPr>
              <a:t> of Knowledge Graphs. </a:t>
            </a:r>
            <a:r>
              <a:rPr lang="en-US" altLang="zh-CN" sz="1400" dirty="0" err="1">
                <a:solidFill>
                  <a:srgbClr val="222222"/>
                </a:solidFill>
                <a:latin typeface="DengXian" charset="-122"/>
                <a:ea typeface="DengXian" charset="-122"/>
                <a:cs typeface="DengXian" charset="-122"/>
              </a:rPr>
              <a:t>Arxiv</a:t>
            </a:r>
            <a:r>
              <a:rPr lang="en-US" altLang="zh-CN" sz="1400" dirty="0">
                <a:solidFill>
                  <a:srgbClr val="222222"/>
                </a:solidFill>
                <a:latin typeface="DengXian" charset="-122"/>
                <a:ea typeface="DengXian" charset="-122"/>
                <a:cs typeface="DengXian" charset="-122"/>
              </a:rPr>
              <a:t>.</a:t>
            </a:r>
          </a:p>
          <a:p>
            <a:r>
              <a:rPr lang="en-US" altLang="zh-CN" sz="1400" dirty="0" err="1">
                <a:latin typeface="DengXian" charset="-122"/>
                <a:ea typeface="DengXian" charset="-122"/>
                <a:cs typeface="DengXian" charset="-122"/>
              </a:rPr>
              <a:t>Trouillon</a:t>
            </a:r>
            <a:r>
              <a:rPr lang="en-US" altLang="zh-CN" sz="1400" dirty="0">
                <a:latin typeface="DengXian" charset="-122"/>
                <a:ea typeface="DengXian" charset="-122"/>
                <a:cs typeface="DengXian" charset="-122"/>
              </a:rPr>
              <a:t>, et al. (2016) Complex </a:t>
            </a:r>
            <a:r>
              <a:rPr lang="en-US" altLang="zh-CN" sz="1400" dirty="0" err="1">
                <a:latin typeface="DengXian" charset="-122"/>
                <a:ea typeface="DengXian" charset="-122"/>
                <a:cs typeface="DengXian" charset="-122"/>
              </a:rPr>
              <a:t>embeddings</a:t>
            </a:r>
            <a:r>
              <a:rPr lang="en-US" altLang="zh-CN" sz="1400" dirty="0">
                <a:latin typeface="DengXian" charset="-122"/>
                <a:ea typeface="DengXian" charset="-122"/>
                <a:cs typeface="DengXian" charset="-122"/>
              </a:rPr>
              <a:t> for simple link prediction. </a:t>
            </a:r>
            <a:r>
              <a:rPr lang="en-US" altLang="zh-CN" sz="1400" dirty="0" err="1">
                <a:latin typeface="DengXian" charset="-122"/>
                <a:ea typeface="DengXian" charset="-122"/>
                <a:cs typeface="DengXian" charset="-122"/>
              </a:rPr>
              <a:t>Arxir</a:t>
            </a:r>
            <a:r>
              <a:rPr lang="en-US" altLang="zh-CN" sz="1400" dirty="0">
                <a:latin typeface="DengXian" charset="-122"/>
                <a:ea typeface="DengXian" charset="-122"/>
                <a:cs typeface="DengXian" charset="-122"/>
              </a:rPr>
              <a:t>.</a:t>
            </a:r>
            <a:endParaRPr lang="zh-CN" altLang="en-US" sz="1400" dirty="0">
              <a:latin typeface="DengXian" charset="-122"/>
              <a:ea typeface="DengXian" charset="-122"/>
              <a:cs typeface="DengXian" charset="-122"/>
            </a:endParaRPr>
          </a:p>
        </p:txBody>
      </p:sp>
    </p:spTree>
    <p:extLst>
      <p:ext uri="{BB962C8B-B14F-4D97-AF65-F5344CB8AC3E}">
        <p14:creationId xmlns:p14="http://schemas.microsoft.com/office/powerpoint/2010/main" val="1234442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KR-EAR</a:t>
            </a:r>
            <a:endParaRPr kumimoji="1" lang="zh-CN" altLang="en-US" dirty="0"/>
          </a:p>
        </p:txBody>
      </p:sp>
      <p:sp>
        <p:nvSpPr>
          <p:cNvPr id="3" name="内容占位符 2"/>
          <p:cNvSpPr>
            <a:spLocks noGrp="1"/>
          </p:cNvSpPr>
          <p:nvPr>
            <p:ph idx="1"/>
          </p:nvPr>
        </p:nvSpPr>
        <p:spPr/>
        <p:txBody>
          <a:bodyPr/>
          <a:lstStyle/>
          <a:p>
            <a:r>
              <a:rPr lang="en-US" altLang="zh-CN" dirty="0"/>
              <a:t>Relational Facts in Knowledge Graph</a:t>
            </a:r>
          </a:p>
          <a:p>
            <a:pPr lvl="1"/>
            <a:r>
              <a:rPr lang="en-US" altLang="zh-CN" dirty="0"/>
              <a:t> Entity </a:t>
            </a:r>
            <a:r>
              <a:rPr lang="en-US" altLang="zh-CN" dirty="0">
                <a:solidFill>
                  <a:srgbClr val="FF0000"/>
                </a:solidFill>
              </a:rPr>
              <a:t>Attributes</a:t>
            </a:r>
          </a:p>
          <a:p>
            <a:pPr lvl="1"/>
            <a:r>
              <a:rPr lang="en-US" altLang="zh-CN" dirty="0">
                <a:solidFill>
                  <a:srgbClr val="000000"/>
                </a:solidFill>
              </a:rPr>
              <a:t> </a:t>
            </a:r>
            <a:r>
              <a:rPr lang="en-US" altLang="zh-CN" dirty="0">
                <a:solidFill>
                  <a:srgbClr val="FF0000"/>
                </a:solidFill>
              </a:rPr>
              <a:t>Relations</a:t>
            </a:r>
            <a:r>
              <a:rPr lang="en-US" altLang="zh-CN" dirty="0">
                <a:solidFill>
                  <a:srgbClr val="000000"/>
                </a:solidFill>
              </a:rPr>
              <a:t> between Entities</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44</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1148071" y="2924944"/>
            <a:ext cx="6821625" cy="3338242"/>
          </a:xfrm>
          <a:prstGeom prst="rect">
            <a:avLst/>
          </a:prstGeom>
        </p:spPr>
      </p:pic>
    </p:spTree>
    <p:extLst>
      <p:ext uri="{BB962C8B-B14F-4D97-AF65-F5344CB8AC3E}">
        <p14:creationId xmlns:p14="http://schemas.microsoft.com/office/powerpoint/2010/main" val="2100335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KR-EAR</a:t>
            </a:r>
            <a:endParaRPr lang="zh-CN" altLang="en-US" dirty="0"/>
          </a:p>
        </p:txBody>
      </p:sp>
      <p:sp>
        <p:nvSpPr>
          <p:cNvPr id="3" name="内容占位符 2"/>
          <p:cNvSpPr>
            <a:spLocks noGrp="1"/>
          </p:cNvSpPr>
          <p:nvPr>
            <p:ph idx="1"/>
          </p:nvPr>
        </p:nvSpPr>
        <p:spPr/>
        <p:txBody>
          <a:bodyPr/>
          <a:lstStyle/>
          <a:p>
            <a:r>
              <a:rPr lang="fr-FR" altLang="zh-CN"/>
              <a:t>Relational Triple Encoder</a:t>
            </a:r>
          </a:p>
          <a:p>
            <a:r>
              <a:rPr lang="fr-FR" altLang="zh-CN"/>
              <a:t>Attributional Triple Encoder</a:t>
            </a:r>
          </a:p>
          <a:p>
            <a:endParaRPr lang="zh-CN" altLang="en-US"/>
          </a:p>
          <a:p>
            <a:endParaRPr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45</a:t>
            </a:fld>
            <a:endParaRPr lang="zh-CN" altLang="en-US"/>
          </a:p>
        </p:txBody>
      </p:sp>
      <p:pic>
        <p:nvPicPr>
          <p:cNvPr id="5" name="图片 4"/>
          <p:cNvPicPr>
            <a:picLocks noChangeAspect="1"/>
          </p:cNvPicPr>
          <p:nvPr/>
        </p:nvPicPr>
        <p:blipFill>
          <a:blip r:embed="rId3"/>
          <a:stretch>
            <a:fillRect/>
          </a:stretch>
        </p:blipFill>
        <p:spPr>
          <a:xfrm>
            <a:off x="1310317" y="2276872"/>
            <a:ext cx="6523366" cy="4422464"/>
          </a:xfrm>
          <a:prstGeom prst="rect">
            <a:avLst/>
          </a:prstGeom>
        </p:spPr>
      </p:pic>
    </p:spTree>
    <p:extLst>
      <p:ext uri="{BB962C8B-B14F-4D97-AF65-F5344CB8AC3E}">
        <p14:creationId xmlns:p14="http://schemas.microsoft.com/office/powerpoint/2010/main" val="2684796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Summary</a:t>
            </a:r>
            <a:endParaRPr lang="zh-CN" altLang="en-US" dirty="0"/>
          </a:p>
        </p:txBody>
      </p:sp>
      <p:sp>
        <p:nvSpPr>
          <p:cNvPr id="3" name="内容占位符 2"/>
          <p:cNvSpPr>
            <a:spLocks noGrp="1"/>
          </p:cNvSpPr>
          <p:nvPr>
            <p:ph idx="1"/>
          </p:nvPr>
        </p:nvSpPr>
        <p:spPr/>
        <p:txBody>
          <a:bodyPr/>
          <a:lstStyle/>
          <a:p>
            <a:r>
              <a:rPr lang="en-US" altLang="zh-CN" dirty="0"/>
              <a:t>TransE is too simple to handle complex relations well</a:t>
            </a:r>
          </a:p>
          <a:p>
            <a:pPr lvl="1"/>
            <a:r>
              <a:rPr lang="en-US" altLang="zh-CN" dirty="0"/>
              <a:t>1-N, N-1, N-N </a:t>
            </a:r>
          </a:p>
          <a:p>
            <a:pPr lvl="1"/>
            <a:r>
              <a:rPr lang="en-US" altLang="zh-CN" dirty="0" err="1"/>
              <a:t>TransA</a:t>
            </a:r>
            <a:r>
              <a:rPr lang="zh-CN" altLang="en-US" dirty="0"/>
              <a:t>，</a:t>
            </a:r>
            <a:r>
              <a:rPr lang="en-US" altLang="zh-CN" dirty="0" err="1"/>
              <a:t>TransD</a:t>
            </a:r>
            <a:r>
              <a:rPr lang="zh-CN" altLang="en-US" dirty="0"/>
              <a:t>，</a:t>
            </a:r>
            <a:r>
              <a:rPr lang="en-US" altLang="zh-CN" dirty="0"/>
              <a:t>TransE</a:t>
            </a:r>
            <a:r>
              <a:rPr lang="zh-CN" altLang="en-US" dirty="0"/>
              <a:t>，</a:t>
            </a:r>
            <a:r>
              <a:rPr lang="en-US" altLang="zh-CN" dirty="0" err="1"/>
              <a:t>TransG</a:t>
            </a:r>
            <a:r>
              <a:rPr lang="zh-CN" altLang="en-US" dirty="0"/>
              <a:t>，</a:t>
            </a:r>
            <a:r>
              <a:rPr lang="en-US" altLang="zh-CN" dirty="0" err="1"/>
              <a:t>TransH</a:t>
            </a:r>
            <a:r>
              <a:rPr lang="zh-CN" altLang="en-US" dirty="0"/>
              <a:t>，</a:t>
            </a:r>
            <a:r>
              <a:rPr lang="en-US" altLang="zh-CN" dirty="0"/>
              <a:t>TransR, KG2E, </a:t>
            </a:r>
            <a:r>
              <a:rPr lang="en-US" altLang="zh-CN" dirty="0" err="1"/>
              <a:t>TranSparse</a:t>
            </a:r>
            <a:r>
              <a:rPr lang="en-US" altLang="zh-CN" dirty="0"/>
              <a:t>, Hole</a:t>
            </a:r>
          </a:p>
          <a:p>
            <a:pPr lvl="1"/>
            <a:endParaRPr lang="zh-CN" altLang="en-US" dirty="0"/>
          </a:p>
          <a:p>
            <a:endParaRPr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46</a:t>
            </a:fld>
            <a:endParaRPr lang="zh-CN" altLang="en-US"/>
          </a:p>
        </p:txBody>
      </p:sp>
      <p:pic>
        <p:nvPicPr>
          <p:cNvPr id="13" name="图片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857" y="4043218"/>
            <a:ext cx="2316699" cy="2139501"/>
          </a:xfrm>
          <a:prstGeom prst="rect">
            <a:avLst/>
          </a:prstGeom>
        </p:spPr>
      </p:pic>
      <p:pic>
        <p:nvPicPr>
          <p:cNvPr id="14" name="图片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0965" y="3844608"/>
            <a:ext cx="2538226" cy="2304256"/>
          </a:xfrm>
          <a:prstGeom prst="rect">
            <a:avLst/>
          </a:prstGeom>
        </p:spPr>
      </p:pic>
      <p:pic>
        <p:nvPicPr>
          <p:cNvPr id="15" name="图片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51014" y="4077072"/>
            <a:ext cx="4086510" cy="2071792"/>
          </a:xfrm>
          <a:prstGeom prst="rect">
            <a:avLst/>
          </a:prstGeom>
        </p:spPr>
      </p:pic>
    </p:spTree>
    <p:extLst>
      <p:ext uri="{BB962C8B-B14F-4D97-AF65-F5344CB8AC3E}">
        <p14:creationId xmlns:p14="http://schemas.microsoft.com/office/powerpoint/2010/main" val="1717396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Fusion of External</a:t>
            </a:r>
            <a:r>
              <a:rPr lang="zh-CN" altLang="en-US" dirty="0"/>
              <a:t> </a:t>
            </a:r>
            <a:r>
              <a:rPr lang="en-US" altLang="zh-CN" dirty="0"/>
              <a:t>Information</a:t>
            </a:r>
            <a:r>
              <a:rPr lang="zh-CN" altLang="en-US" dirty="0"/>
              <a:t> </a:t>
            </a:r>
            <a:r>
              <a:rPr lang="en-US" altLang="zh-CN" dirty="0"/>
              <a:t>and KG</a:t>
            </a:r>
            <a:endParaRPr lang="en-US" dirty="0"/>
          </a:p>
        </p:txBody>
      </p:sp>
      <p:sp>
        <p:nvSpPr>
          <p:cNvPr id="6" name="文本占位符 5"/>
          <p:cNvSpPr>
            <a:spLocks noGrp="1"/>
          </p:cNvSpPr>
          <p:nvPr>
            <p:ph type="body" idx="1"/>
          </p:nvPr>
        </p:nvSpPr>
        <p:spPr/>
        <p:txBody>
          <a:bodyPr/>
          <a:lstStyle/>
          <a:p>
            <a:endParaRPr 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47</a:t>
            </a:fld>
            <a:endParaRPr lang="zh-CN" altLang="en-US">
              <a:solidFill>
                <a:prstClr val="black">
                  <a:tint val="75000"/>
                </a:prstClr>
              </a:solidFill>
            </a:endParaRPr>
          </a:p>
        </p:txBody>
      </p:sp>
    </p:spTree>
    <p:extLst>
      <p:ext uri="{BB962C8B-B14F-4D97-AF65-F5344CB8AC3E}">
        <p14:creationId xmlns:p14="http://schemas.microsoft.com/office/powerpoint/2010/main" val="3682316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Any Other Information We Can Use?</a:t>
            </a:r>
            <a:endParaRPr lang="zh-CN" altLang="en-US" dirty="0"/>
          </a:p>
        </p:txBody>
      </p:sp>
      <p:sp>
        <p:nvSpPr>
          <p:cNvPr id="5" name="副标题 4"/>
          <p:cNvSpPr>
            <a:spLocks noGrp="1"/>
          </p:cNvSpPr>
          <p:nvPr>
            <p:ph type="subTitle" idx="1"/>
          </p:nvPr>
        </p:nvSpPr>
        <p:spPr/>
        <p:txBody>
          <a:bodyPr/>
          <a:lstStyle/>
          <a:p>
            <a:endParaRPr kumimoji="1" lang="zh-CN" altLang="en-US"/>
          </a:p>
        </p:txBody>
      </p:sp>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48</a:t>
            </a:fld>
            <a:endParaRPr lang="zh-CN" altLang="en-US">
              <a:solidFill>
                <a:prstClr val="black">
                  <a:tint val="75000"/>
                </a:prstClr>
              </a:solidFill>
            </a:endParaRPr>
          </a:p>
        </p:txBody>
      </p:sp>
    </p:spTree>
    <p:extLst>
      <p:ext uri="{BB962C8B-B14F-4D97-AF65-F5344CB8AC3E}">
        <p14:creationId xmlns:p14="http://schemas.microsoft.com/office/powerpoint/2010/main" val="3310241207"/>
      </p:ext>
    </p:extLst>
  </p:cSld>
  <p:clrMapOvr>
    <a:masterClrMapping/>
  </p:clrMapOvr>
  <mc:AlternateContent xmlns:mc="http://schemas.openxmlformats.org/markup-compatibility/2006" xmlns:p14="http://schemas.microsoft.com/office/powerpoint/2010/main">
    <mc:Choice Requires="p14">
      <p:transition spd="slow" p14:dur="2000" advTm="1010"/>
    </mc:Choice>
    <mc:Fallback xmlns="">
      <p:transition spd="slow" advTm="101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0981" y="1653309"/>
            <a:ext cx="2628757" cy="21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51969" y="4539000"/>
            <a:ext cx="6624736" cy="1477328"/>
          </a:xfrm>
          <a:prstGeom prst="rect">
            <a:avLst/>
          </a:prstGeom>
          <a:noFill/>
        </p:spPr>
        <p:txBody>
          <a:bodyPr wrap="square" rtlCol="0">
            <a:spAutoFit/>
          </a:bodyPr>
          <a:lstStyle/>
          <a:p>
            <a:pPr algn="just"/>
            <a:r>
              <a:rPr lang="en-US" altLang="zh-CN" dirty="0">
                <a:latin typeface="DengXian" charset="-122"/>
                <a:ea typeface="DengXian" charset="-122"/>
                <a:cs typeface="DengXian" charset="-122"/>
              </a:rPr>
              <a:t>The domestic cat</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(Latin: </a:t>
            </a:r>
            <a:r>
              <a:rPr lang="en-US" altLang="zh-CN" dirty="0" err="1">
                <a:latin typeface="DengXian" charset="-122"/>
                <a:ea typeface="DengXian" charset="-122"/>
                <a:cs typeface="DengXian" charset="-122"/>
              </a:rPr>
              <a:t>Felis</a:t>
            </a:r>
            <a:r>
              <a:rPr lang="en-US" altLang="zh-CN" dirty="0">
                <a:latin typeface="DengXian" charset="-122"/>
                <a:ea typeface="DengXian" charset="-122"/>
                <a:cs typeface="DengXian" charset="-122"/>
              </a:rPr>
              <a:t> </a:t>
            </a:r>
            <a:r>
              <a:rPr lang="en-US" altLang="zh-CN" dirty="0" err="1">
                <a:latin typeface="DengXian" charset="-122"/>
                <a:ea typeface="DengXian" charset="-122"/>
                <a:cs typeface="DengXian" charset="-122"/>
              </a:rPr>
              <a:t>catus</a:t>
            </a:r>
            <a:r>
              <a:rPr lang="en-US" altLang="zh-CN" dirty="0">
                <a:latin typeface="DengXian" charset="-122"/>
                <a:ea typeface="DengXian" charset="-122"/>
                <a:cs typeface="DengXian" charset="-122"/>
              </a:rPr>
              <a:t>) or the feral cat (Latin: </a:t>
            </a:r>
            <a:r>
              <a:rPr lang="en-US" altLang="zh-CN" dirty="0" err="1">
                <a:latin typeface="DengXian" charset="-122"/>
                <a:ea typeface="DengXian" charset="-122"/>
                <a:cs typeface="DengXian" charset="-122"/>
              </a:rPr>
              <a:t>Felis</a:t>
            </a:r>
            <a:r>
              <a:rPr lang="en-US" altLang="zh-CN" dirty="0">
                <a:latin typeface="DengXian" charset="-122"/>
                <a:ea typeface="DengXian" charset="-122"/>
                <a:cs typeface="DengXian" charset="-122"/>
              </a:rPr>
              <a:t> </a:t>
            </a:r>
            <a:r>
              <a:rPr lang="en-US" altLang="zh-CN" dirty="0" err="1">
                <a:latin typeface="DengXian" charset="-122"/>
                <a:ea typeface="DengXian" charset="-122"/>
                <a:cs typeface="DengXian" charset="-122"/>
              </a:rPr>
              <a:t>silvestris</a:t>
            </a:r>
            <a:r>
              <a:rPr lang="en-US" altLang="zh-CN" dirty="0">
                <a:latin typeface="DengXian" charset="-122"/>
                <a:ea typeface="DengXian" charset="-122"/>
                <a:cs typeface="DengXian" charset="-122"/>
              </a:rPr>
              <a:t> </a:t>
            </a:r>
            <a:r>
              <a:rPr lang="en-US" altLang="zh-CN" dirty="0" err="1">
                <a:latin typeface="DengXian" charset="-122"/>
                <a:ea typeface="DengXian" charset="-122"/>
                <a:cs typeface="DengXian" charset="-122"/>
              </a:rPr>
              <a:t>catus</a:t>
            </a:r>
            <a:r>
              <a:rPr lang="en-US" altLang="zh-CN" dirty="0">
                <a:latin typeface="DengXian" charset="-122"/>
                <a:ea typeface="DengXian" charset="-122"/>
                <a:cs typeface="DengXian" charset="-122"/>
              </a:rPr>
              <a:t>) is a small, typically furry, carnivorous mammal. They are often called house cats when kept as indoor pets or simply cats when there is no need to distinguish them from other felids and felines</a:t>
            </a:r>
            <a:endParaRPr lang="zh-CN" altLang="en-US" dirty="0">
              <a:latin typeface="DengXian" charset="-122"/>
              <a:ea typeface="DengXian" charset="-122"/>
              <a:cs typeface="DengXian" charset="-122"/>
            </a:endParaRPr>
          </a:p>
        </p:txBody>
      </p:sp>
      <p:sp>
        <p:nvSpPr>
          <p:cNvPr id="6" name="圆角矩形 5"/>
          <p:cNvSpPr/>
          <p:nvPr/>
        </p:nvSpPr>
        <p:spPr>
          <a:xfrm>
            <a:off x="5676920" y="2533380"/>
            <a:ext cx="1182254" cy="4116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DengXian" charset="-122"/>
              <a:ea typeface="DengXian" charset="-122"/>
              <a:cs typeface="DengXian" charset="-122"/>
            </a:endParaRPr>
          </a:p>
        </p:txBody>
      </p:sp>
      <p:sp>
        <p:nvSpPr>
          <p:cNvPr id="7" name="TextBox 6"/>
          <p:cNvSpPr txBox="1"/>
          <p:nvPr/>
        </p:nvSpPr>
        <p:spPr>
          <a:xfrm>
            <a:off x="6039480" y="2544905"/>
            <a:ext cx="478016" cy="369332"/>
          </a:xfrm>
          <a:prstGeom prst="rect">
            <a:avLst/>
          </a:prstGeom>
          <a:noFill/>
        </p:spPr>
        <p:txBody>
          <a:bodyPr wrap="none" rtlCol="0">
            <a:spAutoFit/>
          </a:bodyPr>
          <a:lstStyle/>
          <a:p>
            <a:r>
              <a:rPr lang="en-US" altLang="zh-CN" dirty="0">
                <a:latin typeface="DengXian" charset="-122"/>
                <a:ea typeface="DengXian" charset="-122"/>
                <a:cs typeface="DengXian" charset="-122"/>
              </a:rPr>
              <a:t>cat</a:t>
            </a:r>
            <a:endParaRPr lang="zh-CN" altLang="en-US" dirty="0">
              <a:latin typeface="DengXian" charset="-122"/>
              <a:ea typeface="DengXian" charset="-122"/>
              <a:cs typeface="DengXian" charset="-122"/>
            </a:endParaRPr>
          </a:p>
        </p:txBody>
      </p:sp>
      <p:sp>
        <p:nvSpPr>
          <p:cNvPr id="10" name="圆角矩形 9"/>
          <p:cNvSpPr/>
          <p:nvPr/>
        </p:nvSpPr>
        <p:spPr>
          <a:xfrm>
            <a:off x="6650182" y="3340949"/>
            <a:ext cx="1182254" cy="4116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DengXian" charset="-122"/>
              <a:ea typeface="DengXian" charset="-122"/>
              <a:cs typeface="DengXian" charset="-122"/>
            </a:endParaRPr>
          </a:p>
        </p:txBody>
      </p:sp>
      <p:sp>
        <p:nvSpPr>
          <p:cNvPr id="11" name="TextBox 10"/>
          <p:cNvSpPr txBox="1"/>
          <p:nvPr/>
        </p:nvSpPr>
        <p:spPr>
          <a:xfrm>
            <a:off x="6971865" y="3354865"/>
            <a:ext cx="543739" cy="369332"/>
          </a:xfrm>
          <a:prstGeom prst="rect">
            <a:avLst/>
          </a:prstGeom>
          <a:noFill/>
        </p:spPr>
        <p:txBody>
          <a:bodyPr wrap="none" rtlCol="0">
            <a:spAutoFit/>
          </a:bodyPr>
          <a:lstStyle/>
          <a:p>
            <a:r>
              <a:rPr lang="en-US" altLang="zh-CN" dirty="0">
                <a:latin typeface="DengXian" charset="-122"/>
                <a:ea typeface="DengXian" charset="-122"/>
                <a:cs typeface="DengXian" charset="-122"/>
              </a:rPr>
              <a:t>lion</a:t>
            </a:r>
            <a:endParaRPr lang="zh-CN" altLang="en-US" dirty="0">
              <a:latin typeface="DengXian" charset="-122"/>
              <a:ea typeface="DengXian" charset="-122"/>
              <a:cs typeface="DengXian" charset="-122"/>
            </a:endParaRPr>
          </a:p>
        </p:txBody>
      </p:sp>
      <p:sp>
        <p:nvSpPr>
          <p:cNvPr id="12" name="圆角矩形 11"/>
          <p:cNvSpPr/>
          <p:nvPr/>
        </p:nvSpPr>
        <p:spPr>
          <a:xfrm>
            <a:off x="4184325" y="3111980"/>
            <a:ext cx="1182254" cy="4116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DengXian" charset="-122"/>
              <a:ea typeface="DengXian" charset="-122"/>
              <a:cs typeface="DengXian" charset="-122"/>
            </a:endParaRPr>
          </a:p>
        </p:txBody>
      </p:sp>
      <p:sp>
        <p:nvSpPr>
          <p:cNvPr id="13" name="TextBox 12"/>
          <p:cNvSpPr txBox="1"/>
          <p:nvPr/>
        </p:nvSpPr>
        <p:spPr>
          <a:xfrm>
            <a:off x="4464337" y="3133130"/>
            <a:ext cx="702436" cy="369332"/>
          </a:xfrm>
          <a:prstGeom prst="rect">
            <a:avLst/>
          </a:prstGeom>
          <a:noFill/>
        </p:spPr>
        <p:txBody>
          <a:bodyPr wrap="none" rtlCol="0">
            <a:spAutoFit/>
          </a:bodyPr>
          <a:lstStyle/>
          <a:p>
            <a:r>
              <a:rPr lang="en-US" altLang="zh-CN" dirty="0">
                <a:latin typeface="DengXian" charset="-122"/>
                <a:ea typeface="DengXian" charset="-122"/>
                <a:cs typeface="DengXian" charset="-122"/>
              </a:rPr>
              <a:t>tiger </a:t>
            </a:r>
            <a:endParaRPr lang="zh-CN" altLang="en-US" dirty="0">
              <a:latin typeface="DengXian" charset="-122"/>
              <a:ea typeface="DengXian" charset="-122"/>
              <a:cs typeface="DengXian" charset="-122"/>
            </a:endParaRPr>
          </a:p>
        </p:txBody>
      </p:sp>
      <p:sp>
        <p:nvSpPr>
          <p:cNvPr id="14" name="圆角矩形 13"/>
          <p:cNvSpPr/>
          <p:nvPr/>
        </p:nvSpPr>
        <p:spPr>
          <a:xfrm>
            <a:off x="7358229" y="2142898"/>
            <a:ext cx="1182254" cy="4116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DengXian" charset="-122"/>
              <a:ea typeface="DengXian" charset="-122"/>
              <a:cs typeface="DengXian" charset="-122"/>
            </a:endParaRPr>
          </a:p>
        </p:txBody>
      </p:sp>
      <p:sp>
        <p:nvSpPr>
          <p:cNvPr id="15" name="TextBox 14"/>
          <p:cNvSpPr txBox="1"/>
          <p:nvPr/>
        </p:nvSpPr>
        <p:spPr>
          <a:xfrm>
            <a:off x="7597378" y="2142898"/>
            <a:ext cx="753732" cy="369332"/>
          </a:xfrm>
          <a:prstGeom prst="rect">
            <a:avLst/>
          </a:prstGeom>
          <a:noFill/>
        </p:spPr>
        <p:txBody>
          <a:bodyPr wrap="none" rtlCol="0">
            <a:spAutoFit/>
          </a:bodyPr>
          <a:lstStyle/>
          <a:p>
            <a:r>
              <a:rPr lang="en-US" altLang="zh-CN" dirty="0">
                <a:latin typeface="DengXian" charset="-122"/>
                <a:ea typeface="DengXian" charset="-122"/>
                <a:cs typeface="DengXian" charset="-122"/>
              </a:rPr>
              <a:t>puma</a:t>
            </a:r>
            <a:endParaRPr lang="zh-CN" altLang="en-US" dirty="0">
              <a:latin typeface="DengXian" charset="-122"/>
              <a:ea typeface="DengXian" charset="-122"/>
              <a:cs typeface="DengXian" charset="-122"/>
            </a:endParaRPr>
          </a:p>
        </p:txBody>
      </p:sp>
      <p:sp>
        <p:nvSpPr>
          <p:cNvPr id="8" name="矩形 7"/>
          <p:cNvSpPr/>
          <p:nvPr/>
        </p:nvSpPr>
        <p:spPr>
          <a:xfrm>
            <a:off x="4131657" y="1832887"/>
            <a:ext cx="2084225" cy="369332"/>
          </a:xfrm>
          <a:prstGeom prst="rect">
            <a:avLst/>
          </a:prstGeom>
        </p:spPr>
        <p:txBody>
          <a:bodyPr wrap="none">
            <a:spAutoFit/>
          </a:bodyPr>
          <a:lstStyle/>
          <a:p>
            <a:r>
              <a:rPr lang="en-US" altLang="zh-CN" dirty="0" err="1">
                <a:latin typeface="DengXian" charset="-122"/>
                <a:ea typeface="DengXian" charset="-122"/>
                <a:cs typeface="DengXian" charset="-122"/>
              </a:rPr>
              <a:t>Actinidia</a:t>
            </a:r>
            <a:r>
              <a:rPr lang="en-US" altLang="zh-CN" dirty="0">
                <a:latin typeface="DengXian" charset="-122"/>
                <a:ea typeface="DengXian" charset="-122"/>
                <a:cs typeface="DengXian" charset="-122"/>
              </a:rPr>
              <a:t> </a:t>
            </a:r>
            <a:r>
              <a:rPr lang="en-US" altLang="zh-CN" dirty="0" err="1">
                <a:latin typeface="DengXian" charset="-122"/>
                <a:ea typeface="DengXian" charset="-122"/>
                <a:cs typeface="DengXian" charset="-122"/>
              </a:rPr>
              <a:t>polygama</a:t>
            </a:r>
            <a:endParaRPr lang="zh-CN" altLang="en-US" dirty="0">
              <a:latin typeface="DengXian" charset="-122"/>
              <a:ea typeface="DengXian" charset="-122"/>
              <a:cs typeface="DengXian" charset="-122"/>
            </a:endParaRPr>
          </a:p>
        </p:txBody>
      </p:sp>
      <p:sp>
        <p:nvSpPr>
          <p:cNvPr id="17" name="圆角矩形 16"/>
          <p:cNvSpPr/>
          <p:nvPr/>
        </p:nvSpPr>
        <p:spPr>
          <a:xfrm>
            <a:off x="3868343" y="1830496"/>
            <a:ext cx="2513448" cy="4116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DengXian" charset="-122"/>
              <a:ea typeface="DengXian" charset="-122"/>
              <a:cs typeface="DengXian" charset="-122"/>
            </a:endParaRPr>
          </a:p>
        </p:txBody>
      </p:sp>
      <p:cxnSp>
        <p:nvCxnSpPr>
          <p:cNvPr id="16" name="直接箭头连接符 15"/>
          <p:cNvCxnSpPr>
            <a:stCxn id="6" idx="0"/>
            <a:endCxn id="17" idx="2"/>
          </p:cNvCxnSpPr>
          <p:nvPr/>
        </p:nvCxnSpPr>
        <p:spPr>
          <a:xfrm flipH="1" flipV="1">
            <a:off x="5125067" y="2242128"/>
            <a:ext cx="1142980" cy="2912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3"/>
            <a:endCxn id="14" idx="1"/>
          </p:cNvCxnSpPr>
          <p:nvPr/>
        </p:nvCxnSpPr>
        <p:spPr>
          <a:xfrm flipV="1">
            <a:off x="6859174" y="2348714"/>
            <a:ext cx="499055" cy="3904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 idx="2"/>
            <a:endCxn id="10" idx="0"/>
          </p:cNvCxnSpPr>
          <p:nvPr/>
        </p:nvCxnSpPr>
        <p:spPr>
          <a:xfrm>
            <a:off x="6268047" y="2945012"/>
            <a:ext cx="973262" cy="3959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6" idx="1"/>
            <a:endCxn id="12" idx="0"/>
          </p:cNvCxnSpPr>
          <p:nvPr/>
        </p:nvCxnSpPr>
        <p:spPr>
          <a:xfrm flipH="1">
            <a:off x="4775452" y="2739196"/>
            <a:ext cx="901468" cy="3727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0" idx="3"/>
            <a:endCxn id="14" idx="2"/>
          </p:cNvCxnSpPr>
          <p:nvPr/>
        </p:nvCxnSpPr>
        <p:spPr>
          <a:xfrm flipV="1">
            <a:off x="7832436" y="2554530"/>
            <a:ext cx="116920" cy="9922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0" idx="1"/>
            <a:endCxn id="12" idx="3"/>
          </p:cNvCxnSpPr>
          <p:nvPr/>
        </p:nvCxnSpPr>
        <p:spPr>
          <a:xfrm flipH="1" flipV="1">
            <a:off x="5366579" y="3317796"/>
            <a:ext cx="1283603" cy="2289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标题 8"/>
          <p:cNvSpPr>
            <a:spLocks noGrp="1"/>
          </p:cNvSpPr>
          <p:nvPr>
            <p:ph type="title"/>
          </p:nvPr>
        </p:nvSpPr>
        <p:spPr/>
        <p:txBody>
          <a:bodyPr/>
          <a:lstStyle/>
          <a:p>
            <a:r>
              <a:rPr kumimoji="1" lang="en-US" altLang="zh-CN" dirty="0"/>
              <a:t>Complicated World</a:t>
            </a:r>
          </a:p>
        </p:txBody>
      </p:sp>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49</a:t>
            </a:fld>
            <a:endParaRPr lang="zh-CN" altLang="en-US">
              <a:solidFill>
                <a:prstClr val="black">
                  <a:tint val="75000"/>
                </a:prstClr>
              </a:solidFill>
            </a:endParaRPr>
          </a:p>
        </p:txBody>
      </p:sp>
    </p:spTree>
    <p:extLst>
      <p:ext uri="{BB962C8B-B14F-4D97-AF65-F5344CB8AC3E}">
        <p14:creationId xmlns:p14="http://schemas.microsoft.com/office/powerpoint/2010/main" val="1812821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Entities</a:t>
            </a:r>
            <a:r>
              <a:rPr lang="zh-CN" altLang="en-US" dirty="0"/>
              <a:t> </a:t>
            </a:r>
            <a:r>
              <a:rPr lang="en-US" altLang="zh-CN" dirty="0"/>
              <a:t>and</a:t>
            </a:r>
            <a:r>
              <a:rPr lang="zh-CN" altLang="en-US" dirty="0"/>
              <a:t> </a:t>
            </a:r>
            <a:r>
              <a:rPr lang="en-US" altLang="zh-CN" dirty="0"/>
              <a:t>Relations</a:t>
            </a:r>
            <a:endParaRPr lang="zh-CN" altLang="en-US" dirty="0"/>
          </a:p>
        </p:txBody>
      </p:sp>
      <p:pic>
        <p:nvPicPr>
          <p:cNvPr id="5" name="内容占位符 4"/>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4932040" y="1916832"/>
            <a:ext cx="4038600" cy="4406427"/>
          </a:xfrm>
        </p:spPr>
      </p:pic>
      <p:sp>
        <p:nvSpPr>
          <p:cNvPr id="6" name="内容占位符 2"/>
          <p:cNvSpPr>
            <a:spLocks noGrp="1"/>
          </p:cNvSpPr>
          <p:nvPr>
            <p:ph sz="half" idx="1"/>
          </p:nvPr>
        </p:nvSpPr>
        <p:spPr>
          <a:xfrm>
            <a:off x="251520" y="1288143"/>
            <a:ext cx="5544616" cy="5040560"/>
          </a:xfrm>
        </p:spPr>
        <p:txBody>
          <a:bodyPr>
            <a:noAutofit/>
          </a:bodyPr>
          <a:lstStyle/>
          <a:p>
            <a:r>
              <a:rPr lang="en-US" altLang="zh-CN" dirty="0"/>
              <a:t>Knowledge</a:t>
            </a:r>
            <a:r>
              <a:rPr lang="zh-CN" altLang="en-US" dirty="0"/>
              <a:t> </a:t>
            </a:r>
            <a:r>
              <a:rPr lang="en-US" altLang="zh-CN" dirty="0"/>
              <a:t>structured</a:t>
            </a:r>
            <a:r>
              <a:rPr lang="zh-CN" altLang="en-US" dirty="0"/>
              <a:t> </a:t>
            </a:r>
            <a:r>
              <a:rPr lang="en-US" altLang="zh-CN" dirty="0"/>
              <a:t>as</a:t>
            </a:r>
            <a:r>
              <a:rPr lang="zh-CN" altLang="en-US" dirty="0"/>
              <a:t> </a:t>
            </a:r>
            <a:r>
              <a:rPr lang="en-US" altLang="zh-CN" dirty="0"/>
              <a:t>graph</a:t>
            </a:r>
          </a:p>
          <a:p>
            <a:pPr lvl="1"/>
            <a:r>
              <a:rPr lang="en-US" altLang="zh-CN" dirty="0"/>
              <a:t>Each</a:t>
            </a:r>
            <a:r>
              <a:rPr lang="zh-CN" altLang="en-US" dirty="0"/>
              <a:t> </a:t>
            </a:r>
            <a:r>
              <a:rPr lang="en-US" altLang="zh-CN" dirty="0"/>
              <a:t>node</a:t>
            </a:r>
            <a:r>
              <a:rPr lang="zh-CN" altLang="en-US" dirty="0"/>
              <a:t> </a:t>
            </a:r>
            <a:r>
              <a:rPr lang="en-US" altLang="zh-CN" dirty="0"/>
              <a:t>=</a:t>
            </a:r>
            <a:r>
              <a:rPr lang="zh-CN" altLang="en-US" dirty="0"/>
              <a:t> </a:t>
            </a:r>
            <a:r>
              <a:rPr lang="en-US" altLang="zh-CN" dirty="0"/>
              <a:t>an</a:t>
            </a:r>
            <a:r>
              <a:rPr lang="zh-CN" altLang="en-US" dirty="0"/>
              <a:t> </a:t>
            </a:r>
            <a:r>
              <a:rPr lang="en-US" altLang="zh-CN" dirty="0"/>
              <a:t>entity</a:t>
            </a:r>
          </a:p>
          <a:p>
            <a:pPr lvl="1"/>
            <a:r>
              <a:rPr lang="en-US" altLang="zh-CN" dirty="0"/>
              <a:t>Each</a:t>
            </a:r>
            <a:r>
              <a:rPr lang="zh-CN" altLang="en-US" dirty="0"/>
              <a:t> </a:t>
            </a:r>
            <a:r>
              <a:rPr lang="en-US" altLang="zh-CN" dirty="0"/>
              <a:t>edge</a:t>
            </a:r>
            <a:r>
              <a:rPr lang="zh-CN" altLang="en-US" dirty="0"/>
              <a:t> </a:t>
            </a:r>
            <a:r>
              <a:rPr lang="en-US" altLang="zh-CN" dirty="0"/>
              <a:t>=</a:t>
            </a:r>
            <a:r>
              <a:rPr lang="zh-CN" altLang="en-US" dirty="0"/>
              <a:t> </a:t>
            </a:r>
            <a:r>
              <a:rPr lang="en-US" altLang="zh-CN" dirty="0"/>
              <a:t>a</a:t>
            </a:r>
            <a:r>
              <a:rPr lang="zh-CN" altLang="en-US" dirty="0"/>
              <a:t> </a:t>
            </a:r>
            <a:r>
              <a:rPr lang="en-US" altLang="zh-CN" dirty="0"/>
              <a:t>relation</a:t>
            </a:r>
          </a:p>
          <a:p>
            <a:r>
              <a:rPr lang="en-US" altLang="zh-CN" dirty="0"/>
              <a:t>Fact: (head,</a:t>
            </a:r>
            <a:r>
              <a:rPr lang="zh-CN" altLang="en-US" dirty="0"/>
              <a:t> </a:t>
            </a:r>
            <a:r>
              <a:rPr lang="en-US" altLang="zh-CN" dirty="0"/>
              <a:t>relation,</a:t>
            </a:r>
            <a:r>
              <a:rPr lang="zh-CN" altLang="en-US" dirty="0"/>
              <a:t> </a:t>
            </a:r>
            <a:r>
              <a:rPr lang="en-US" altLang="zh-CN" dirty="0"/>
              <a:t>tail)</a:t>
            </a:r>
          </a:p>
          <a:p>
            <a:pPr lvl="1"/>
            <a:r>
              <a:rPr lang="en-US" altLang="zh-CN" dirty="0"/>
              <a:t>head</a:t>
            </a:r>
            <a:r>
              <a:rPr lang="zh-CN" altLang="en-US" dirty="0"/>
              <a:t> </a:t>
            </a:r>
            <a:r>
              <a:rPr lang="en-US" altLang="zh-CN" dirty="0"/>
              <a:t>=</a:t>
            </a:r>
            <a:r>
              <a:rPr lang="zh-CN" altLang="en-US" dirty="0"/>
              <a:t> </a:t>
            </a:r>
            <a:r>
              <a:rPr lang="en-US" altLang="zh-CN" dirty="0"/>
              <a:t>subject</a:t>
            </a:r>
            <a:r>
              <a:rPr lang="zh-CN" altLang="en-US" dirty="0"/>
              <a:t> </a:t>
            </a:r>
            <a:r>
              <a:rPr lang="en-US" altLang="zh-CN" dirty="0"/>
              <a:t>entity</a:t>
            </a:r>
          </a:p>
          <a:p>
            <a:pPr lvl="1"/>
            <a:r>
              <a:rPr lang="en-US" altLang="zh-CN" dirty="0"/>
              <a:t>relation</a:t>
            </a:r>
            <a:r>
              <a:rPr lang="zh-CN" altLang="en-US" dirty="0"/>
              <a:t> </a:t>
            </a:r>
            <a:r>
              <a:rPr lang="en-US" altLang="zh-CN" dirty="0"/>
              <a:t>=</a:t>
            </a:r>
            <a:r>
              <a:rPr lang="zh-CN" altLang="en-US" dirty="0"/>
              <a:t> </a:t>
            </a:r>
            <a:r>
              <a:rPr lang="en-US" altLang="zh-CN" dirty="0"/>
              <a:t>relation</a:t>
            </a:r>
            <a:r>
              <a:rPr lang="zh-CN" altLang="en-US" dirty="0"/>
              <a:t> </a:t>
            </a:r>
            <a:r>
              <a:rPr lang="en-US" altLang="zh-CN" dirty="0"/>
              <a:t>type</a:t>
            </a:r>
          </a:p>
          <a:p>
            <a:pPr lvl="1"/>
            <a:r>
              <a:rPr lang="en-US" altLang="zh-CN" dirty="0"/>
              <a:t>tail</a:t>
            </a:r>
            <a:r>
              <a:rPr lang="zh-CN" altLang="en-US" dirty="0"/>
              <a:t> </a:t>
            </a:r>
            <a:r>
              <a:rPr lang="en-US" altLang="zh-CN" dirty="0"/>
              <a:t>=</a:t>
            </a:r>
            <a:r>
              <a:rPr lang="zh-CN" altLang="en-US" dirty="0"/>
              <a:t> </a:t>
            </a:r>
            <a:r>
              <a:rPr lang="en-US" altLang="zh-CN" dirty="0"/>
              <a:t>object</a:t>
            </a:r>
            <a:r>
              <a:rPr lang="zh-CN" altLang="en-US" dirty="0"/>
              <a:t> </a:t>
            </a:r>
            <a:r>
              <a:rPr lang="en-US" altLang="zh-CN" dirty="0"/>
              <a:t>entity</a:t>
            </a:r>
          </a:p>
          <a:p>
            <a:r>
              <a:rPr lang="en-US" altLang="zh-CN" dirty="0"/>
              <a:t>Typical</a:t>
            </a:r>
            <a:r>
              <a:rPr lang="zh-CN" altLang="en-US" dirty="0"/>
              <a:t> </a:t>
            </a:r>
            <a:r>
              <a:rPr lang="en-US" altLang="zh-CN" dirty="0"/>
              <a:t>KGs</a:t>
            </a:r>
          </a:p>
          <a:p>
            <a:pPr lvl="1"/>
            <a:r>
              <a:rPr lang="en-US" altLang="zh-CN" dirty="0"/>
              <a:t>WordNet:</a:t>
            </a:r>
            <a:r>
              <a:rPr lang="zh-CN" altLang="en-US" dirty="0"/>
              <a:t> </a:t>
            </a:r>
            <a:r>
              <a:rPr lang="en-US" altLang="zh-CN" dirty="0"/>
              <a:t>Linguistic</a:t>
            </a:r>
            <a:r>
              <a:rPr lang="zh-CN" altLang="en-US" dirty="0"/>
              <a:t> </a:t>
            </a:r>
            <a:r>
              <a:rPr lang="en-US" altLang="zh-CN" dirty="0"/>
              <a:t>KG</a:t>
            </a:r>
          </a:p>
          <a:p>
            <a:pPr lvl="1"/>
            <a:r>
              <a:rPr lang="en-US" altLang="zh-CN" dirty="0"/>
              <a:t>Freebase:</a:t>
            </a:r>
            <a:r>
              <a:rPr lang="zh-CN" altLang="en-US" dirty="0"/>
              <a:t> </a:t>
            </a:r>
            <a:r>
              <a:rPr lang="en-US" altLang="zh-CN" dirty="0"/>
              <a:t>World</a:t>
            </a:r>
            <a:r>
              <a:rPr lang="zh-CN" altLang="en-US" dirty="0"/>
              <a:t> </a:t>
            </a:r>
            <a:r>
              <a:rPr lang="en-US" altLang="zh-CN" dirty="0"/>
              <a:t>KG</a:t>
            </a:r>
          </a:p>
        </p:txBody>
      </p:sp>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a:t>
            </a:fld>
            <a:endParaRPr lang="zh-CN" altLang="en-US">
              <a:solidFill>
                <a:prstClr val="black">
                  <a:tint val="75000"/>
                </a:prstClr>
              </a:solidFill>
            </a:endParaRPr>
          </a:p>
        </p:txBody>
      </p:sp>
    </p:spTree>
    <p:extLst>
      <p:ext uri="{BB962C8B-B14F-4D97-AF65-F5344CB8AC3E}">
        <p14:creationId xmlns:p14="http://schemas.microsoft.com/office/powerpoint/2010/main" val="3082601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589" y="1478140"/>
            <a:ext cx="8229599" cy="769441"/>
          </a:xfrm>
          <a:prstGeom prst="rect">
            <a:avLst/>
          </a:prstGeom>
        </p:spPr>
        <p:txBody>
          <a:bodyPr wrap="square">
            <a:spAutoFit/>
          </a:bodyPr>
          <a:lstStyle/>
          <a:p>
            <a:pPr marL="800100" lvl="1" indent="-342900">
              <a:buFont typeface="Arial" panose="020B0604020202020204" pitchFamily="34" charset="0"/>
              <a:buChar char="•"/>
            </a:pPr>
            <a:endParaRPr lang="en-US" altLang="zh-CN" sz="2400" dirty="0">
              <a:latin typeface="Times New Roman" pitchFamily="18" charset="0"/>
              <a:ea typeface="微软雅黑" panose="020B0503020204020204" pitchFamily="34" charset="-122"/>
              <a:cs typeface="Times New Roman" pitchFamily="18" charset="0"/>
            </a:endParaRPr>
          </a:p>
          <a:p>
            <a:pPr marL="800100" lvl="1" indent="-342900">
              <a:buFont typeface="Arial" panose="020B0604020202020204" pitchFamily="34" charset="0"/>
              <a:buChar char="•"/>
            </a:pPr>
            <a:endParaRPr lang="en-US" altLang="zh-CN" sz="2000" dirty="0">
              <a:latin typeface="Times New Roman" pitchFamily="18" charset="0"/>
              <a:ea typeface="微软雅黑" panose="020B0503020204020204" pitchFamily="34" charset="-122"/>
              <a:cs typeface="Times New Roman" pitchFamily="18" charset="0"/>
            </a:endParaRPr>
          </a:p>
        </p:txBody>
      </p:sp>
      <p:sp>
        <p:nvSpPr>
          <p:cNvPr id="47" name="标题 46"/>
          <p:cNvSpPr>
            <a:spLocks noGrp="1"/>
          </p:cNvSpPr>
          <p:nvPr>
            <p:ph type="title"/>
          </p:nvPr>
        </p:nvSpPr>
        <p:spPr/>
        <p:txBody>
          <a:bodyPr/>
          <a:lstStyle/>
          <a:p>
            <a:r>
              <a:rPr kumimoji="1" lang="en-US" altLang="zh-CN" dirty="0"/>
              <a:t>Three Types of Information</a:t>
            </a:r>
            <a:endParaRPr kumimoji="1" lang="zh-CN" altLang="en-US" dirty="0"/>
          </a:p>
        </p:txBody>
      </p:sp>
      <p:sp>
        <p:nvSpPr>
          <p:cNvPr id="10" name="内容占位符 9"/>
          <p:cNvSpPr>
            <a:spLocks noGrp="1"/>
          </p:cNvSpPr>
          <p:nvPr>
            <p:ph idx="1"/>
          </p:nvPr>
        </p:nvSpPr>
        <p:spPr/>
        <p:txBody>
          <a:bodyPr>
            <a:normAutofit lnSpcReduction="10000"/>
          </a:bodyPr>
          <a:lstStyle/>
          <a:p>
            <a:r>
              <a:rPr lang="en-US" altLang="zh-CN" dirty="0">
                <a:solidFill>
                  <a:srgbClr val="FF0000"/>
                </a:solidFill>
              </a:rPr>
              <a:t>Text Information</a:t>
            </a:r>
          </a:p>
          <a:p>
            <a:pPr lvl="1"/>
            <a:r>
              <a:rPr lang="en-US" altLang="zh-CN" dirty="0">
                <a:solidFill>
                  <a:srgbClr val="FF0000"/>
                </a:solidFill>
              </a:rPr>
              <a:t>Construct representation with the corresponding entity descriptions, entity text</a:t>
            </a:r>
          </a:p>
          <a:p>
            <a:endParaRPr lang="en-US" altLang="zh-CN" dirty="0"/>
          </a:p>
          <a:p>
            <a:r>
              <a:rPr lang="en-US" altLang="zh-CN" dirty="0"/>
              <a:t>Structure Information</a:t>
            </a:r>
          </a:p>
          <a:p>
            <a:pPr lvl="1"/>
            <a:r>
              <a:rPr lang="en-US" altLang="zh-CN" dirty="0"/>
              <a:t>Construct representation from the corresponding entity hierarchical structure</a:t>
            </a:r>
          </a:p>
          <a:p>
            <a:pPr lvl="1"/>
            <a:endParaRPr lang="en-US" altLang="zh-CN" dirty="0"/>
          </a:p>
          <a:p>
            <a:r>
              <a:rPr lang="en-US" altLang="zh-CN" dirty="0"/>
              <a:t>Image Information</a:t>
            </a:r>
          </a:p>
          <a:p>
            <a:pPr lvl="1"/>
            <a:r>
              <a:rPr lang="en-US" altLang="zh-CN" dirty="0"/>
              <a:t>Construct representation from the corresponding entity images</a:t>
            </a:r>
          </a:p>
          <a:p>
            <a:pPr lvl="1"/>
            <a:endParaRPr lang="en-US" altLang="zh-CN" dirty="0"/>
          </a:p>
          <a:p>
            <a:endParaRPr lang="zh-CN" altLang="en-US" dirty="0"/>
          </a:p>
        </p:txBody>
      </p:sp>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50</a:t>
            </a:fld>
            <a:endParaRPr lang="zh-CN" altLang="en-US">
              <a:solidFill>
                <a:prstClr val="black">
                  <a:tint val="75000"/>
                </a:prstClr>
              </a:solidFill>
            </a:endParaRPr>
          </a:p>
        </p:txBody>
      </p:sp>
    </p:spTree>
    <p:extLst>
      <p:ext uri="{BB962C8B-B14F-4D97-AF65-F5344CB8AC3E}">
        <p14:creationId xmlns:p14="http://schemas.microsoft.com/office/powerpoint/2010/main" val="40449243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Entity</a:t>
            </a:r>
            <a:r>
              <a:rPr kumimoji="1" lang="zh-CN" altLang="en-US" dirty="0"/>
              <a:t> </a:t>
            </a:r>
            <a:r>
              <a:rPr kumimoji="1" lang="en-US" altLang="zh-CN" dirty="0"/>
              <a:t>Descriptions</a:t>
            </a:r>
            <a:endParaRPr kumimoji="1" lang="zh-CN" altLang="en-US" dirty="0"/>
          </a:p>
        </p:txBody>
      </p:sp>
      <p:sp>
        <p:nvSpPr>
          <p:cNvPr id="3" name="内容占位符 2"/>
          <p:cNvSpPr>
            <a:spLocks noGrp="1"/>
          </p:cNvSpPr>
          <p:nvPr>
            <p:ph idx="1"/>
          </p:nvPr>
        </p:nvSpPr>
        <p:spPr/>
        <p:txBody>
          <a:bodyPr/>
          <a:lstStyle/>
          <a:p>
            <a:r>
              <a:rPr kumimoji="1" lang="en-US" altLang="zh-CN" dirty="0"/>
              <a:t>KG</a:t>
            </a:r>
            <a:r>
              <a:rPr kumimoji="1" lang="zh-CN" altLang="en-US" dirty="0"/>
              <a:t> </a:t>
            </a:r>
            <a:r>
              <a:rPr kumimoji="1" lang="en-US" altLang="zh-CN" dirty="0"/>
              <a:t>contains</a:t>
            </a:r>
            <a:r>
              <a:rPr kumimoji="1" lang="zh-CN" altLang="en-US" dirty="0"/>
              <a:t> </a:t>
            </a:r>
            <a:r>
              <a:rPr kumimoji="1" lang="en-US" altLang="zh-CN" dirty="0"/>
              <a:t>rich</a:t>
            </a:r>
            <a:r>
              <a:rPr kumimoji="1" lang="zh-CN" altLang="en-US" dirty="0"/>
              <a:t> </a:t>
            </a:r>
            <a:r>
              <a:rPr kumimoji="1" lang="en-US" altLang="zh-CN" dirty="0"/>
              <a:t>information</a:t>
            </a:r>
            <a:r>
              <a:rPr kumimoji="1" lang="zh-CN" altLang="en-US" dirty="0"/>
              <a:t> </a:t>
            </a:r>
            <a:r>
              <a:rPr kumimoji="1" lang="en-US" altLang="zh-CN" dirty="0"/>
              <a:t>besides</a:t>
            </a:r>
            <a:r>
              <a:rPr kumimoji="1" lang="zh-CN" altLang="en-US" dirty="0"/>
              <a:t> </a:t>
            </a:r>
            <a:r>
              <a:rPr kumimoji="1" lang="en-US" altLang="zh-CN" dirty="0"/>
              <a:t>network</a:t>
            </a:r>
            <a:r>
              <a:rPr kumimoji="1" lang="zh-CN" altLang="en-US" dirty="0"/>
              <a:t> </a:t>
            </a:r>
            <a:r>
              <a:rPr kumimoji="1" lang="en-US" altLang="zh-CN" dirty="0"/>
              <a:t>structure</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51</a:t>
            </a:fld>
            <a:endParaRPr lang="zh-CN" altLang="en-US">
              <a:solidFill>
                <a:prstClr val="black">
                  <a:tint val="75000"/>
                </a:prstClr>
              </a:solidFill>
            </a:endParaRPr>
          </a:p>
        </p:txBody>
      </p:sp>
      <p:pic>
        <p:nvPicPr>
          <p:cNvPr id="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8151" y="2457131"/>
            <a:ext cx="8253012" cy="2792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9116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Description-Embodied</a:t>
            </a:r>
            <a:r>
              <a:rPr lang="zh-CN" altLang="en-US"/>
              <a:t> </a:t>
            </a:r>
            <a:r>
              <a:rPr lang="en-US" altLang="zh-CN"/>
              <a:t>RL4KG</a:t>
            </a:r>
            <a:endParaRPr lang="zh-CN" altLang="en-US" dirty="0"/>
          </a:p>
        </p:txBody>
      </p:sp>
      <p:sp>
        <p:nvSpPr>
          <p:cNvPr id="6" name="内容占位符 5"/>
          <p:cNvSpPr>
            <a:spLocks noGrp="1"/>
          </p:cNvSpPr>
          <p:nvPr>
            <p:ph idx="1"/>
          </p:nvPr>
        </p:nvSpPr>
        <p:spPr/>
        <p:txBody>
          <a:bodyPr/>
          <a:lstStyle/>
          <a:p>
            <a:r>
              <a:rPr lang="en-US" altLang="zh-CN"/>
              <a:t>Enhance</a:t>
            </a:r>
            <a:r>
              <a:rPr lang="zh-CN" altLang="en-US"/>
              <a:t> </a:t>
            </a:r>
            <a:r>
              <a:rPr lang="en-US" altLang="zh-CN"/>
              <a:t>entity</a:t>
            </a:r>
            <a:r>
              <a:rPr lang="zh-CN" altLang="en-US"/>
              <a:t> </a:t>
            </a:r>
            <a:r>
              <a:rPr lang="en-US" altLang="zh-CN"/>
              <a:t>representation</a:t>
            </a:r>
            <a:r>
              <a:rPr lang="zh-CN" altLang="en-US"/>
              <a:t> </a:t>
            </a:r>
            <a:r>
              <a:rPr lang="en-US" altLang="zh-CN"/>
              <a:t>with</a:t>
            </a:r>
            <a:r>
              <a:rPr lang="zh-CN" altLang="en-US"/>
              <a:t> </a:t>
            </a:r>
            <a:r>
              <a:rPr lang="en-US" altLang="zh-CN"/>
              <a:t>descriptions</a:t>
            </a:r>
            <a:endParaRPr lang="zh-CN" altLang="en-US"/>
          </a:p>
          <a:p>
            <a:r>
              <a:rPr lang="en-US" altLang="zh-CN"/>
              <a:t>Model</a:t>
            </a:r>
            <a:r>
              <a:rPr lang="zh-CN" altLang="en-US"/>
              <a:t> </a:t>
            </a:r>
            <a:r>
              <a:rPr lang="en-US" altLang="zh-CN"/>
              <a:t>descriptions</a:t>
            </a:r>
            <a:r>
              <a:rPr lang="zh-CN" altLang="en-US"/>
              <a:t> </a:t>
            </a:r>
            <a:r>
              <a:rPr lang="en-US" altLang="zh-CN"/>
              <a:t>with</a:t>
            </a:r>
            <a:r>
              <a:rPr lang="zh-CN" altLang="en-US"/>
              <a:t> </a:t>
            </a:r>
            <a:r>
              <a:rPr lang="en-US" altLang="zh-CN"/>
              <a:t>CNN</a:t>
            </a:r>
            <a:endParaRPr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52</a:t>
            </a:fld>
            <a:endParaRPr lang="zh-CN" altLang="en-US"/>
          </a:p>
        </p:txBody>
      </p:sp>
      <p:pic>
        <p:nvPicPr>
          <p:cNvPr id="7" name="内容占位符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504" y="2622803"/>
            <a:ext cx="8928100" cy="3526492"/>
          </a:xfrm>
          <a:prstGeom prst="rect">
            <a:avLst/>
          </a:prstGeom>
        </p:spPr>
      </p:pic>
      <p:sp>
        <p:nvSpPr>
          <p:cNvPr id="8" name="矩形 7"/>
          <p:cNvSpPr/>
          <p:nvPr/>
        </p:nvSpPr>
        <p:spPr>
          <a:xfrm>
            <a:off x="0" y="6474822"/>
            <a:ext cx="9149506" cy="338554"/>
          </a:xfrm>
          <a:prstGeom prst="rect">
            <a:avLst/>
          </a:prstGeom>
        </p:spPr>
        <p:txBody>
          <a:bodyPr wrap="square">
            <a:spAutoFit/>
          </a:bodyPr>
          <a:lstStyle/>
          <a:p>
            <a:r>
              <a:rPr lang="en-US" altLang="zh-CN" sz="1600" dirty="0" err="1">
                <a:solidFill>
                  <a:srgbClr val="222222"/>
                </a:solidFill>
                <a:ea typeface="Times New Roman" charset="0"/>
                <a:cs typeface="Times New Roman" charset="0"/>
              </a:rPr>
              <a:t>Xie</a:t>
            </a:r>
            <a:r>
              <a:rPr lang="en-US" altLang="zh-CN" sz="1600" dirty="0">
                <a:solidFill>
                  <a:srgbClr val="222222"/>
                </a:solidFill>
                <a:ea typeface="Times New Roman" charset="0"/>
                <a:cs typeface="Times New Roman" charset="0"/>
              </a:rPr>
              <a:t>, et</a:t>
            </a:r>
            <a:r>
              <a:rPr lang="zh-CN" altLang="en-US" sz="1600" dirty="0">
                <a:solidFill>
                  <a:srgbClr val="222222"/>
                </a:solidFill>
                <a:ea typeface="Times New Roman" charset="0"/>
                <a:cs typeface="Times New Roman" charset="0"/>
              </a:rPr>
              <a:t> </a:t>
            </a:r>
            <a:r>
              <a:rPr lang="en-US" altLang="zh-CN" sz="1600" dirty="0">
                <a:solidFill>
                  <a:srgbClr val="222222"/>
                </a:solidFill>
                <a:ea typeface="Times New Roman" charset="0"/>
                <a:cs typeface="Times New Roman" charset="0"/>
              </a:rPr>
              <a:t>al. (2016). Representation Learning of Knowledge Graphs with Entity Descriptions. AAAI.</a:t>
            </a:r>
          </a:p>
        </p:txBody>
      </p:sp>
    </p:spTree>
    <p:extLst>
      <p:ext uri="{BB962C8B-B14F-4D97-AF65-F5344CB8AC3E}">
        <p14:creationId xmlns:p14="http://schemas.microsoft.com/office/powerpoint/2010/main" val="21849074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589" y="1478140"/>
            <a:ext cx="8229599" cy="769441"/>
          </a:xfrm>
          <a:prstGeom prst="rect">
            <a:avLst/>
          </a:prstGeom>
        </p:spPr>
        <p:txBody>
          <a:bodyPr wrap="square">
            <a:spAutoFit/>
          </a:bodyPr>
          <a:lstStyle/>
          <a:p>
            <a:pPr marL="800100" lvl="1" indent="-342900">
              <a:buFont typeface="Arial" panose="020B0604020202020204" pitchFamily="34" charset="0"/>
              <a:buChar char="•"/>
            </a:pPr>
            <a:endParaRPr lang="en-US" altLang="zh-CN" sz="2400" dirty="0">
              <a:latin typeface="Times New Roman" pitchFamily="18" charset="0"/>
              <a:ea typeface="微软雅黑" panose="020B0503020204020204" pitchFamily="34" charset="-122"/>
              <a:cs typeface="Times New Roman" pitchFamily="18" charset="0"/>
            </a:endParaRPr>
          </a:p>
          <a:p>
            <a:pPr marL="800100" lvl="1" indent="-342900">
              <a:buFont typeface="Arial" panose="020B0604020202020204" pitchFamily="34" charset="0"/>
              <a:buChar char="•"/>
            </a:pPr>
            <a:endParaRPr lang="en-US" altLang="zh-CN" sz="2000" dirty="0">
              <a:latin typeface="Times New Roman" pitchFamily="18" charset="0"/>
              <a:ea typeface="微软雅黑" panose="020B0503020204020204" pitchFamily="34" charset="-122"/>
              <a:cs typeface="Times New Roman" pitchFamily="18" charset="0"/>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7584" y="3717032"/>
            <a:ext cx="7261185" cy="2079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9"/>
          <p:cNvSpPr>
            <a:spLocks noGrp="1"/>
          </p:cNvSpPr>
          <p:nvPr>
            <p:ph type="title"/>
          </p:nvPr>
        </p:nvSpPr>
        <p:spPr/>
        <p:txBody>
          <a:bodyPr/>
          <a:lstStyle/>
          <a:p>
            <a:r>
              <a:rPr lang="en-US" altLang="zh-CN" dirty="0"/>
              <a:t>Datasets</a:t>
            </a:r>
            <a:endParaRPr kumimoji="1" lang="zh-CN" altLang="en-US" dirty="0"/>
          </a:p>
        </p:txBody>
      </p:sp>
      <p:sp>
        <p:nvSpPr>
          <p:cNvPr id="8" name="内容占位符 7"/>
          <p:cNvSpPr>
            <a:spLocks noGrp="1"/>
          </p:cNvSpPr>
          <p:nvPr>
            <p:ph idx="1"/>
          </p:nvPr>
        </p:nvSpPr>
        <p:spPr/>
        <p:txBody>
          <a:bodyPr/>
          <a:lstStyle/>
          <a:p>
            <a:r>
              <a:rPr lang="en-US" altLang="zh-CN" dirty="0"/>
              <a:t>FB15K: A typical KG dataset extracted from Freebase (</a:t>
            </a:r>
            <a:r>
              <a:rPr lang="en-US" altLang="zh-CN" dirty="0" err="1"/>
              <a:t>Bordes</a:t>
            </a:r>
            <a:r>
              <a:rPr lang="en-US" altLang="zh-CN" dirty="0"/>
              <a:t> et al., 2013)</a:t>
            </a:r>
          </a:p>
          <a:p>
            <a:r>
              <a:rPr lang="en-US" altLang="zh-CN" dirty="0"/>
              <a:t>FB20K: A new dataset based on FB15K with new entities for zero-shot scenario</a:t>
            </a:r>
          </a:p>
          <a:p>
            <a:endParaRPr lang="zh-CN" altLang="en-US" dirty="0"/>
          </a:p>
        </p:txBody>
      </p:sp>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53</a:t>
            </a:fld>
            <a:endParaRPr lang="zh-CN" altLang="en-US">
              <a:solidFill>
                <a:prstClr val="black">
                  <a:tint val="75000"/>
                </a:prstClr>
              </a:solidFill>
            </a:endParaRPr>
          </a:p>
        </p:txBody>
      </p:sp>
    </p:spTree>
    <p:extLst>
      <p:ext uri="{BB962C8B-B14F-4D97-AF65-F5344CB8AC3E}">
        <p14:creationId xmlns:p14="http://schemas.microsoft.com/office/powerpoint/2010/main" val="2554739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589" y="1478140"/>
            <a:ext cx="8229599" cy="769441"/>
          </a:xfrm>
          <a:prstGeom prst="rect">
            <a:avLst/>
          </a:prstGeom>
        </p:spPr>
        <p:txBody>
          <a:bodyPr wrap="square">
            <a:spAutoFit/>
          </a:bodyPr>
          <a:lstStyle/>
          <a:p>
            <a:pPr marL="800100" lvl="1" indent="-342900">
              <a:buFont typeface="Arial" panose="020B0604020202020204" pitchFamily="34" charset="0"/>
              <a:buChar char="•"/>
            </a:pPr>
            <a:endParaRPr lang="en-US" altLang="zh-CN" sz="2400" dirty="0">
              <a:latin typeface="Times New Roman" pitchFamily="18" charset="0"/>
              <a:ea typeface="微软雅黑" panose="020B0503020204020204" pitchFamily="34" charset="-122"/>
              <a:cs typeface="Times New Roman" pitchFamily="18" charset="0"/>
            </a:endParaRPr>
          </a:p>
          <a:p>
            <a:pPr marL="800100" lvl="1" indent="-342900">
              <a:buFont typeface="Arial" panose="020B0604020202020204" pitchFamily="34" charset="0"/>
              <a:buChar char="•"/>
            </a:pPr>
            <a:endParaRPr lang="en-US" altLang="zh-CN" sz="2000" dirty="0">
              <a:latin typeface="Times New Roman" pitchFamily="18" charset="0"/>
              <a:ea typeface="微软雅黑" panose="020B0503020204020204" pitchFamily="34" charset="-122"/>
              <a:cs typeface="Times New Roman" pitchFamily="18" charset="0"/>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65349" y="2660346"/>
            <a:ext cx="6216077" cy="2113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9"/>
          <p:cNvSpPr>
            <a:spLocks noGrp="1"/>
          </p:cNvSpPr>
          <p:nvPr>
            <p:ph type="title"/>
          </p:nvPr>
        </p:nvSpPr>
        <p:spPr/>
        <p:txBody>
          <a:bodyPr>
            <a:normAutofit/>
          </a:bodyPr>
          <a:lstStyle/>
          <a:p>
            <a:r>
              <a:rPr lang="en-US" altLang="zh-CN" dirty="0"/>
              <a:t>Knowledge Completion</a:t>
            </a:r>
            <a:endParaRPr kumimoji="1" lang="zh-CN" altLang="en-US" dirty="0"/>
          </a:p>
        </p:txBody>
      </p:sp>
      <p:sp>
        <p:nvSpPr>
          <p:cNvPr id="6" name="内容占位符 5"/>
          <p:cNvSpPr>
            <a:spLocks noGrp="1"/>
          </p:cNvSpPr>
          <p:nvPr>
            <p:ph idx="1"/>
          </p:nvPr>
        </p:nvSpPr>
        <p:spPr/>
        <p:txBody>
          <a:bodyPr/>
          <a:lstStyle/>
          <a:p>
            <a:r>
              <a:rPr lang="en-US" altLang="zh-CN"/>
              <a:t>Evaluation results on entity prediction</a:t>
            </a:r>
            <a:endParaRPr lang="zh-CN" altLang="en-US"/>
          </a:p>
          <a:p>
            <a:endParaRPr lang="zh-CN" altLang="en-US" dirty="0"/>
          </a:p>
        </p:txBody>
      </p:sp>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54</a:t>
            </a:fld>
            <a:endParaRPr lang="zh-CN" altLang="en-US">
              <a:solidFill>
                <a:prstClr val="black">
                  <a:tint val="75000"/>
                </a:prstClr>
              </a:solidFill>
            </a:endParaRPr>
          </a:p>
        </p:txBody>
      </p:sp>
    </p:spTree>
    <p:extLst>
      <p:ext uri="{BB962C8B-B14F-4D97-AF65-F5344CB8AC3E}">
        <p14:creationId xmlns:p14="http://schemas.microsoft.com/office/powerpoint/2010/main" val="3344186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589" y="1478140"/>
            <a:ext cx="8229599" cy="769441"/>
          </a:xfrm>
          <a:prstGeom prst="rect">
            <a:avLst/>
          </a:prstGeom>
        </p:spPr>
        <p:txBody>
          <a:bodyPr wrap="square">
            <a:spAutoFit/>
          </a:bodyPr>
          <a:lstStyle/>
          <a:p>
            <a:pPr marL="800100" lvl="1" indent="-342900">
              <a:buFont typeface="Arial" panose="020B0604020202020204" pitchFamily="34" charset="0"/>
              <a:buChar char="•"/>
            </a:pPr>
            <a:endParaRPr lang="en-US" altLang="zh-CN" sz="2400" dirty="0">
              <a:latin typeface="Times New Roman" pitchFamily="18" charset="0"/>
              <a:ea typeface="微软雅黑" panose="020B0503020204020204" pitchFamily="34" charset="-122"/>
              <a:cs typeface="Times New Roman" pitchFamily="18" charset="0"/>
            </a:endParaRPr>
          </a:p>
          <a:p>
            <a:pPr marL="800100" lvl="1" indent="-342900">
              <a:buFont typeface="Arial" panose="020B0604020202020204" pitchFamily="34" charset="0"/>
              <a:buChar char="•"/>
            </a:pPr>
            <a:endParaRPr lang="en-US" altLang="zh-CN" sz="2000" dirty="0">
              <a:latin typeface="Times New Roman" pitchFamily="18" charset="0"/>
              <a:ea typeface="微软雅黑" panose="020B0503020204020204" pitchFamily="34" charset="-122"/>
              <a:cs typeface="Times New Roman" pitchFamily="18" charset="0"/>
            </a:endParaRPr>
          </a:p>
        </p:txBody>
      </p:sp>
      <p:pic>
        <p:nvPicPr>
          <p:cNvPr id="614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45915" y="2665263"/>
            <a:ext cx="6254945" cy="21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9"/>
          <p:cNvSpPr>
            <a:spLocks noGrp="1"/>
          </p:cNvSpPr>
          <p:nvPr>
            <p:ph type="title"/>
          </p:nvPr>
        </p:nvSpPr>
        <p:spPr/>
        <p:txBody>
          <a:bodyPr>
            <a:normAutofit/>
          </a:bodyPr>
          <a:lstStyle/>
          <a:p>
            <a:r>
              <a:rPr lang="en-US" altLang="zh-CN" dirty="0"/>
              <a:t>Knowledge Completion in Zero-Shot</a:t>
            </a:r>
            <a:endParaRPr kumimoji="1" lang="zh-CN" altLang="en-US" dirty="0"/>
          </a:p>
        </p:txBody>
      </p:sp>
      <p:sp>
        <p:nvSpPr>
          <p:cNvPr id="6" name="内容占位符 5"/>
          <p:cNvSpPr>
            <a:spLocks noGrp="1"/>
          </p:cNvSpPr>
          <p:nvPr>
            <p:ph idx="1"/>
          </p:nvPr>
        </p:nvSpPr>
        <p:spPr/>
        <p:txBody>
          <a:bodyPr/>
          <a:lstStyle/>
          <a:p>
            <a:pPr algn="just"/>
            <a:r>
              <a:rPr lang="en-US" altLang="zh-CN" dirty="0"/>
              <a:t>DKRL</a:t>
            </a:r>
            <a:r>
              <a:rPr lang="zh-CN" altLang="en-US" dirty="0"/>
              <a:t> </a:t>
            </a:r>
            <a:r>
              <a:rPr lang="en-US" altLang="zh-CN" dirty="0"/>
              <a:t>can</a:t>
            </a:r>
            <a:r>
              <a:rPr lang="zh-CN" altLang="en-US" dirty="0"/>
              <a:t> </a:t>
            </a:r>
            <a:r>
              <a:rPr lang="en-US" altLang="zh-CN" dirty="0"/>
              <a:t>well</a:t>
            </a:r>
            <a:r>
              <a:rPr lang="zh-CN" altLang="en-US" dirty="0"/>
              <a:t> </a:t>
            </a:r>
            <a:r>
              <a:rPr lang="en-US" altLang="zh-CN" dirty="0"/>
              <a:t>predict</a:t>
            </a:r>
            <a:r>
              <a:rPr lang="zh-CN" altLang="en-US" dirty="0"/>
              <a:t> </a:t>
            </a:r>
            <a:r>
              <a:rPr lang="en-US" altLang="zh-CN" dirty="0"/>
              <a:t>relations</a:t>
            </a:r>
            <a:r>
              <a:rPr lang="zh-CN" altLang="en-US" dirty="0"/>
              <a:t> </a:t>
            </a:r>
            <a:r>
              <a:rPr lang="en-US" altLang="zh-CN" dirty="0"/>
              <a:t>between</a:t>
            </a:r>
            <a:r>
              <a:rPr lang="zh-CN" altLang="en-US" dirty="0"/>
              <a:t> </a:t>
            </a:r>
            <a:r>
              <a:rPr lang="en-US" altLang="zh-CN" dirty="0"/>
              <a:t>novel</a:t>
            </a:r>
            <a:r>
              <a:rPr lang="zh-CN" altLang="en-US" dirty="0"/>
              <a:t> </a:t>
            </a:r>
            <a:r>
              <a:rPr lang="en-US" altLang="zh-CN" dirty="0"/>
              <a:t>entities</a:t>
            </a:r>
            <a:r>
              <a:rPr lang="zh-CN" altLang="en-US" dirty="0"/>
              <a:t> </a:t>
            </a:r>
            <a:r>
              <a:rPr lang="en-US" altLang="zh-CN" dirty="0"/>
              <a:t>with</a:t>
            </a:r>
            <a:r>
              <a:rPr lang="zh-CN" altLang="en-US" dirty="0"/>
              <a:t> </a:t>
            </a:r>
            <a:r>
              <a:rPr lang="en-US" altLang="zh-CN" dirty="0"/>
              <a:t>only</a:t>
            </a:r>
            <a:r>
              <a:rPr lang="zh-CN" altLang="en-US" dirty="0"/>
              <a:t> </a:t>
            </a:r>
            <a:r>
              <a:rPr lang="en-US" altLang="zh-CN" dirty="0"/>
              <a:t>descriptions</a:t>
            </a:r>
          </a:p>
        </p:txBody>
      </p:sp>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55</a:t>
            </a:fld>
            <a:endParaRPr lang="zh-CN" altLang="en-US">
              <a:solidFill>
                <a:prstClr val="black">
                  <a:tint val="75000"/>
                </a:prstClr>
              </a:solidFill>
            </a:endParaRPr>
          </a:p>
        </p:txBody>
      </p:sp>
      <p:sp>
        <p:nvSpPr>
          <p:cNvPr id="3" name="矩形 2"/>
          <p:cNvSpPr/>
          <p:nvPr/>
        </p:nvSpPr>
        <p:spPr>
          <a:xfrm>
            <a:off x="1125015" y="4869160"/>
            <a:ext cx="6696744" cy="646331"/>
          </a:xfrm>
          <a:prstGeom prst="rect">
            <a:avLst/>
          </a:prstGeom>
        </p:spPr>
        <p:txBody>
          <a:bodyPr wrap="square">
            <a:spAutoFit/>
          </a:bodyPr>
          <a:lstStyle/>
          <a:p>
            <a:pPr algn="just"/>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d-e</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indicates</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the</a:t>
            </a:r>
            <a:r>
              <a:rPr lang="zh-CN" altLang="en-US" dirty="0">
                <a:latin typeface="DengXian" charset="-122"/>
                <a:ea typeface="DengXian" charset="-122"/>
                <a:cs typeface="DengXian" charset="-122"/>
              </a:rPr>
              <a:t> </a:t>
            </a:r>
            <a:r>
              <a:rPr lang="en-US" altLang="zh-CN" dirty="0" err="1">
                <a:latin typeface="DengXian" charset="-122"/>
                <a:ea typeface="DengXian" charset="-122"/>
                <a:cs typeface="DengXian" charset="-122"/>
              </a:rPr>
              <a:t>embeddings</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of</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head</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entity</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are</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obtained</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from</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descriptions</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via</a:t>
            </a:r>
            <a:r>
              <a:rPr lang="zh-CN" altLang="en-US" dirty="0">
                <a:latin typeface="DengXian" charset="-122"/>
                <a:ea typeface="DengXian" charset="-122"/>
                <a:cs typeface="DengXian" charset="-122"/>
              </a:rPr>
              <a:t> </a:t>
            </a:r>
            <a:r>
              <a:rPr lang="en-US" altLang="zh-CN" dirty="0">
                <a:latin typeface="DengXian" charset="-122"/>
                <a:ea typeface="DengXian" charset="-122"/>
                <a:cs typeface="DengXian" charset="-122"/>
              </a:rPr>
              <a:t>CNN</a:t>
            </a:r>
            <a:r>
              <a:rPr lang="zh-CN" altLang="en-US" dirty="0">
                <a:latin typeface="DengXian" charset="-122"/>
                <a:ea typeface="DengXian" charset="-122"/>
                <a:cs typeface="DengXian" charset="-122"/>
              </a:rPr>
              <a:t> </a:t>
            </a:r>
            <a:endParaRPr lang="en-US" altLang="zh-CN" dirty="0">
              <a:latin typeface="DengXian" charset="-122"/>
              <a:ea typeface="DengXian" charset="-122"/>
              <a:cs typeface="DengXian" charset="-122"/>
            </a:endParaRPr>
          </a:p>
        </p:txBody>
      </p:sp>
    </p:spTree>
    <p:extLst>
      <p:ext uri="{BB962C8B-B14F-4D97-AF65-F5344CB8AC3E}">
        <p14:creationId xmlns:p14="http://schemas.microsoft.com/office/powerpoint/2010/main" val="3192796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589" y="1478140"/>
            <a:ext cx="8229599" cy="769441"/>
          </a:xfrm>
          <a:prstGeom prst="rect">
            <a:avLst/>
          </a:prstGeom>
        </p:spPr>
        <p:txBody>
          <a:bodyPr wrap="square">
            <a:spAutoFit/>
          </a:bodyPr>
          <a:lstStyle/>
          <a:p>
            <a:pPr marL="800100" lvl="1" indent="-342900">
              <a:buFont typeface="Arial" panose="020B0604020202020204" pitchFamily="34" charset="0"/>
              <a:buChar char="•"/>
            </a:pPr>
            <a:endParaRPr lang="en-US" altLang="zh-CN" sz="2400" dirty="0">
              <a:latin typeface="Times New Roman" pitchFamily="18" charset="0"/>
              <a:ea typeface="微软雅黑" panose="020B0503020204020204" pitchFamily="34" charset="-122"/>
              <a:cs typeface="Times New Roman" pitchFamily="18" charset="0"/>
            </a:endParaRPr>
          </a:p>
          <a:p>
            <a:pPr marL="800100" lvl="1" indent="-342900">
              <a:buFont typeface="Arial" panose="020B0604020202020204" pitchFamily="34" charset="0"/>
              <a:buChar char="•"/>
            </a:pPr>
            <a:endParaRPr lang="en-US" altLang="zh-CN" sz="2000" dirty="0">
              <a:latin typeface="Times New Roman" pitchFamily="18" charset="0"/>
              <a:ea typeface="微软雅黑" panose="020B0503020204020204" pitchFamily="34" charset="-122"/>
              <a:cs typeface="Times New Roman" pitchFamily="18" charset="0"/>
            </a:endParaRPr>
          </a:p>
        </p:txBody>
      </p:sp>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42152" y="2757030"/>
            <a:ext cx="4462472" cy="1920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9"/>
          <p:cNvSpPr>
            <a:spLocks noGrp="1"/>
          </p:cNvSpPr>
          <p:nvPr>
            <p:ph type="title"/>
          </p:nvPr>
        </p:nvSpPr>
        <p:spPr/>
        <p:txBody>
          <a:bodyPr/>
          <a:lstStyle/>
          <a:p>
            <a:r>
              <a:rPr lang="en-US" altLang="zh-CN"/>
              <a:t>Entity Classification</a:t>
            </a:r>
            <a:endParaRPr lang="zh-CN" altLang="en-US" dirty="0"/>
          </a:p>
        </p:txBody>
      </p:sp>
      <p:sp>
        <p:nvSpPr>
          <p:cNvPr id="6" name="内容占位符 5"/>
          <p:cNvSpPr>
            <a:spLocks noGrp="1"/>
          </p:cNvSpPr>
          <p:nvPr>
            <p:ph idx="1"/>
          </p:nvPr>
        </p:nvSpPr>
        <p:spPr/>
        <p:txBody>
          <a:bodyPr/>
          <a:lstStyle/>
          <a:p>
            <a:r>
              <a:rPr lang="en-US" altLang="zh-CN"/>
              <a:t>Evaluation results on entity classification</a:t>
            </a:r>
            <a:endParaRPr lang="zh-CN" altLang="en-US"/>
          </a:p>
          <a:p>
            <a:endParaRPr lang="zh-CN" altLang="en-US" dirty="0"/>
          </a:p>
        </p:txBody>
      </p:sp>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56</a:t>
            </a:fld>
            <a:endParaRPr lang="zh-CN" altLang="en-US">
              <a:solidFill>
                <a:prstClr val="black">
                  <a:tint val="75000"/>
                </a:prstClr>
              </a:solidFill>
            </a:endParaRPr>
          </a:p>
        </p:txBody>
      </p:sp>
    </p:spTree>
    <p:extLst>
      <p:ext uri="{BB962C8B-B14F-4D97-AF65-F5344CB8AC3E}">
        <p14:creationId xmlns:p14="http://schemas.microsoft.com/office/powerpoint/2010/main" val="1589501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Examples</a:t>
            </a:r>
            <a:endParaRPr kumimoji="1" lang="zh-CN" altLang="en-US" dirty="0"/>
          </a:p>
        </p:txBody>
      </p:sp>
      <p:pic>
        <p:nvPicPr>
          <p:cNvPr id="5" name="内容占位符 4"/>
          <p:cNvPicPr>
            <a:picLocks noGrp="1" noChangeAspect="1"/>
          </p:cNvPicPr>
          <p:nvPr>
            <p:ph idx="1"/>
          </p:nvPr>
        </p:nvPicPr>
        <p:blipFill>
          <a:blip r:embed="rId2"/>
          <a:stretch>
            <a:fillRect/>
          </a:stretch>
        </p:blipFill>
        <p:spPr>
          <a:xfrm>
            <a:off x="194310" y="981075"/>
            <a:ext cx="8755380" cy="5472113"/>
          </a:xfrm>
          <a:prstGeom prst="rect">
            <a:avLst/>
          </a:prstGeom>
        </p:spPr>
      </p:pic>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57</a:t>
            </a:fld>
            <a:endParaRPr lang="zh-CN" altLang="en-US">
              <a:solidFill>
                <a:prstClr val="black">
                  <a:tint val="75000"/>
                </a:prstClr>
              </a:solidFill>
            </a:endParaRPr>
          </a:p>
        </p:txBody>
      </p:sp>
    </p:spTree>
    <p:extLst>
      <p:ext uri="{BB962C8B-B14F-4D97-AF65-F5344CB8AC3E}">
        <p14:creationId xmlns:p14="http://schemas.microsoft.com/office/powerpoint/2010/main" val="1162330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Examples</a:t>
            </a:r>
            <a:endParaRPr kumimoji="1" lang="zh-CN" altLang="en-US" dirty="0"/>
          </a:p>
        </p:txBody>
      </p:sp>
      <p:pic>
        <p:nvPicPr>
          <p:cNvPr id="5" name="内容占位符 4"/>
          <p:cNvPicPr>
            <a:picLocks noGrp="1" noChangeAspect="1"/>
          </p:cNvPicPr>
          <p:nvPr>
            <p:ph idx="1"/>
          </p:nvPr>
        </p:nvPicPr>
        <p:blipFill>
          <a:blip r:embed="rId2"/>
          <a:stretch>
            <a:fillRect/>
          </a:stretch>
        </p:blipFill>
        <p:spPr>
          <a:xfrm>
            <a:off x="194310" y="981075"/>
            <a:ext cx="8755380" cy="5472113"/>
          </a:xfrm>
          <a:prstGeom prst="rect">
            <a:avLst/>
          </a:prstGeom>
        </p:spPr>
      </p:pic>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58</a:t>
            </a:fld>
            <a:endParaRPr lang="zh-CN" altLang="en-US">
              <a:solidFill>
                <a:prstClr val="black">
                  <a:tint val="75000"/>
                </a:prstClr>
              </a:solidFill>
            </a:endParaRPr>
          </a:p>
        </p:txBody>
      </p:sp>
    </p:spTree>
    <p:extLst>
      <p:ext uri="{BB962C8B-B14F-4D97-AF65-F5344CB8AC3E}">
        <p14:creationId xmlns:p14="http://schemas.microsoft.com/office/powerpoint/2010/main" val="24533722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Fusion</a:t>
            </a:r>
            <a:r>
              <a:rPr kumimoji="1" lang="zh-CN" altLang="en-US" dirty="0"/>
              <a:t> </a:t>
            </a:r>
            <a:r>
              <a:rPr kumimoji="1" lang="en-US" altLang="zh-CN" dirty="0"/>
              <a:t>of</a:t>
            </a:r>
            <a:r>
              <a:rPr kumimoji="1" lang="zh-CN" altLang="en-US" dirty="0"/>
              <a:t> </a:t>
            </a:r>
            <a:r>
              <a:rPr kumimoji="1" lang="en-US" altLang="zh-CN" dirty="0"/>
              <a:t>Text</a:t>
            </a:r>
            <a:r>
              <a:rPr kumimoji="1" lang="zh-CN" altLang="en-US" dirty="0"/>
              <a:t> </a:t>
            </a:r>
            <a:r>
              <a:rPr kumimoji="1" lang="en-US" altLang="zh-CN" dirty="0"/>
              <a:t>and</a:t>
            </a:r>
            <a:r>
              <a:rPr kumimoji="1" lang="zh-CN" altLang="en-US" dirty="0"/>
              <a:t> </a:t>
            </a:r>
            <a:r>
              <a:rPr kumimoji="1" lang="en-US" altLang="zh-CN" dirty="0"/>
              <a:t>KG</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59</a:t>
            </a:fld>
            <a:endParaRPr lang="zh-CN" altLang="en-US">
              <a:solidFill>
                <a:prstClr val="black">
                  <a:tint val="75000"/>
                </a:prstClr>
              </a:solidFill>
            </a:endParaRPr>
          </a:p>
        </p:txBody>
      </p:sp>
      <p:pic>
        <p:nvPicPr>
          <p:cNvPr id="6" name="内容占位符 5"/>
          <p:cNvPicPr>
            <a:picLocks noGrp="1" noChangeAspect="1"/>
          </p:cNvPicPr>
          <p:nvPr>
            <p:ph idx="1"/>
          </p:nvPr>
        </p:nvPicPr>
        <p:blipFill>
          <a:blip r:embed="rId2"/>
          <a:stretch>
            <a:fillRect/>
          </a:stretch>
        </p:blipFill>
        <p:spPr>
          <a:xfrm>
            <a:off x="107950" y="1948764"/>
            <a:ext cx="8928100" cy="3536735"/>
          </a:xfrm>
          <a:prstGeom prst="rect">
            <a:avLst/>
          </a:prstGeom>
        </p:spPr>
      </p:pic>
      <p:sp>
        <p:nvSpPr>
          <p:cNvPr id="5" name="矩形 4"/>
          <p:cNvSpPr/>
          <p:nvPr/>
        </p:nvSpPr>
        <p:spPr>
          <a:xfrm>
            <a:off x="0" y="6218455"/>
            <a:ext cx="9144000" cy="584775"/>
          </a:xfrm>
          <a:prstGeom prst="rect">
            <a:avLst/>
          </a:prstGeom>
        </p:spPr>
        <p:txBody>
          <a:bodyPr wrap="square">
            <a:spAutoFit/>
          </a:bodyPr>
          <a:lstStyle/>
          <a:p>
            <a:r>
              <a:rPr lang="en-US" altLang="zh-CN" sz="1600" dirty="0">
                <a:solidFill>
                  <a:srgbClr val="222222"/>
                </a:solidFill>
              </a:rPr>
              <a:t>Wu, et</a:t>
            </a:r>
            <a:r>
              <a:rPr lang="zh-CN" altLang="en-US" sz="1600" dirty="0">
                <a:solidFill>
                  <a:srgbClr val="222222"/>
                </a:solidFill>
              </a:rPr>
              <a:t> </a:t>
            </a:r>
            <a:r>
              <a:rPr lang="en-US" altLang="zh-CN" sz="1600" dirty="0">
                <a:solidFill>
                  <a:srgbClr val="222222"/>
                </a:solidFill>
              </a:rPr>
              <a:t>al. (2016). Knowledge Representation via Joint Learning of Sequential Text and Knowledge Graphs. arXiv:1609.07075</a:t>
            </a:r>
            <a:endParaRPr lang="zh-CN" altLang="en-US" sz="1600" dirty="0"/>
          </a:p>
        </p:txBody>
      </p:sp>
    </p:spTree>
    <p:extLst>
      <p:ext uri="{BB962C8B-B14F-4D97-AF65-F5344CB8AC3E}">
        <p14:creationId xmlns:p14="http://schemas.microsoft.com/office/powerpoint/2010/main" val="289209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clrChange>
              <a:clrFrom>
                <a:srgbClr val="EFEFEF"/>
              </a:clrFrom>
              <a:clrTo>
                <a:srgbClr val="EFEFEF">
                  <a:alpha val="0"/>
                </a:srgbClr>
              </a:clrTo>
            </a:clrChange>
            <a:extLst>
              <a:ext uri="{28A0092B-C50C-407E-A947-70E740481C1C}">
                <a14:useLocalDpi xmlns:a14="http://schemas.microsoft.com/office/drawing/2010/main"/>
              </a:ext>
            </a:extLst>
          </a:blip>
          <a:srcRect/>
          <a:stretch>
            <a:fillRect/>
          </a:stretch>
        </p:blipFill>
        <p:spPr bwMode="auto">
          <a:xfrm>
            <a:off x="2257415" y="1488022"/>
            <a:ext cx="4816119" cy="87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clrChange>
              <a:clrFrom>
                <a:srgbClr val="EFEFEF"/>
              </a:clrFrom>
              <a:clrTo>
                <a:srgbClr val="EFEFEF">
                  <a:alpha val="0"/>
                </a:srgbClr>
              </a:clrTo>
            </a:clrChange>
            <a:extLst>
              <a:ext uri="{28A0092B-C50C-407E-A947-70E740481C1C}">
                <a14:useLocalDpi xmlns:a14="http://schemas.microsoft.com/office/drawing/2010/main"/>
              </a:ext>
            </a:extLst>
          </a:blip>
          <a:srcRect/>
          <a:stretch>
            <a:fillRect/>
          </a:stretch>
        </p:blipFill>
        <p:spPr bwMode="auto">
          <a:xfrm>
            <a:off x="1078275" y="2759834"/>
            <a:ext cx="24765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06723" y="2853281"/>
            <a:ext cx="2847764" cy="1465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358352" y="4859770"/>
            <a:ext cx="4614244" cy="852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kumimoji="1" lang="en-US" altLang="zh-CN" dirty="0"/>
              <a:t>Knowledge</a:t>
            </a:r>
            <a:r>
              <a:rPr kumimoji="1" lang="zh-CN" altLang="en-US" dirty="0"/>
              <a:t> </a:t>
            </a:r>
            <a:r>
              <a:rPr kumimoji="1" lang="en-US" altLang="zh-CN" dirty="0"/>
              <a:t>Graph</a:t>
            </a:r>
            <a:r>
              <a:rPr kumimoji="1" lang="zh-CN" altLang="en-US" dirty="0"/>
              <a:t> </a:t>
            </a:r>
            <a:r>
              <a:rPr kumimoji="1" lang="en-US" altLang="zh-CN" dirty="0"/>
              <a:t>Examples</a:t>
            </a:r>
            <a:endParaRPr kumimoji="1" lang="zh-CN" altLang="en-US" dirty="0"/>
          </a:p>
        </p:txBody>
      </p:sp>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a:t>
            </a:fld>
            <a:endParaRPr lang="zh-CN" altLang="en-US">
              <a:solidFill>
                <a:prstClr val="black">
                  <a:tint val="75000"/>
                </a:prstClr>
              </a:solidFill>
            </a:endParaRPr>
          </a:p>
        </p:txBody>
      </p:sp>
    </p:spTree>
    <p:extLst>
      <p:ext uri="{BB962C8B-B14F-4D97-AF65-F5344CB8AC3E}">
        <p14:creationId xmlns:p14="http://schemas.microsoft.com/office/powerpoint/2010/main" val="2135577803"/>
      </p:ext>
    </p:extLst>
  </p:cSld>
  <p:clrMapOvr>
    <a:masterClrMapping/>
  </p:clrMapOvr>
  <mc:AlternateContent xmlns:mc="http://schemas.openxmlformats.org/markup-compatibility/2006" xmlns:p14="http://schemas.microsoft.com/office/powerpoint/2010/main">
    <mc:Choice Requires="p14">
      <p:transition spd="slow" p14:dur="2000" advTm="1010"/>
    </mc:Choice>
    <mc:Fallback xmlns="">
      <p:transition spd="slow" advTm="101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Fusion</a:t>
            </a:r>
            <a:r>
              <a:rPr kumimoji="1" lang="zh-CN" altLang="en-US" dirty="0"/>
              <a:t> </a:t>
            </a:r>
            <a:r>
              <a:rPr kumimoji="1" lang="en-US" altLang="zh-CN" dirty="0"/>
              <a:t>of</a:t>
            </a:r>
            <a:r>
              <a:rPr kumimoji="1" lang="zh-CN" altLang="en-US" dirty="0"/>
              <a:t> </a:t>
            </a:r>
            <a:r>
              <a:rPr kumimoji="1" lang="en-US" altLang="zh-CN" dirty="0"/>
              <a:t>Text</a:t>
            </a:r>
            <a:r>
              <a:rPr kumimoji="1" lang="zh-CN" altLang="en-US" dirty="0"/>
              <a:t> </a:t>
            </a:r>
            <a:r>
              <a:rPr kumimoji="1" lang="en-US" altLang="zh-CN" dirty="0"/>
              <a:t>and</a:t>
            </a:r>
            <a:r>
              <a:rPr kumimoji="1" lang="zh-CN" altLang="en-US" dirty="0"/>
              <a:t> </a:t>
            </a:r>
            <a:r>
              <a:rPr kumimoji="1" lang="en-US" altLang="zh-CN" dirty="0"/>
              <a:t>KG</a:t>
            </a:r>
            <a:endParaRPr kumimoji="1" lang="zh-CN" altLang="en-US" dirty="0"/>
          </a:p>
        </p:txBody>
      </p:sp>
      <p:pic>
        <p:nvPicPr>
          <p:cNvPr id="5" name="内容占位符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07950" y="1758658"/>
            <a:ext cx="8928100" cy="3916946"/>
          </a:xfrm>
          <a:prstGeom prst="rect">
            <a:avLst/>
          </a:prstGeom>
        </p:spPr>
      </p:pic>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60</a:t>
            </a:fld>
            <a:endParaRPr lang="zh-CN" altLang="en-US">
              <a:solidFill>
                <a:prstClr val="black">
                  <a:tint val="75000"/>
                </a:prstClr>
              </a:solidFill>
            </a:endParaRPr>
          </a:p>
        </p:txBody>
      </p:sp>
    </p:spTree>
    <p:extLst>
      <p:ext uri="{BB962C8B-B14F-4D97-AF65-F5344CB8AC3E}">
        <p14:creationId xmlns:p14="http://schemas.microsoft.com/office/powerpoint/2010/main" val="19139136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Examples</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61</a:t>
            </a:fld>
            <a:endParaRPr lang="zh-CN" altLang="en-US">
              <a:solidFill>
                <a:prstClr val="black">
                  <a:tint val="75000"/>
                </a:prstClr>
              </a:solidFill>
            </a:endParaRPr>
          </a:p>
        </p:txBody>
      </p:sp>
      <p:pic>
        <p:nvPicPr>
          <p:cNvPr id="6" name="内容占位符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87301" y="1479775"/>
            <a:ext cx="8928100" cy="1465807"/>
          </a:xfrm>
          <a:prstGeom prst="rect">
            <a:avLst/>
          </a:prstGeom>
        </p:spPr>
      </p:pic>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301" y="3717032"/>
            <a:ext cx="8946964" cy="1551688"/>
          </a:xfrm>
          <a:prstGeom prst="rect">
            <a:avLst/>
          </a:prstGeom>
        </p:spPr>
      </p:pic>
    </p:spTree>
    <p:extLst>
      <p:ext uri="{BB962C8B-B14F-4D97-AF65-F5344CB8AC3E}">
        <p14:creationId xmlns:p14="http://schemas.microsoft.com/office/powerpoint/2010/main" val="827018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Fusion</a:t>
            </a:r>
            <a:r>
              <a:rPr kumimoji="1" lang="zh-CN" altLang="en-US" dirty="0"/>
              <a:t> </a:t>
            </a:r>
            <a:r>
              <a:rPr kumimoji="1" lang="en-US" altLang="zh-CN" dirty="0"/>
              <a:t>of</a:t>
            </a:r>
            <a:r>
              <a:rPr kumimoji="1" lang="zh-CN" altLang="en-US" dirty="0"/>
              <a:t> </a:t>
            </a:r>
            <a:r>
              <a:rPr kumimoji="1" lang="en-US" altLang="zh-CN" dirty="0"/>
              <a:t>Text</a:t>
            </a:r>
            <a:r>
              <a:rPr kumimoji="1" lang="zh-CN" altLang="en-US" dirty="0"/>
              <a:t> </a:t>
            </a:r>
            <a:r>
              <a:rPr kumimoji="1" lang="en-US" altLang="zh-CN" dirty="0"/>
              <a:t>and</a:t>
            </a:r>
            <a:r>
              <a:rPr kumimoji="1" lang="zh-CN" altLang="en-US" dirty="0"/>
              <a:t> </a:t>
            </a:r>
            <a:r>
              <a:rPr kumimoji="1" lang="en-US" altLang="zh-CN" dirty="0"/>
              <a:t>KG</a:t>
            </a:r>
            <a:endParaRPr kumimoji="1" lang="zh-CN" altLang="en-US" dirty="0"/>
          </a:p>
        </p:txBody>
      </p:sp>
      <p:sp>
        <p:nvSpPr>
          <p:cNvPr id="3" name="内容占位符 2"/>
          <p:cNvSpPr>
            <a:spLocks noGrp="1"/>
          </p:cNvSpPr>
          <p:nvPr>
            <p:ph idx="1"/>
          </p:nvPr>
        </p:nvSpPr>
        <p:spPr/>
        <p:txBody>
          <a:bodyPr/>
          <a:lstStyle/>
          <a:p>
            <a:r>
              <a:rPr lang="en-US" altLang="zh-CN" dirty="0"/>
              <a:t>Relation</a:t>
            </a:r>
            <a:r>
              <a:rPr lang="zh-CN" altLang="en-US" dirty="0"/>
              <a:t> </a:t>
            </a:r>
            <a:r>
              <a:rPr lang="en-US" altLang="zh-CN" dirty="0"/>
              <a:t>Prediction</a:t>
            </a:r>
            <a:r>
              <a:rPr lang="zh-CN" altLang="en-US" dirty="0"/>
              <a:t> </a:t>
            </a:r>
            <a:r>
              <a:rPr lang="en-US" altLang="zh-CN" dirty="0"/>
              <a:t>from</a:t>
            </a:r>
            <a:r>
              <a:rPr lang="zh-CN" altLang="en-US" dirty="0"/>
              <a:t> </a:t>
            </a:r>
            <a:r>
              <a:rPr lang="en-US" altLang="zh-CN" dirty="0"/>
              <a:t>KG</a:t>
            </a:r>
          </a:p>
          <a:p>
            <a:endParaRPr lang="en-US" altLang="zh-CN" dirty="0"/>
          </a:p>
          <a:p>
            <a:endParaRPr lang="en-US" altLang="zh-CN" dirty="0"/>
          </a:p>
          <a:p>
            <a:r>
              <a:rPr lang="en-US" altLang="zh-CN" dirty="0"/>
              <a:t>Relation</a:t>
            </a:r>
            <a:r>
              <a:rPr lang="zh-CN" altLang="en-US" dirty="0"/>
              <a:t> </a:t>
            </a:r>
            <a:r>
              <a:rPr lang="en-US" altLang="zh-CN" dirty="0"/>
              <a:t>Extraction</a:t>
            </a:r>
            <a:r>
              <a:rPr lang="zh-CN" altLang="en-US" dirty="0"/>
              <a:t> </a:t>
            </a:r>
            <a:r>
              <a:rPr lang="en-US" altLang="zh-CN" dirty="0"/>
              <a:t>from</a:t>
            </a:r>
            <a:r>
              <a:rPr lang="zh-CN" altLang="en-US" dirty="0"/>
              <a:t> </a:t>
            </a:r>
            <a:r>
              <a:rPr lang="en-US" altLang="zh-CN" dirty="0"/>
              <a:t>Text</a:t>
            </a:r>
            <a:endParaRPr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62</a:t>
            </a:fld>
            <a:endParaRPr lang="zh-CN" altLang="en-US">
              <a:solidFill>
                <a:prstClr val="black">
                  <a:tint val="75000"/>
                </a:prstClr>
              </a:solidFill>
            </a:endParaRPr>
          </a:p>
        </p:txBody>
      </p:sp>
      <p:grpSp>
        <p:nvGrpSpPr>
          <p:cNvPr id="14" name="组 13"/>
          <p:cNvGrpSpPr/>
          <p:nvPr/>
        </p:nvGrpSpPr>
        <p:grpSpPr>
          <a:xfrm>
            <a:off x="359532" y="3717032"/>
            <a:ext cx="8424936" cy="1772184"/>
            <a:chOff x="376157" y="3774665"/>
            <a:chExt cx="8424936" cy="1772184"/>
          </a:xfrm>
        </p:grpSpPr>
        <p:sp>
          <p:nvSpPr>
            <p:cNvPr id="5" name="文本框 4"/>
            <p:cNvSpPr txBox="1"/>
            <p:nvPr/>
          </p:nvSpPr>
          <p:spPr>
            <a:xfrm>
              <a:off x="376157" y="3979310"/>
              <a:ext cx="1734962" cy="584775"/>
            </a:xfrm>
            <a:prstGeom prst="rect">
              <a:avLst/>
            </a:prstGeom>
            <a:noFill/>
          </p:spPr>
          <p:txBody>
            <a:bodyPr wrap="none" rtlCol="0">
              <a:spAutoFit/>
            </a:bodyPr>
            <a:lstStyle/>
            <a:p>
              <a:r>
                <a:rPr lang="en-US" altLang="zh-CN" sz="3200" dirty="0"/>
                <a:t>Bill</a:t>
              </a:r>
              <a:r>
                <a:rPr lang="zh-CN" altLang="en-US" sz="3200" dirty="0"/>
                <a:t> </a:t>
              </a:r>
              <a:r>
                <a:rPr lang="en-US" altLang="zh-CN" sz="3200" dirty="0"/>
                <a:t>Gates</a:t>
              </a:r>
              <a:endParaRPr lang="en-US" sz="3200" dirty="0"/>
            </a:p>
          </p:txBody>
        </p:sp>
        <p:sp>
          <p:nvSpPr>
            <p:cNvPr id="6" name="文本框 5"/>
            <p:cNvSpPr txBox="1"/>
            <p:nvPr/>
          </p:nvSpPr>
          <p:spPr>
            <a:xfrm>
              <a:off x="7005537" y="3979310"/>
              <a:ext cx="1795556" cy="584775"/>
            </a:xfrm>
            <a:prstGeom prst="rect">
              <a:avLst/>
            </a:prstGeom>
            <a:noFill/>
          </p:spPr>
          <p:txBody>
            <a:bodyPr wrap="none" rtlCol="0">
              <a:spAutoFit/>
            </a:bodyPr>
            <a:lstStyle/>
            <a:p>
              <a:r>
                <a:rPr lang="en-US" altLang="zh-CN" sz="3200" dirty="0"/>
                <a:t>Microsoft</a:t>
              </a:r>
              <a:endParaRPr lang="en-US" sz="3200" dirty="0"/>
            </a:p>
          </p:txBody>
        </p:sp>
        <p:cxnSp>
          <p:nvCxnSpPr>
            <p:cNvPr id="7" name="直线箭头连接符 6"/>
            <p:cNvCxnSpPr>
              <a:stCxn id="8" idx="3"/>
              <a:endCxn id="12" idx="1"/>
            </p:cNvCxnSpPr>
            <p:nvPr/>
          </p:nvCxnSpPr>
          <p:spPr>
            <a:xfrm>
              <a:off x="2111119" y="4271698"/>
              <a:ext cx="489441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104348" y="5085184"/>
              <a:ext cx="4935303" cy="461665"/>
            </a:xfrm>
            <a:prstGeom prst="rect">
              <a:avLst/>
            </a:prstGeom>
            <a:solidFill>
              <a:srgbClr val="00B050"/>
            </a:solidFill>
          </p:spPr>
          <p:txBody>
            <a:bodyPr wrap="square" rtlCol="0">
              <a:spAutoFit/>
            </a:bodyPr>
            <a:lstStyle/>
            <a:p>
              <a:pPr algn="ctr"/>
              <a:r>
                <a:rPr lang="en-US" altLang="zh-CN" sz="2400" dirty="0"/>
                <a:t>was</a:t>
              </a:r>
              <a:r>
                <a:rPr lang="zh-CN" altLang="en-US" sz="2400" dirty="0"/>
                <a:t> </a:t>
              </a:r>
              <a:r>
                <a:rPr lang="en-US" altLang="zh-CN" sz="2400" dirty="0"/>
                <a:t>the</a:t>
              </a:r>
              <a:r>
                <a:rPr lang="zh-CN" altLang="en-US" sz="2400" dirty="0"/>
                <a:t> </a:t>
              </a:r>
              <a:r>
                <a:rPr lang="en-US" altLang="zh-CN" sz="2400" dirty="0"/>
                <a:t>co-founder</a:t>
              </a:r>
              <a:r>
                <a:rPr lang="zh-CN" altLang="en-US" sz="2400" dirty="0"/>
                <a:t> </a:t>
              </a:r>
              <a:r>
                <a:rPr lang="en-US" altLang="zh-CN" sz="2400" dirty="0"/>
                <a:t>and</a:t>
              </a:r>
              <a:r>
                <a:rPr lang="zh-CN" altLang="en-US" sz="2400" dirty="0"/>
                <a:t> </a:t>
              </a:r>
              <a:r>
                <a:rPr lang="en-US" altLang="zh-CN" sz="2400" dirty="0"/>
                <a:t>CEO</a:t>
              </a:r>
              <a:r>
                <a:rPr lang="zh-CN" altLang="en-US" sz="2400" dirty="0"/>
                <a:t> </a:t>
              </a:r>
              <a:r>
                <a:rPr lang="en-US" altLang="zh-CN" sz="2400" dirty="0"/>
                <a:t>of</a:t>
              </a:r>
              <a:endParaRPr lang="en-US" sz="2400" dirty="0"/>
            </a:p>
          </p:txBody>
        </p:sp>
        <p:sp>
          <p:nvSpPr>
            <p:cNvPr id="9" name="文本框 8"/>
            <p:cNvSpPr txBox="1"/>
            <p:nvPr/>
          </p:nvSpPr>
          <p:spPr>
            <a:xfrm>
              <a:off x="571531" y="5085184"/>
              <a:ext cx="1344214" cy="46166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CN" sz="2400" dirty="0"/>
                <a:t>Bill</a:t>
              </a:r>
              <a:r>
                <a:rPr lang="zh-CN" altLang="en-US" sz="2400" dirty="0"/>
                <a:t> </a:t>
              </a:r>
              <a:r>
                <a:rPr lang="en-US" altLang="zh-CN" sz="2400" dirty="0"/>
                <a:t>Gates</a:t>
              </a:r>
              <a:endParaRPr lang="en-US" sz="2400" dirty="0"/>
            </a:p>
          </p:txBody>
        </p:sp>
        <p:sp>
          <p:nvSpPr>
            <p:cNvPr id="10" name="文本框 9"/>
            <p:cNvSpPr txBox="1"/>
            <p:nvPr/>
          </p:nvSpPr>
          <p:spPr>
            <a:xfrm>
              <a:off x="7207515" y="5085183"/>
              <a:ext cx="1391599" cy="461665"/>
            </a:xfrm>
            <a:prstGeom prst="rect">
              <a:avLst/>
            </a:prstGeom>
            <a:solidFill>
              <a:schemeClr val="accent6"/>
            </a:solidFill>
          </p:spPr>
          <p:txBody>
            <a:bodyPr wrap="none" rtlCol="0">
              <a:spAutoFit/>
            </a:bodyPr>
            <a:lstStyle/>
            <a:p>
              <a:r>
                <a:rPr lang="en-US" altLang="zh-CN" sz="2400"/>
                <a:t>Microsoft</a:t>
              </a:r>
              <a:endParaRPr lang="en-US" sz="2400" dirty="0"/>
            </a:p>
          </p:txBody>
        </p:sp>
        <p:sp>
          <p:nvSpPr>
            <p:cNvPr id="11" name="文本框 10"/>
            <p:cNvSpPr txBox="1"/>
            <p:nvPr/>
          </p:nvSpPr>
          <p:spPr>
            <a:xfrm>
              <a:off x="3615647" y="3774665"/>
              <a:ext cx="1912703" cy="584775"/>
            </a:xfrm>
            <a:prstGeom prst="rect">
              <a:avLst/>
            </a:prstGeom>
            <a:noFill/>
          </p:spPr>
          <p:txBody>
            <a:bodyPr wrap="none" rtlCol="0">
              <a:spAutoFit/>
            </a:bodyPr>
            <a:lstStyle/>
            <a:p>
              <a:r>
                <a:rPr lang="en-US" altLang="zh-CN" sz="3200" dirty="0">
                  <a:latin typeface="Courier New" charset="0"/>
                  <a:ea typeface="Courier New" charset="0"/>
                  <a:cs typeface="Courier New" charset="0"/>
                </a:rPr>
                <a:t>Founder</a:t>
              </a:r>
              <a:endParaRPr lang="en-US" sz="3200" dirty="0">
                <a:latin typeface="Courier New" charset="0"/>
                <a:ea typeface="Courier New" charset="0"/>
                <a:cs typeface="Courier New" charset="0"/>
              </a:endParaRPr>
            </a:p>
          </p:txBody>
        </p:sp>
        <p:sp>
          <p:nvSpPr>
            <p:cNvPr id="12" name="右箭头 11"/>
            <p:cNvSpPr/>
            <p:nvPr/>
          </p:nvSpPr>
          <p:spPr>
            <a:xfrm rot="16200000">
              <a:off x="4293949" y="4465833"/>
              <a:ext cx="556097" cy="45586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矩形 12"/>
          <p:cNvSpPr/>
          <p:nvPr/>
        </p:nvSpPr>
        <p:spPr>
          <a:xfrm>
            <a:off x="3768240" y="1668131"/>
            <a:ext cx="1580176" cy="769441"/>
          </a:xfrm>
          <a:prstGeom prst="rect">
            <a:avLst/>
          </a:prstGeom>
        </p:spPr>
        <p:txBody>
          <a:bodyPr wrap="none">
            <a:spAutoFit/>
          </a:bodyPr>
          <a:lstStyle/>
          <a:p>
            <a:r>
              <a:rPr lang="en-US" altLang="zh-CN" sz="4400" b="1" dirty="0"/>
              <a:t>r</a:t>
            </a:r>
            <a:r>
              <a:rPr lang="zh-CN" altLang="en-US" sz="4400" b="1" dirty="0"/>
              <a:t> </a:t>
            </a:r>
            <a:r>
              <a:rPr lang="en-US" altLang="zh-CN" sz="4400" b="1" dirty="0"/>
              <a:t>~</a:t>
            </a:r>
            <a:r>
              <a:rPr lang="zh-CN" altLang="en-US" sz="4400" b="1" dirty="0"/>
              <a:t> </a:t>
            </a:r>
            <a:r>
              <a:rPr lang="en-US" altLang="zh-CN" sz="4400" b="1" dirty="0"/>
              <a:t>t-h</a:t>
            </a:r>
            <a:endParaRPr lang="zh-CN" altLang="en-US" sz="4400" b="1" dirty="0"/>
          </a:p>
        </p:txBody>
      </p:sp>
    </p:spTree>
    <p:extLst>
      <p:ext uri="{BB962C8B-B14F-4D97-AF65-F5344CB8AC3E}">
        <p14:creationId xmlns:p14="http://schemas.microsoft.com/office/powerpoint/2010/main" val="1318356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Fusion of Text and KG</a:t>
            </a:r>
            <a:endParaRPr kumimoji="1" lang="zh-CN" altLang="en-US" dirty="0"/>
          </a:p>
        </p:txBody>
      </p:sp>
      <p:sp>
        <p:nvSpPr>
          <p:cNvPr id="3" name="内容占位符 2"/>
          <p:cNvSpPr>
            <a:spLocks noGrp="1"/>
          </p:cNvSpPr>
          <p:nvPr>
            <p:ph idx="1"/>
          </p:nvPr>
        </p:nvSpPr>
        <p:spPr/>
        <p:txBody>
          <a:bodyPr/>
          <a:lstStyle/>
          <a:p>
            <a:r>
              <a:rPr lang="en-US" altLang="zh-CN"/>
              <a:t>Joint representation learning of KGs and text with the mutual attention</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63</a:t>
            </a:fld>
            <a:endParaRPr lang="zh-CN" altLang="en-US">
              <a:solidFill>
                <a:prstClr val="black">
                  <a:tint val="75000"/>
                </a:prstClr>
              </a:solidFill>
            </a:endParaRPr>
          </a:p>
        </p:txBody>
      </p:sp>
      <p:pic>
        <p:nvPicPr>
          <p:cNvPr id="6" name="图片 5"/>
          <p:cNvPicPr>
            <a:picLocks noChangeAspect="1"/>
          </p:cNvPicPr>
          <p:nvPr/>
        </p:nvPicPr>
        <p:blipFill>
          <a:blip r:embed="rId2"/>
          <a:stretch>
            <a:fillRect/>
          </a:stretch>
        </p:blipFill>
        <p:spPr>
          <a:xfrm>
            <a:off x="4986" y="2276872"/>
            <a:ext cx="9144000" cy="3931393"/>
          </a:xfrm>
          <a:prstGeom prst="rect">
            <a:avLst/>
          </a:prstGeom>
        </p:spPr>
      </p:pic>
      <p:sp>
        <p:nvSpPr>
          <p:cNvPr id="8" name="矩形 7"/>
          <p:cNvSpPr/>
          <p:nvPr/>
        </p:nvSpPr>
        <p:spPr>
          <a:xfrm>
            <a:off x="0" y="6218455"/>
            <a:ext cx="9144000" cy="584775"/>
          </a:xfrm>
          <a:prstGeom prst="rect">
            <a:avLst/>
          </a:prstGeom>
        </p:spPr>
        <p:txBody>
          <a:bodyPr wrap="square">
            <a:spAutoFit/>
          </a:bodyPr>
          <a:lstStyle/>
          <a:p>
            <a:r>
              <a:rPr lang="en-US" altLang="zh-CN" sz="1600" dirty="0">
                <a:solidFill>
                  <a:srgbClr val="222222"/>
                </a:solidFill>
              </a:rPr>
              <a:t>Han, et</a:t>
            </a:r>
            <a:r>
              <a:rPr lang="zh-CN" altLang="en-US" sz="1600" dirty="0">
                <a:solidFill>
                  <a:srgbClr val="222222"/>
                </a:solidFill>
              </a:rPr>
              <a:t> </a:t>
            </a:r>
            <a:r>
              <a:rPr lang="en-US" altLang="zh-CN" sz="1600" dirty="0">
                <a:solidFill>
                  <a:srgbClr val="222222"/>
                </a:solidFill>
              </a:rPr>
              <a:t>al. (2018). Neural Knowledge Acquisition via Mutual Attention between Knowledge Graph and Text. AAAI.</a:t>
            </a:r>
            <a:endParaRPr lang="zh-CN" altLang="en-US" sz="1600" dirty="0"/>
          </a:p>
        </p:txBody>
      </p:sp>
    </p:spTree>
    <p:extLst>
      <p:ext uri="{BB962C8B-B14F-4D97-AF65-F5344CB8AC3E}">
        <p14:creationId xmlns:p14="http://schemas.microsoft.com/office/powerpoint/2010/main" val="2269789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Entity Prediction</a:t>
            </a:r>
            <a:endParaRPr kumimoji="1" lang="zh-CN" altLang="en-US" dirty="0"/>
          </a:p>
        </p:txBody>
      </p:sp>
      <p:pic>
        <p:nvPicPr>
          <p:cNvPr id="5" name="内容占位符 4"/>
          <p:cNvPicPr>
            <a:picLocks noGrp="1" noChangeAspect="1"/>
          </p:cNvPicPr>
          <p:nvPr>
            <p:ph idx="1"/>
          </p:nvPr>
        </p:nvPicPr>
        <p:blipFill>
          <a:blip r:embed="rId2"/>
          <a:stretch>
            <a:fillRect/>
          </a:stretch>
        </p:blipFill>
        <p:spPr>
          <a:xfrm>
            <a:off x="512586" y="981075"/>
            <a:ext cx="8118828" cy="5472113"/>
          </a:xfrm>
          <a:prstGeom prst="rect">
            <a:avLst/>
          </a:prstGeom>
        </p:spPr>
      </p:pic>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64</a:t>
            </a:fld>
            <a:endParaRPr lang="zh-CN" altLang="en-US">
              <a:solidFill>
                <a:prstClr val="black">
                  <a:tint val="75000"/>
                </a:prstClr>
              </a:solidFill>
            </a:endParaRPr>
          </a:p>
        </p:txBody>
      </p:sp>
      <p:sp>
        <p:nvSpPr>
          <p:cNvPr id="6" name="矩形 5"/>
          <p:cNvSpPr/>
          <p:nvPr/>
        </p:nvSpPr>
        <p:spPr>
          <a:xfrm>
            <a:off x="683567" y="5373216"/>
            <a:ext cx="7776865" cy="792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683567" y="3068960"/>
            <a:ext cx="7776865" cy="720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18110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a:stretch>
            <a:fillRect/>
          </a:stretch>
        </p:blipFill>
        <p:spPr>
          <a:xfrm>
            <a:off x="633370" y="981075"/>
            <a:ext cx="7877260" cy="5472113"/>
          </a:xfrm>
          <a:prstGeom prst="rect">
            <a:avLst/>
          </a:prstGeom>
        </p:spPr>
      </p:pic>
      <p:sp>
        <p:nvSpPr>
          <p:cNvPr id="2" name="标题 1"/>
          <p:cNvSpPr>
            <a:spLocks noGrp="1"/>
          </p:cNvSpPr>
          <p:nvPr>
            <p:ph type="title"/>
          </p:nvPr>
        </p:nvSpPr>
        <p:spPr/>
        <p:txBody>
          <a:bodyPr/>
          <a:lstStyle/>
          <a:p>
            <a:r>
              <a:rPr kumimoji="1" lang="en-US" altLang="zh-CN" dirty="0"/>
              <a:t>Relation Extraction</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65</a:t>
            </a:fld>
            <a:endParaRPr lang="zh-CN" altLang="en-US">
              <a:solidFill>
                <a:prstClr val="black">
                  <a:tint val="75000"/>
                </a:prstClr>
              </a:solidFill>
            </a:endParaRPr>
          </a:p>
        </p:txBody>
      </p:sp>
      <p:sp>
        <p:nvSpPr>
          <p:cNvPr id="6" name="右箭头 5"/>
          <p:cNvSpPr/>
          <p:nvPr/>
        </p:nvSpPr>
        <p:spPr>
          <a:xfrm rot="18919240">
            <a:off x="4963602" y="3851654"/>
            <a:ext cx="444836" cy="27257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Tree>
    <p:extLst>
      <p:ext uri="{BB962C8B-B14F-4D97-AF65-F5344CB8AC3E}">
        <p14:creationId xmlns:p14="http://schemas.microsoft.com/office/powerpoint/2010/main" val="794123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589" y="1478140"/>
            <a:ext cx="8229599" cy="769441"/>
          </a:xfrm>
          <a:prstGeom prst="rect">
            <a:avLst/>
          </a:prstGeom>
        </p:spPr>
        <p:txBody>
          <a:bodyPr wrap="square">
            <a:spAutoFit/>
          </a:bodyPr>
          <a:lstStyle/>
          <a:p>
            <a:pPr marL="800100" lvl="1" indent="-342900">
              <a:buFont typeface="Arial" panose="020B0604020202020204" pitchFamily="34" charset="0"/>
              <a:buChar char="•"/>
            </a:pPr>
            <a:endParaRPr lang="en-US" altLang="zh-CN" sz="2400" dirty="0">
              <a:latin typeface="Times New Roman" pitchFamily="18" charset="0"/>
              <a:ea typeface="微软雅黑" panose="020B0503020204020204" pitchFamily="34" charset="-122"/>
              <a:cs typeface="Times New Roman" pitchFamily="18" charset="0"/>
            </a:endParaRPr>
          </a:p>
          <a:p>
            <a:pPr marL="800100" lvl="1" indent="-342900">
              <a:buFont typeface="Arial" panose="020B0604020202020204" pitchFamily="34" charset="0"/>
              <a:buChar char="•"/>
            </a:pPr>
            <a:endParaRPr lang="en-US" altLang="zh-CN" sz="2000" dirty="0">
              <a:latin typeface="Times New Roman" pitchFamily="18" charset="0"/>
              <a:ea typeface="微软雅黑" panose="020B0503020204020204" pitchFamily="34" charset="-122"/>
              <a:cs typeface="Times New Roman" pitchFamily="18" charset="0"/>
            </a:endParaRPr>
          </a:p>
        </p:txBody>
      </p:sp>
      <p:sp>
        <p:nvSpPr>
          <p:cNvPr id="47" name="标题 46"/>
          <p:cNvSpPr>
            <a:spLocks noGrp="1"/>
          </p:cNvSpPr>
          <p:nvPr>
            <p:ph type="title"/>
          </p:nvPr>
        </p:nvSpPr>
        <p:spPr/>
        <p:txBody>
          <a:bodyPr/>
          <a:lstStyle/>
          <a:p>
            <a:r>
              <a:rPr kumimoji="1" lang="en-US" altLang="zh-CN" dirty="0"/>
              <a:t>Three Types of Information</a:t>
            </a:r>
            <a:endParaRPr kumimoji="1" lang="zh-CN" altLang="en-US" dirty="0"/>
          </a:p>
        </p:txBody>
      </p:sp>
      <p:sp>
        <p:nvSpPr>
          <p:cNvPr id="10" name="内容占位符 9"/>
          <p:cNvSpPr>
            <a:spLocks noGrp="1"/>
          </p:cNvSpPr>
          <p:nvPr>
            <p:ph idx="1"/>
          </p:nvPr>
        </p:nvSpPr>
        <p:spPr/>
        <p:txBody>
          <a:bodyPr>
            <a:normAutofit lnSpcReduction="10000"/>
          </a:bodyPr>
          <a:lstStyle/>
          <a:p>
            <a:r>
              <a:rPr lang="en-US" altLang="zh-CN" dirty="0"/>
              <a:t>Text Information</a:t>
            </a:r>
          </a:p>
          <a:p>
            <a:pPr lvl="1"/>
            <a:r>
              <a:rPr lang="en-US" altLang="zh-CN" dirty="0"/>
              <a:t>Construct representation with the corresponding entity descriptions, entity text</a:t>
            </a:r>
          </a:p>
          <a:p>
            <a:endParaRPr lang="en-US" altLang="zh-CN" dirty="0"/>
          </a:p>
          <a:p>
            <a:r>
              <a:rPr lang="en-US" altLang="zh-CN" dirty="0">
                <a:solidFill>
                  <a:srgbClr val="FF0000"/>
                </a:solidFill>
              </a:rPr>
              <a:t>Structure Information</a:t>
            </a:r>
          </a:p>
          <a:p>
            <a:pPr lvl="1"/>
            <a:r>
              <a:rPr lang="en-US" altLang="zh-CN" dirty="0">
                <a:solidFill>
                  <a:srgbClr val="FF0000"/>
                </a:solidFill>
              </a:rPr>
              <a:t>Construct representation from the corresponding entity hierarchical structure</a:t>
            </a:r>
          </a:p>
          <a:p>
            <a:pPr lvl="1"/>
            <a:endParaRPr lang="en-US" altLang="zh-CN" dirty="0"/>
          </a:p>
          <a:p>
            <a:r>
              <a:rPr lang="en-US" altLang="zh-CN" dirty="0"/>
              <a:t>Image Information</a:t>
            </a:r>
          </a:p>
          <a:p>
            <a:pPr lvl="1"/>
            <a:r>
              <a:rPr lang="en-US" altLang="zh-CN" dirty="0"/>
              <a:t>Construct representation from the corresponding entity images</a:t>
            </a:r>
          </a:p>
          <a:p>
            <a:pPr lvl="1"/>
            <a:endParaRPr lang="en-US" altLang="zh-CN" dirty="0"/>
          </a:p>
          <a:p>
            <a:endParaRPr lang="zh-CN" altLang="en-US" dirty="0"/>
          </a:p>
        </p:txBody>
      </p:sp>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66</a:t>
            </a:fld>
            <a:endParaRPr lang="zh-CN" altLang="en-US">
              <a:solidFill>
                <a:prstClr val="black">
                  <a:tint val="75000"/>
                </a:prstClr>
              </a:solidFill>
            </a:endParaRPr>
          </a:p>
        </p:txBody>
      </p:sp>
    </p:spTree>
    <p:extLst>
      <p:ext uri="{BB962C8B-B14F-4D97-AF65-F5344CB8AC3E}">
        <p14:creationId xmlns:p14="http://schemas.microsoft.com/office/powerpoint/2010/main" val="25761297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t>Hierarchical Types</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67</a:t>
            </a:fld>
            <a:endParaRPr lang="zh-CN" altLang="en-US"/>
          </a:p>
        </p:txBody>
      </p:sp>
      <p:pic>
        <p:nvPicPr>
          <p:cNvPr id="12"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07950" y="2123000"/>
            <a:ext cx="8928100" cy="318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6519446"/>
            <a:ext cx="9144000" cy="338554"/>
          </a:xfrm>
          <a:prstGeom prst="rect">
            <a:avLst/>
          </a:prstGeom>
        </p:spPr>
        <p:txBody>
          <a:bodyPr wrap="square">
            <a:spAutoFit/>
          </a:bodyPr>
          <a:lstStyle/>
          <a:p>
            <a:r>
              <a:rPr lang="en-US" altLang="zh-CN" sz="1600" dirty="0" err="1">
                <a:solidFill>
                  <a:srgbClr val="222222"/>
                </a:solidFill>
              </a:rPr>
              <a:t>Xie</a:t>
            </a:r>
            <a:r>
              <a:rPr lang="en-US" altLang="zh-CN" sz="1600" dirty="0">
                <a:solidFill>
                  <a:srgbClr val="222222"/>
                </a:solidFill>
              </a:rPr>
              <a:t>, et</a:t>
            </a:r>
            <a:r>
              <a:rPr lang="zh-CN" altLang="en-US" sz="1600" dirty="0">
                <a:solidFill>
                  <a:srgbClr val="222222"/>
                </a:solidFill>
              </a:rPr>
              <a:t> </a:t>
            </a:r>
            <a:r>
              <a:rPr lang="en-US" altLang="zh-CN" sz="1600" dirty="0">
                <a:solidFill>
                  <a:srgbClr val="222222"/>
                </a:solidFill>
              </a:rPr>
              <a:t>al. (2016). Representation Learning of Knowledge Graphs with Hierarchical Types. IJCAI.</a:t>
            </a:r>
            <a:endParaRPr lang="zh-CN" altLang="en-US" sz="1600" dirty="0"/>
          </a:p>
        </p:txBody>
      </p:sp>
    </p:spTree>
    <p:extLst>
      <p:ext uri="{BB962C8B-B14F-4D97-AF65-F5344CB8AC3E}">
        <p14:creationId xmlns:p14="http://schemas.microsoft.com/office/powerpoint/2010/main" val="549710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00" dirty="0"/>
              <a:t>Enhanced Energy Function</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68</a:t>
            </a:fld>
            <a:endParaRPr lang="zh-CN" altLang="en-US">
              <a:solidFill>
                <a:prstClr val="black">
                  <a:tint val="75000"/>
                </a:prstClr>
              </a:solidFill>
            </a:endParaRPr>
          </a:p>
        </p:txBody>
      </p:sp>
      <p:pic>
        <p:nvPicPr>
          <p:cNvPr id="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13533" y="4113536"/>
            <a:ext cx="5067491" cy="564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53009" y="2462274"/>
            <a:ext cx="3788538" cy="479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下箭头 8"/>
          <p:cNvSpPr/>
          <p:nvPr/>
        </p:nvSpPr>
        <p:spPr>
          <a:xfrm>
            <a:off x="4547278" y="3445164"/>
            <a:ext cx="218685" cy="3417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cs typeface="Times New Roman" pitchFamily="18" charset="0"/>
            </a:endParaRPr>
          </a:p>
        </p:txBody>
      </p:sp>
    </p:spTree>
    <p:extLst>
      <p:ext uri="{BB962C8B-B14F-4D97-AF65-F5344CB8AC3E}">
        <p14:creationId xmlns:p14="http://schemas.microsoft.com/office/powerpoint/2010/main" val="23648633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a:t>Hierarchical Type Encoders</a:t>
            </a:r>
            <a:endParaRPr lang="zh-CN" altLang="en-US" dirty="0"/>
          </a:p>
        </p:txBody>
      </p:sp>
      <p:sp>
        <p:nvSpPr>
          <p:cNvPr id="7" name="内容占位符 6"/>
          <p:cNvSpPr>
            <a:spLocks noGrp="1"/>
          </p:cNvSpPr>
          <p:nvPr>
            <p:ph idx="1"/>
          </p:nvPr>
        </p:nvSpPr>
        <p:spPr/>
        <p:txBody>
          <a:bodyPr/>
          <a:lstStyle/>
          <a:p>
            <a:r>
              <a:rPr lang="en-US" altLang="zh-CN" dirty="0"/>
              <a:t>Recursive Hierarchy Encoder (RHE)</a:t>
            </a:r>
            <a:endParaRPr lang="zh-CN" altLang="en-US" dirty="0"/>
          </a:p>
          <a:p>
            <a:endParaRPr lang="en-US" altLang="zh-CN" dirty="0"/>
          </a:p>
          <a:p>
            <a:endParaRPr lang="en-US" altLang="zh-CN" dirty="0"/>
          </a:p>
          <a:p>
            <a:endParaRPr lang="en-US" altLang="zh-CN" dirty="0"/>
          </a:p>
          <a:p>
            <a:r>
              <a:rPr lang="en-US" altLang="zh-CN" dirty="0"/>
              <a:t>Weighted Hierarchy Encoder (WHE)</a:t>
            </a:r>
            <a:endParaRPr lang="zh-CN" altLang="en-US" dirty="0"/>
          </a:p>
          <a:p>
            <a:endParaRPr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69</a:t>
            </a:fld>
            <a:endParaRPr lang="zh-CN" altLang="en-US"/>
          </a:p>
        </p:txBody>
      </p:sp>
      <p:pic>
        <p:nvPicPr>
          <p:cNvPr id="11"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27584" y="1772816"/>
            <a:ext cx="6511739" cy="116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4557" y="4365104"/>
            <a:ext cx="7425222" cy="1112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291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71818" y="4555569"/>
            <a:ext cx="2857500" cy="1733550"/>
          </a:xfrm>
          <a:prstGeom prst="rect">
            <a:avLst/>
          </a:prstGeom>
        </p:spPr>
      </p:pic>
      <p:sp>
        <p:nvSpPr>
          <p:cNvPr id="2" name="标题 1"/>
          <p:cNvSpPr>
            <a:spLocks noGrp="1"/>
          </p:cNvSpPr>
          <p:nvPr>
            <p:ph type="title"/>
          </p:nvPr>
        </p:nvSpPr>
        <p:spPr/>
        <p:txBody>
          <a:bodyPr/>
          <a:lstStyle/>
          <a:p>
            <a:r>
              <a:rPr lang="en-US" altLang="zh-CN" dirty="0"/>
              <a:t>Milestone</a:t>
            </a:r>
            <a:endParaRPr lang="en-US" dirty="0"/>
          </a:p>
        </p:txBody>
      </p:sp>
      <p:sp>
        <p:nvSpPr>
          <p:cNvPr id="6" name="TextBox 2"/>
          <p:cNvSpPr txBox="1"/>
          <p:nvPr/>
        </p:nvSpPr>
        <p:spPr>
          <a:xfrm>
            <a:off x="72903" y="5838825"/>
            <a:ext cx="813043" cy="430887"/>
          </a:xfrm>
          <a:prstGeom prst="rect">
            <a:avLst/>
          </a:prstGeom>
          <a:noFill/>
        </p:spPr>
        <p:txBody>
          <a:bodyPr wrap="none" rtlCol="0">
            <a:spAutoFit/>
          </a:bodyPr>
          <a:lstStyle/>
          <a:p>
            <a:r>
              <a:rPr lang="de-DE" dirty="0"/>
              <a:t>1985</a:t>
            </a:r>
            <a:endParaRPr lang="en-US" dirty="0"/>
          </a:p>
        </p:txBody>
      </p:sp>
      <p:cxnSp>
        <p:nvCxnSpPr>
          <p:cNvPr id="7" name="直接箭头连接符 6"/>
          <p:cNvCxnSpPr/>
          <p:nvPr/>
        </p:nvCxnSpPr>
        <p:spPr bwMode="auto">
          <a:xfrm>
            <a:off x="0" y="5743575"/>
            <a:ext cx="9144000" cy="95250"/>
          </a:xfrm>
          <a:prstGeom prst="straightConnector1">
            <a:avLst/>
          </a:prstGeom>
          <a:ln w="50800">
            <a:headEnd type="none" w="med" len="med"/>
            <a:tailEnd type="triangle"/>
          </a:ln>
        </p:spPr>
        <p:style>
          <a:lnRef idx="2">
            <a:schemeClr val="accent1"/>
          </a:lnRef>
          <a:fillRef idx="0">
            <a:schemeClr val="accent1"/>
          </a:fillRef>
          <a:effectRef idx="1">
            <a:schemeClr val="accent1"/>
          </a:effectRef>
          <a:fontRef idx="minor">
            <a:schemeClr val="tx1"/>
          </a:fontRef>
        </p:style>
      </p:cxnSp>
      <p:pic>
        <p:nvPicPr>
          <p:cNvPr id="9" name="Picture 8" descr="Cycorp log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3766713"/>
            <a:ext cx="791864" cy="7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71"/>
          <p:cNvSpPr txBox="1">
            <a:spLocks noChangeArrowheads="1"/>
          </p:cNvSpPr>
          <p:nvPr/>
        </p:nvSpPr>
        <p:spPr bwMode="auto">
          <a:xfrm>
            <a:off x="-18605" y="3040285"/>
            <a:ext cx="829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Arial" charset="0"/>
              </a:defRPr>
            </a:lvl1pPr>
            <a:lvl2pPr marL="742950" indent="-285750" eaLnBrk="0" hangingPunct="0">
              <a:defRPr sz="2200" b="1">
                <a:solidFill>
                  <a:schemeClr val="tx1"/>
                </a:solidFill>
                <a:latin typeface="Arial" charset="0"/>
              </a:defRPr>
            </a:lvl2pPr>
            <a:lvl3pPr marL="1143000" indent="-228600" eaLnBrk="0" hangingPunct="0">
              <a:defRPr sz="2200" b="1">
                <a:solidFill>
                  <a:schemeClr val="tx1"/>
                </a:solidFill>
                <a:latin typeface="Arial" charset="0"/>
              </a:defRPr>
            </a:lvl3pPr>
            <a:lvl4pPr marL="1600200" indent="-228600" eaLnBrk="0" hangingPunct="0">
              <a:defRPr sz="2200" b="1">
                <a:solidFill>
                  <a:schemeClr val="tx1"/>
                </a:solidFill>
                <a:latin typeface="Arial" charset="0"/>
              </a:defRPr>
            </a:lvl4pPr>
            <a:lvl5pPr marL="2057400" indent="-228600" eaLnBrk="0" hangingPunct="0">
              <a:defRPr sz="2200" b="1">
                <a:solidFill>
                  <a:schemeClr val="tx1"/>
                </a:solidFill>
                <a:latin typeface="Arial" charset="0"/>
              </a:defRPr>
            </a:lvl5pPr>
            <a:lvl6pPr marL="2514600" indent="-228600" eaLnBrk="0" fontAlgn="base" hangingPunct="0">
              <a:spcBef>
                <a:spcPct val="0"/>
              </a:spcBef>
              <a:spcAft>
                <a:spcPct val="0"/>
              </a:spcAft>
              <a:defRPr sz="2200" b="1">
                <a:solidFill>
                  <a:schemeClr val="tx1"/>
                </a:solidFill>
                <a:latin typeface="Arial" charset="0"/>
              </a:defRPr>
            </a:lvl6pPr>
            <a:lvl7pPr marL="2971800" indent="-228600" eaLnBrk="0" fontAlgn="base" hangingPunct="0">
              <a:spcBef>
                <a:spcPct val="0"/>
              </a:spcBef>
              <a:spcAft>
                <a:spcPct val="0"/>
              </a:spcAft>
              <a:defRPr sz="2200" b="1">
                <a:solidFill>
                  <a:schemeClr val="tx1"/>
                </a:solidFill>
                <a:latin typeface="Arial" charset="0"/>
              </a:defRPr>
            </a:lvl7pPr>
            <a:lvl8pPr marL="3429000" indent="-228600" eaLnBrk="0" fontAlgn="base" hangingPunct="0">
              <a:spcBef>
                <a:spcPct val="0"/>
              </a:spcBef>
              <a:spcAft>
                <a:spcPct val="0"/>
              </a:spcAft>
              <a:defRPr sz="2200" b="1">
                <a:solidFill>
                  <a:schemeClr val="tx1"/>
                </a:solidFill>
                <a:latin typeface="Arial" charset="0"/>
              </a:defRPr>
            </a:lvl8pPr>
            <a:lvl9pPr marL="3886200" indent="-228600" eaLnBrk="0" fontAlgn="base" hangingPunct="0">
              <a:spcBef>
                <a:spcPct val="0"/>
              </a:spcBef>
              <a:spcAft>
                <a:spcPct val="0"/>
              </a:spcAft>
              <a:defRPr sz="2200" b="1">
                <a:solidFill>
                  <a:schemeClr val="tx1"/>
                </a:solidFill>
                <a:latin typeface="Arial" charset="0"/>
              </a:defRPr>
            </a:lvl9pPr>
          </a:lstStyle>
          <a:p>
            <a:pPr eaLnBrk="1" hangingPunct="1"/>
            <a:r>
              <a:rPr lang="de-DE" altLang="en-US" sz="2400" dirty="0" err="1">
                <a:solidFill>
                  <a:srgbClr val="0000FF"/>
                </a:solidFill>
              </a:rPr>
              <a:t>Cyc</a:t>
            </a:r>
            <a:r>
              <a:rPr lang="de-DE" altLang="en-US" dirty="0"/>
              <a:t> </a:t>
            </a:r>
          </a:p>
        </p:txBody>
      </p:sp>
      <p:sp>
        <p:nvSpPr>
          <p:cNvPr id="11" name="TextBox 2"/>
          <p:cNvSpPr txBox="1"/>
          <p:nvPr/>
        </p:nvSpPr>
        <p:spPr>
          <a:xfrm>
            <a:off x="1587378" y="5838825"/>
            <a:ext cx="768159" cy="369332"/>
          </a:xfrm>
          <a:prstGeom prst="rect">
            <a:avLst/>
          </a:prstGeom>
          <a:noFill/>
        </p:spPr>
        <p:txBody>
          <a:bodyPr wrap="none" rtlCol="0">
            <a:spAutoFit/>
          </a:bodyPr>
          <a:lstStyle/>
          <a:p>
            <a:r>
              <a:rPr lang="de-DE" dirty="0"/>
              <a:t>1990</a:t>
            </a:r>
            <a:endParaRPr lang="en-US" dirty="0"/>
          </a:p>
        </p:txBody>
      </p:sp>
      <p:sp>
        <p:nvSpPr>
          <p:cNvPr id="12" name="TextBox 171"/>
          <p:cNvSpPr txBox="1">
            <a:spLocks noChangeArrowheads="1"/>
          </p:cNvSpPr>
          <p:nvPr/>
        </p:nvSpPr>
        <p:spPr bwMode="auto">
          <a:xfrm>
            <a:off x="1121077" y="3069727"/>
            <a:ext cx="15400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Arial" charset="0"/>
              </a:defRPr>
            </a:lvl1pPr>
            <a:lvl2pPr marL="742950" indent="-285750" eaLnBrk="0" hangingPunct="0">
              <a:defRPr sz="2200" b="1">
                <a:solidFill>
                  <a:schemeClr val="tx1"/>
                </a:solidFill>
                <a:latin typeface="Arial" charset="0"/>
              </a:defRPr>
            </a:lvl2pPr>
            <a:lvl3pPr marL="1143000" indent="-228600" eaLnBrk="0" hangingPunct="0">
              <a:defRPr sz="2200" b="1">
                <a:solidFill>
                  <a:schemeClr val="tx1"/>
                </a:solidFill>
                <a:latin typeface="Arial" charset="0"/>
              </a:defRPr>
            </a:lvl3pPr>
            <a:lvl4pPr marL="1600200" indent="-228600" eaLnBrk="0" hangingPunct="0">
              <a:defRPr sz="2200" b="1">
                <a:solidFill>
                  <a:schemeClr val="tx1"/>
                </a:solidFill>
                <a:latin typeface="Arial" charset="0"/>
              </a:defRPr>
            </a:lvl4pPr>
            <a:lvl5pPr marL="2057400" indent="-228600" eaLnBrk="0" hangingPunct="0">
              <a:defRPr sz="2200" b="1">
                <a:solidFill>
                  <a:schemeClr val="tx1"/>
                </a:solidFill>
                <a:latin typeface="Arial" charset="0"/>
              </a:defRPr>
            </a:lvl5pPr>
            <a:lvl6pPr marL="2514600" indent="-228600" eaLnBrk="0" fontAlgn="base" hangingPunct="0">
              <a:spcBef>
                <a:spcPct val="0"/>
              </a:spcBef>
              <a:spcAft>
                <a:spcPct val="0"/>
              </a:spcAft>
              <a:defRPr sz="2200" b="1">
                <a:solidFill>
                  <a:schemeClr val="tx1"/>
                </a:solidFill>
                <a:latin typeface="Arial" charset="0"/>
              </a:defRPr>
            </a:lvl6pPr>
            <a:lvl7pPr marL="2971800" indent="-228600" eaLnBrk="0" fontAlgn="base" hangingPunct="0">
              <a:spcBef>
                <a:spcPct val="0"/>
              </a:spcBef>
              <a:spcAft>
                <a:spcPct val="0"/>
              </a:spcAft>
              <a:defRPr sz="2200" b="1">
                <a:solidFill>
                  <a:schemeClr val="tx1"/>
                </a:solidFill>
                <a:latin typeface="Arial" charset="0"/>
              </a:defRPr>
            </a:lvl7pPr>
            <a:lvl8pPr marL="3429000" indent="-228600" eaLnBrk="0" fontAlgn="base" hangingPunct="0">
              <a:spcBef>
                <a:spcPct val="0"/>
              </a:spcBef>
              <a:spcAft>
                <a:spcPct val="0"/>
              </a:spcAft>
              <a:defRPr sz="2200" b="1">
                <a:solidFill>
                  <a:schemeClr val="tx1"/>
                </a:solidFill>
                <a:latin typeface="Arial" charset="0"/>
              </a:defRPr>
            </a:lvl8pPr>
            <a:lvl9pPr marL="3886200" indent="-228600" eaLnBrk="0" fontAlgn="base" hangingPunct="0">
              <a:spcBef>
                <a:spcPct val="0"/>
              </a:spcBef>
              <a:spcAft>
                <a:spcPct val="0"/>
              </a:spcAft>
              <a:defRPr sz="2200" b="1">
                <a:solidFill>
                  <a:schemeClr val="tx1"/>
                </a:solidFill>
                <a:latin typeface="Arial" charset="0"/>
              </a:defRPr>
            </a:lvl9pPr>
          </a:lstStyle>
          <a:p>
            <a:pPr eaLnBrk="1" hangingPunct="1"/>
            <a:r>
              <a:rPr lang="de-DE" altLang="en-US" sz="2400" dirty="0" err="1">
                <a:solidFill>
                  <a:srgbClr val="0000FF"/>
                </a:solidFill>
              </a:rPr>
              <a:t>WordNet</a:t>
            </a:r>
            <a:r>
              <a:rPr lang="de-DE" altLang="en-US" dirty="0"/>
              <a:t> </a:t>
            </a:r>
          </a:p>
        </p:txBody>
      </p:sp>
      <p:cxnSp>
        <p:nvCxnSpPr>
          <p:cNvPr id="13" name="直接连接符 12"/>
          <p:cNvCxnSpPr/>
          <p:nvPr/>
        </p:nvCxnSpPr>
        <p:spPr bwMode="auto">
          <a:xfrm>
            <a:off x="4859661" y="1350054"/>
            <a:ext cx="57150" cy="5267325"/>
          </a:xfrm>
          <a:prstGeom prst="line">
            <a:avLst/>
          </a:prstGeom>
          <a:ln w="12700">
            <a:solidFill>
              <a:srgbClr val="C00000"/>
            </a:solidFill>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15" name="Picture 2" descr="Wikipedia"/>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45447" y="2074261"/>
            <a:ext cx="942727" cy="94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71"/>
          <p:cNvSpPr txBox="1">
            <a:spLocks noChangeArrowheads="1"/>
          </p:cNvSpPr>
          <p:nvPr/>
        </p:nvSpPr>
        <p:spPr bwMode="auto">
          <a:xfrm>
            <a:off x="4079905" y="1568498"/>
            <a:ext cx="1616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Arial" charset="0"/>
              </a:defRPr>
            </a:lvl1pPr>
            <a:lvl2pPr marL="742950" indent="-285750" eaLnBrk="0" hangingPunct="0">
              <a:defRPr sz="2200" b="1">
                <a:solidFill>
                  <a:schemeClr val="tx1"/>
                </a:solidFill>
                <a:latin typeface="Arial" charset="0"/>
              </a:defRPr>
            </a:lvl2pPr>
            <a:lvl3pPr marL="1143000" indent="-228600" eaLnBrk="0" hangingPunct="0">
              <a:defRPr sz="2200" b="1">
                <a:solidFill>
                  <a:schemeClr val="tx1"/>
                </a:solidFill>
                <a:latin typeface="Arial" charset="0"/>
              </a:defRPr>
            </a:lvl3pPr>
            <a:lvl4pPr marL="1600200" indent="-228600" eaLnBrk="0" hangingPunct="0">
              <a:defRPr sz="2200" b="1">
                <a:solidFill>
                  <a:schemeClr val="tx1"/>
                </a:solidFill>
                <a:latin typeface="Arial" charset="0"/>
              </a:defRPr>
            </a:lvl4pPr>
            <a:lvl5pPr marL="2057400" indent="-228600" eaLnBrk="0" hangingPunct="0">
              <a:defRPr sz="2200" b="1">
                <a:solidFill>
                  <a:schemeClr val="tx1"/>
                </a:solidFill>
                <a:latin typeface="Arial" charset="0"/>
              </a:defRPr>
            </a:lvl5pPr>
            <a:lvl6pPr marL="2514600" indent="-228600" eaLnBrk="0" fontAlgn="base" hangingPunct="0">
              <a:spcBef>
                <a:spcPct val="0"/>
              </a:spcBef>
              <a:spcAft>
                <a:spcPct val="0"/>
              </a:spcAft>
              <a:defRPr sz="2200" b="1">
                <a:solidFill>
                  <a:schemeClr val="tx1"/>
                </a:solidFill>
                <a:latin typeface="Arial" charset="0"/>
              </a:defRPr>
            </a:lvl6pPr>
            <a:lvl7pPr marL="2971800" indent="-228600" eaLnBrk="0" fontAlgn="base" hangingPunct="0">
              <a:spcBef>
                <a:spcPct val="0"/>
              </a:spcBef>
              <a:spcAft>
                <a:spcPct val="0"/>
              </a:spcAft>
              <a:defRPr sz="2200" b="1">
                <a:solidFill>
                  <a:schemeClr val="tx1"/>
                </a:solidFill>
                <a:latin typeface="Arial" charset="0"/>
              </a:defRPr>
            </a:lvl7pPr>
            <a:lvl8pPr marL="3429000" indent="-228600" eaLnBrk="0" fontAlgn="base" hangingPunct="0">
              <a:spcBef>
                <a:spcPct val="0"/>
              </a:spcBef>
              <a:spcAft>
                <a:spcPct val="0"/>
              </a:spcAft>
              <a:defRPr sz="2200" b="1">
                <a:solidFill>
                  <a:schemeClr val="tx1"/>
                </a:solidFill>
                <a:latin typeface="Arial" charset="0"/>
              </a:defRPr>
            </a:lvl8pPr>
            <a:lvl9pPr marL="3886200" indent="-228600" eaLnBrk="0" fontAlgn="base" hangingPunct="0">
              <a:spcBef>
                <a:spcPct val="0"/>
              </a:spcBef>
              <a:spcAft>
                <a:spcPct val="0"/>
              </a:spcAft>
              <a:defRPr sz="2200" b="1">
                <a:solidFill>
                  <a:schemeClr val="tx1"/>
                </a:solidFill>
                <a:latin typeface="Arial" charset="0"/>
              </a:defRPr>
            </a:lvl9pPr>
          </a:lstStyle>
          <a:p>
            <a:pPr eaLnBrk="1" hangingPunct="1"/>
            <a:r>
              <a:rPr lang="de-DE" altLang="en-US" sz="2400" dirty="0">
                <a:solidFill>
                  <a:srgbClr val="0000FF"/>
                </a:solidFill>
              </a:rPr>
              <a:t>Wikipedia</a:t>
            </a:r>
            <a:endParaRPr lang="de-DE" altLang="en-US" dirty="0"/>
          </a:p>
        </p:txBody>
      </p:sp>
      <p:sp>
        <p:nvSpPr>
          <p:cNvPr id="17" name="TextBox 1"/>
          <p:cNvSpPr txBox="1"/>
          <p:nvPr/>
        </p:nvSpPr>
        <p:spPr>
          <a:xfrm>
            <a:off x="3936070" y="3391019"/>
            <a:ext cx="2151722" cy="203132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ltLang="zh-CN" sz="1800" dirty="0"/>
              <a:t>High-Quality</a:t>
            </a:r>
            <a:r>
              <a:rPr lang="zh-CN" altLang="en-US" sz="1800" dirty="0"/>
              <a:t> </a:t>
            </a:r>
            <a:r>
              <a:rPr lang="en-US" altLang="zh-CN" sz="1800" dirty="0"/>
              <a:t>Data</a:t>
            </a:r>
            <a:r>
              <a:rPr lang="zh-CN" altLang="en-US" sz="1800" dirty="0"/>
              <a:t> </a:t>
            </a:r>
            <a:r>
              <a:rPr lang="en-US" altLang="zh-CN" sz="1800" dirty="0"/>
              <a:t>Source</a:t>
            </a:r>
            <a:endParaRPr lang="de-DE" sz="1800" dirty="0"/>
          </a:p>
          <a:p>
            <a:r>
              <a:rPr lang="de-DE" sz="1800" dirty="0"/>
              <a:t>5</a:t>
            </a:r>
            <a:r>
              <a:rPr lang="zh-CN" altLang="en-US" dirty="0"/>
              <a:t> </a:t>
            </a:r>
            <a:r>
              <a:rPr lang="en-US" altLang="zh-CN" dirty="0"/>
              <a:t>million</a:t>
            </a:r>
            <a:r>
              <a:rPr lang="zh-CN" altLang="en-US" dirty="0"/>
              <a:t> </a:t>
            </a:r>
            <a:r>
              <a:rPr lang="en-US" altLang="zh-CN" dirty="0"/>
              <a:t>concepts</a:t>
            </a:r>
            <a:endParaRPr lang="en-US" altLang="zh-CN" sz="1800" dirty="0"/>
          </a:p>
          <a:p>
            <a:r>
              <a:rPr lang="en-US" altLang="zh-CN" dirty="0" err="1"/>
              <a:t>muilti</a:t>
            </a:r>
            <a:r>
              <a:rPr lang="en-US" altLang="zh-CN" dirty="0"/>
              <a:t>-lingual</a:t>
            </a:r>
          </a:p>
          <a:p>
            <a:r>
              <a:rPr lang="en-US" altLang="zh-CN" sz="1800" dirty="0"/>
              <a:t>rich</a:t>
            </a:r>
            <a:r>
              <a:rPr lang="zh-CN" altLang="en-US" sz="1800" dirty="0"/>
              <a:t> </a:t>
            </a:r>
            <a:r>
              <a:rPr lang="en-US" altLang="zh-CN" sz="1800" dirty="0"/>
              <a:t>structural</a:t>
            </a:r>
            <a:r>
              <a:rPr lang="zh-CN" altLang="en-US" sz="1800" dirty="0"/>
              <a:t> </a:t>
            </a:r>
            <a:r>
              <a:rPr lang="en-US" altLang="zh-CN" sz="1800" dirty="0"/>
              <a:t>data:</a:t>
            </a:r>
          </a:p>
          <a:p>
            <a:r>
              <a:rPr lang="en-US" altLang="zh-CN" dirty="0" err="1"/>
              <a:t>Infobox</a:t>
            </a:r>
            <a:r>
              <a:rPr lang="zh-CN" altLang="en-US" dirty="0"/>
              <a:t>，</a:t>
            </a:r>
            <a:r>
              <a:rPr lang="en-US" altLang="zh-CN" dirty="0"/>
              <a:t>table</a:t>
            </a:r>
            <a:r>
              <a:rPr lang="zh-CN" altLang="en-US" dirty="0"/>
              <a:t>，</a:t>
            </a:r>
            <a:endParaRPr lang="en-US" altLang="zh-CN" dirty="0"/>
          </a:p>
          <a:p>
            <a:r>
              <a:rPr lang="en-US" altLang="zh-CN" dirty="0"/>
              <a:t>list</a:t>
            </a:r>
            <a:r>
              <a:rPr lang="zh-CN" altLang="en-US" dirty="0"/>
              <a:t>，</a:t>
            </a:r>
            <a:r>
              <a:rPr lang="en-US" altLang="zh-CN" dirty="0"/>
              <a:t>category…</a:t>
            </a:r>
            <a:endParaRPr lang="en-US" altLang="zh-CN" sz="1800" dirty="0"/>
          </a:p>
        </p:txBody>
      </p:sp>
      <p:grpSp>
        <p:nvGrpSpPr>
          <p:cNvPr id="18" name="Group 30"/>
          <p:cNvGrpSpPr/>
          <p:nvPr/>
        </p:nvGrpSpPr>
        <p:grpSpPr>
          <a:xfrm>
            <a:off x="6010040" y="1265139"/>
            <a:ext cx="1730278" cy="3015891"/>
            <a:chOff x="5831628" y="2166006"/>
            <a:chExt cx="1730278" cy="3015891"/>
          </a:xfrm>
        </p:grpSpPr>
        <p:pic>
          <p:nvPicPr>
            <p:cNvPr id="19" name="Picture 110" descr="freebas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56176" y="4818950"/>
              <a:ext cx="1405730" cy="36294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 name="Picture 113" descr="dbpedia"/>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61137" y="2166006"/>
              <a:ext cx="1346684" cy="67862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1" name="Picture 2" descr="http://www.mpi-inf.mpg.de/yago-naga/yago/img/yago_logo_mainpage.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831628" y="3365803"/>
              <a:ext cx="1432503" cy="70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TextBox 2"/>
          <p:cNvSpPr txBox="1"/>
          <p:nvPr/>
        </p:nvSpPr>
        <p:spPr>
          <a:xfrm>
            <a:off x="4244135" y="5919787"/>
            <a:ext cx="1426994" cy="369332"/>
          </a:xfrm>
          <a:prstGeom prst="rect">
            <a:avLst/>
          </a:prstGeom>
          <a:noFill/>
        </p:spPr>
        <p:txBody>
          <a:bodyPr wrap="none" rtlCol="0">
            <a:spAutoFit/>
          </a:bodyPr>
          <a:lstStyle/>
          <a:p>
            <a:r>
              <a:rPr lang="en-US" dirty="0"/>
              <a:t>2005-2010</a:t>
            </a:r>
          </a:p>
        </p:txBody>
      </p:sp>
      <p:pic>
        <p:nvPicPr>
          <p:cNvPr id="22" name="图片 21"/>
          <p:cNvPicPr>
            <a:picLocks noChangeAspect="1"/>
          </p:cNvPicPr>
          <p:nvPr/>
        </p:nvPicPr>
        <p:blipFill>
          <a:blip r:embed="rId9"/>
          <a:stretch>
            <a:fillRect/>
          </a:stretch>
        </p:blipFill>
        <p:spPr>
          <a:xfrm>
            <a:off x="1276274" y="3895532"/>
            <a:ext cx="1159163" cy="491766"/>
          </a:xfrm>
          <a:prstGeom prst="rect">
            <a:avLst/>
          </a:prstGeom>
        </p:spPr>
      </p:pic>
      <p:pic>
        <p:nvPicPr>
          <p:cNvPr id="8198" name="Picture 6" descr="Back to HomePage"/>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781756" y="3583989"/>
            <a:ext cx="1022848" cy="10228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71"/>
          <p:cNvSpPr txBox="1">
            <a:spLocks noChangeArrowheads="1"/>
          </p:cNvSpPr>
          <p:nvPr/>
        </p:nvSpPr>
        <p:spPr bwMode="auto">
          <a:xfrm>
            <a:off x="2699834" y="3092565"/>
            <a:ext cx="12362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b="1">
                <a:solidFill>
                  <a:schemeClr val="tx1"/>
                </a:solidFill>
                <a:latin typeface="Arial" charset="0"/>
              </a:defRPr>
            </a:lvl1pPr>
            <a:lvl2pPr marL="742950" indent="-285750" eaLnBrk="0" hangingPunct="0">
              <a:defRPr sz="2200" b="1">
                <a:solidFill>
                  <a:schemeClr val="tx1"/>
                </a:solidFill>
                <a:latin typeface="Arial" charset="0"/>
              </a:defRPr>
            </a:lvl2pPr>
            <a:lvl3pPr marL="1143000" indent="-228600" eaLnBrk="0" hangingPunct="0">
              <a:defRPr sz="2200" b="1">
                <a:solidFill>
                  <a:schemeClr val="tx1"/>
                </a:solidFill>
                <a:latin typeface="Arial" charset="0"/>
              </a:defRPr>
            </a:lvl3pPr>
            <a:lvl4pPr marL="1600200" indent="-228600" eaLnBrk="0" hangingPunct="0">
              <a:defRPr sz="2200" b="1">
                <a:solidFill>
                  <a:schemeClr val="tx1"/>
                </a:solidFill>
                <a:latin typeface="Arial" charset="0"/>
              </a:defRPr>
            </a:lvl4pPr>
            <a:lvl5pPr marL="2057400" indent="-228600" eaLnBrk="0" hangingPunct="0">
              <a:defRPr sz="2200" b="1">
                <a:solidFill>
                  <a:schemeClr val="tx1"/>
                </a:solidFill>
                <a:latin typeface="Arial" charset="0"/>
              </a:defRPr>
            </a:lvl5pPr>
            <a:lvl6pPr marL="2514600" indent="-228600" eaLnBrk="0" fontAlgn="base" hangingPunct="0">
              <a:spcBef>
                <a:spcPct val="0"/>
              </a:spcBef>
              <a:spcAft>
                <a:spcPct val="0"/>
              </a:spcAft>
              <a:defRPr sz="2200" b="1">
                <a:solidFill>
                  <a:schemeClr val="tx1"/>
                </a:solidFill>
                <a:latin typeface="Arial" charset="0"/>
              </a:defRPr>
            </a:lvl6pPr>
            <a:lvl7pPr marL="2971800" indent="-228600" eaLnBrk="0" fontAlgn="base" hangingPunct="0">
              <a:spcBef>
                <a:spcPct val="0"/>
              </a:spcBef>
              <a:spcAft>
                <a:spcPct val="0"/>
              </a:spcAft>
              <a:defRPr sz="2200" b="1">
                <a:solidFill>
                  <a:schemeClr val="tx1"/>
                </a:solidFill>
                <a:latin typeface="Arial" charset="0"/>
              </a:defRPr>
            </a:lvl7pPr>
            <a:lvl8pPr marL="3429000" indent="-228600" eaLnBrk="0" fontAlgn="base" hangingPunct="0">
              <a:spcBef>
                <a:spcPct val="0"/>
              </a:spcBef>
              <a:spcAft>
                <a:spcPct val="0"/>
              </a:spcAft>
              <a:defRPr sz="2200" b="1">
                <a:solidFill>
                  <a:schemeClr val="tx1"/>
                </a:solidFill>
                <a:latin typeface="Arial" charset="0"/>
              </a:defRPr>
            </a:lvl8pPr>
            <a:lvl9pPr marL="3886200" indent="-228600" eaLnBrk="0" fontAlgn="base" hangingPunct="0">
              <a:spcBef>
                <a:spcPct val="0"/>
              </a:spcBef>
              <a:spcAft>
                <a:spcPct val="0"/>
              </a:spcAft>
              <a:defRPr sz="2200" b="1">
                <a:solidFill>
                  <a:schemeClr val="tx1"/>
                </a:solidFill>
                <a:latin typeface="Arial" charset="0"/>
              </a:defRPr>
            </a:lvl9pPr>
          </a:lstStyle>
          <a:p>
            <a:pPr eaLnBrk="1" hangingPunct="1"/>
            <a:r>
              <a:rPr lang="en-US" altLang="zh-CN">
                <a:solidFill>
                  <a:srgbClr val="0036A2"/>
                </a:solidFill>
              </a:rPr>
              <a:t>HowNet</a:t>
            </a:r>
            <a:endParaRPr lang="de-DE" altLang="en-US" dirty="0">
              <a:solidFill>
                <a:srgbClr val="0036A2"/>
              </a:solidFill>
            </a:endParaRPr>
          </a:p>
        </p:txBody>
      </p:sp>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a:t>
            </a:fld>
            <a:endParaRPr lang="zh-CN" altLang="en-US">
              <a:solidFill>
                <a:prstClr val="black">
                  <a:tint val="75000"/>
                </a:prstClr>
              </a:solidFill>
            </a:endParaRPr>
          </a:p>
        </p:txBody>
      </p:sp>
    </p:spTree>
    <p:extLst>
      <p:ext uri="{BB962C8B-B14F-4D97-AF65-F5344CB8AC3E}">
        <p14:creationId xmlns:p14="http://schemas.microsoft.com/office/powerpoint/2010/main" val="58892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6" grpId="0"/>
      <p:bldP spid="17" grpId="0" animBg="1"/>
      <p:bldP spid="24" grpId="0"/>
      <p:bldP spid="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dirty="0"/>
              <a:t>Hierarchical Type Encoders</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70</a:t>
            </a:fld>
            <a:endParaRPr lang="zh-CN" altLang="en-US"/>
          </a:p>
        </p:txBody>
      </p:sp>
      <p:pic>
        <p:nvPicPr>
          <p:cNvPr id="8" name="Picture 3"/>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07950" y="1004041"/>
            <a:ext cx="8928100" cy="5426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81891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589" y="1478140"/>
            <a:ext cx="8229599" cy="769441"/>
          </a:xfrm>
          <a:prstGeom prst="rect">
            <a:avLst/>
          </a:prstGeom>
        </p:spPr>
        <p:txBody>
          <a:bodyPr wrap="square">
            <a:spAutoFit/>
          </a:bodyPr>
          <a:lstStyle/>
          <a:p>
            <a:pPr marL="800100" lvl="1" indent="-342900">
              <a:buFont typeface="Arial" panose="020B0604020202020204" pitchFamily="34" charset="0"/>
              <a:buChar char="•"/>
            </a:pPr>
            <a:endParaRPr lang="en-US" altLang="zh-CN" sz="2400" dirty="0">
              <a:latin typeface="Times New Roman" pitchFamily="18" charset="0"/>
              <a:ea typeface="微软雅黑" panose="020B0503020204020204" pitchFamily="34" charset="-122"/>
              <a:cs typeface="Times New Roman" pitchFamily="18" charset="0"/>
            </a:endParaRPr>
          </a:p>
          <a:p>
            <a:pPr marL="800100" lvl="1" indent="-342900">
              <a:buFont typeface="Arial" panose="020B0604020202020204" pitchFamily="34" charset="0"/>
              <a:buChar char="•"/>
            </a:pPr>
            <a:endParaRPr lang="en-US" altLang="zh-CN" sz="2000" dirty="0">
              <a:latin typeface="Times New Roman" pitchFamily="18" charset="0"/>
              <a:ea typeface="微软雅黑" panose="020B0503020204020204" pitchFamily="34" charset="-122"/>
              <a:cs typeface="Times New Roman" pitchFamily="18" charset="0"/>
            </a:endParaRPr>
          </a:p>
        </p:txBody>
      </p:sp>
      <p:sp>
        <p:nvSpPr>
          <p:cNvPr id="10" name="标题 9"/>
          <p:cNvSpPr>
            <a:spLocks noGrp="1"/>
          </p:cNvSpPr>
          <p:nvPr>
            <p:ph type="title"/>
          </p:nvPr>
        </p:nvSpPr>
        <p:spPr/>
        <p:txBody>
          <a:bodyPr/>
          <a:lstStyle/>
          <a:p>
            <a:r>
              <a:rPr lang="en-US" altLang="zh-CN"/>
              <a:t>Datasets</a:t>
            </a:r>
            <a:endParaRPr lang="zh-CN" altLang="en-US" dirty="0"/>
          </a:p>
        </p:txBody>
      </p:sp>
      <p:sp>
        <p:nvSpPr>
          <p:cNvPr id="8" name="内容占位符 7"/>
          <p:cNvSpPr>
            <a:spLocks noGrp="1"/>
          </p:cNvSpPr>
          <p:nvPr>
            <p:ph idx="1"/>
          </p:nvPr>
        </p:nvSpPr>
        <p:spPr/>
        <p:txBody>
          <a:bodyPr/>
          <a:lstStyle/>
          <a:p>
            <a:r>
              <a:rPr lang="en-US" altLang="zh-CN" dirty="0"/>
              <a:t>FB15k: A typical KG dataset extracted from Freebase (</a:t>
            </a:r>
            <a:r>
              <a:rPr lang="en-US" altLang="zh-CN" dirty="0" err="1"/>
              <a:t>Bordes</a:t>
            </a:r>
            <a:r>
              <a:rPr lang="en-US" altLang="zh-CN" dirty="0"/>
              <a:t> et al., 2013)</a:t>
            </a:r>
          </a:p>
          <a:p>
            <a:r>
              <a:rPr lang="en-US" altLang="zh-CN" dirty="0"/>
              <a:t>FB15k+: A new dataset based on FB15K with low-frequent relations</a:t>
            </a:r>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773" y="4218028"/>
            <a:ext cx="7417941" cy="1348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71</a:t>
            </a:fld>
            <a:endParaRPr lang="zh-CN" altLang="en-US">
              <a:solidFill>
                <a:prstClr val="black">
                  <a:tint val="75000"/>
                </a:prstClr>
              </a:solidFill>
            </a:endParaRPr>
          </a:p>
        </p:txBody>
      </p:sp>
    </p:spTree>
    <p:extLst>
      <p:ext uri="{BB962C8B-B14F-4D97-AF65-F5344CB8AC3E}">
        <p14:creationId xmlns:p14="http://schemas.microsoft.com/office/powerpoint/2010/main" val="188849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en-US" altLang="zh-CN" dirty="0"/>
              <a:t>Entity Prediction</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72</a:t>
            </a:fld>
            <a:endParaRPr lang="zh-CN" altLang="en-US"/>
          </a:p>
        </p:txBody>
      </p:sp>
      <p:pic>
        <p:nvPicPr>
          <p:cNvPr id="13"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718442" y="981075"/>
            <a:ext cx="7707115" cy="547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46179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Results on Long-Tail Distribution</a:t>
            </a:r>
            <a:endParaRPr lang="en-US" altLang="zh-CN" dirty="0"/>
          </a:p>
        </p:txBody>
      </p:sp>
      <p:sp>
        <p:nvSpPr>
          <p:cNvPr id="3" name="内容占位符 2"/>
          <p:cNvSpPr>
            <a:spLocks noGrp="1"/>
          </p:cNvSpPr>
          <p:nvPr>
            <p:ph idx="1"/>
          </p:nvPr>
        </p:nvSpPr>
        <p:spPr/>
        <p:txBody>
          <a:bodyPr/>
          <a:lstStyle/>
          <a:p>
            <a:r>
              <a:rPr lang="en-US" altLang="zh-CN"/>
              <a:t>Hierarchical</a:t>
            </a:r>
            <a:r>
              <a:rPr lang="zh-CN" altLang="en-US"/>
              <a:t> </a:t>
            </a:r>
            <a:r>
              <a:rPr lang="en-US" altLang="zh-CN"/>
              <a:t>types</a:t>
            </a:r>
            <a:r>
              <a:rPr lang="zh-CN" altLang="en-US"/>
              <a:t> </a:t>
            </a:r>
            <a:r>
              <a:rPr lang="en-US" altLang="zh-CN"/>
              <a:t>help</a:t>
            </a:r>
            <a:r>
              <a:rPr lang="zh-CN" altLang="en-US"/>
              <a:t> </a:t>
            </a:r>
            <a:r>
              <a:rPr lang="en-US" altLang="zh-CN"/>
              <a:t>the</a:t>
            </a:r>
            <a:r>
              <a:rPr lang="zh-CN" altLang="en-US"/>
              <a:t> </a:t>
            </a:r>
            <a:r>
              <a:rPr lang="en-US" altLang="zh-CN"/>
              <a:t>performance</a:t>
            </a:r>
            <a:r>
              <a:rPr lang="zh-CN" altLang="en-US"/>
              <a:t> </a:t>
            </a:r>
            <a:r>
              <a:rPr lang="en-US" altLang="zh-CN"/>
              <a:t>on</a:t>
            </a:r>
            <a:r>
              <a:rPr lang="zh-CN" altLang="en-US"/>
              <a:t> </a:t>
            </a:r>
            <a:r>
              <a:rPr lang="en-US" altLang="zh-CN"/>
              <a:t>those</a:t>
            </a:r>
            <a:r>
              <a:rPr lang="zh-CN" altLang="en-US"/>
              <a:t> </a:t>
            </a:r>
            <a:r>
              <a:rPr lang="en-US" altLang="zh-CN"/>
              <a:t>long-tail</a:t>
            </a:r>
            <a:r>
              <a:rPr lang="zh-CN" altLang="en-US"/>
              <a:t> </a:t>
            </a:r>
            <a:r>
              <a:rPr lang="en-US" altLang="zh-CN"/>
              <a:t>entities</a:t>
            </a:r>
          </a:p>
          <a:p>
            <a:r>
              <a:rPr lang="en-US" altLang="zh-CN"/>
              <a:t>Prior</a:t>
            </a:r>
            <a:r>
              <a:rPr lang="zh-CN" altLang="en-US"/>
              <a:t> </a:t>
            </a:r>
            <a:r>
              <a:rPr lang="en-US" altLang="zh-CN"/>
              <a:t>knowledge</a:t>
            </a:r>
            <a:r>
              <a:rPr lang="zh-CN" altLang="en-US"/>
              <a:t> </a:t>
            </a:r>
            <a:r>
              <a:rPr lang="en-US" altLang="zh-CN"/>
              <a:t>is</a:t>
            </a:r>
            <a:r>
              <a:rPr lang="zh-CN" altLang="en-US"/>
              <a:t> </a:t>
            </a:r>
            <a:r>
              <a:rPr lang="en-US" altLang="zh-CN"/>
              <a:t>critical</a:t>
            </a:r>
            <a:r>
              <a:rPr lang="zh-CN" altLang="en-US"/>
              <a:t> </a:t>
            </a:r>
            <a:r>
              <a:rPr lang="en-US" altLang="zh-CN"/>
              <a:t>for</a:t>
            </a:r>
            <a:r>
              <a:rPr lang="zh-CN" altLang="en-US"/>
              <a:t> </a:t>
            </a:r>
            <a:r>
              <a:rPr lang="en-US" altLang="zh-CN"/>
              <a:t>sparse</a:t>
            </a:r>
            <a:r>
              <a:rPr lang="zh-CN" altLang="en-US"/>
              <a:t> </a:t>
            </a:r>
            <a:r>
              <a:rPr lang="en-US" altLang="zh-CN"/>
              <a:t>data</a:t>
            </a:r>
            <a:endParaRPr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73</a:t>
            </a:fld>
            <a:endParaRPr lang="zh-CN" altLang="en-US"/>
          </a:p>
        </p:txBody>
      </p:sp>
      <p:pic>
        <p:nvPicPr>
          <p:cNvPr id="5" name="图片 4"/>
          <p:cNvPicPr>
            <a:picLocks noChangeAspect="1"/>
          </p:cNvPicPr>
          <p:nvPr/>
        </p:nvPicPr>
        <p:blipFill>
          <a:blip r:embed="rId2"/>
          <a:stretch>
            <a:fillRect/>
          </a:stretch>
        </p:blipFill>
        <p:spPr>
          <a:xfrm>
            <a:off x="130499" y="3717032"/>
            <a:ext cx="8937301" cy="1512168"/>
          </a:xfrm>
          <a:prstGeom prst="rect">
            <a:avLst/>
          </a:prstGeom>
        </p:spPr>
      </p:pic>
    </p:spTree>
    <p:extLst>
      <p:ext uri="{BB962C8B-B14F-4D97-AF65-F5344CB8AC3E}">
        <p14:creationId xmlns:p14="http://schemas.microsoft.com/office/powerpoint/2010/main" val="26114377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589" y="1478140"/>
            <a:ext cx="8229599" cy="769441"/>
          </a:xfrm>
          <a:prstGeom prst="rect">
            <a:avLst/>
          </a:prstGeom>
        </p:spPr>
        <p:txBody>
          <a:bodyPr wrap="square">
            <a:spAutoFit/>
          </a:bodyPr>
          <a:lstStyle/>
          <a:p>
            <a:pPr marL="800100" lvl="1" indent="-342900">
              <a:buFont typeface="Arial" panose="020B0604020202020204" pitchFamily="34" charset="0"/>
              <a:buChar char="•"/>
            </a:pPr>
            <a:endParaRPr lang="en-US" altLang="zh-CN" sz="2400" dirty="0">
              <a:latin typeface="Times New Roman" pitchFamily="18" charset="0"/>
              <a:ea typeface="微软雅黑" panose="020B0503020204020204" pitchFamily="34" charset="-122"/>
              <a:cs typeface="Times New Roman" pitchFamily="18" charset="0"/>
            </a:endParaRPr>
          </a:p>
          <a:p>
            <a:pPr marL="800100" lvl="1" indent="-342900">
              <a:buFont typeface="Arial" panose="020B0604020202020204" pitchFamily="34" charset="0"/>
              <a:buChar char="•"/>
            </a:pPr>
            <a:endParaRPr lang="en-US" altLang="zh-CN" sz="2000" dirty="0">
              <a:latin typeface="Times New Roman" pitchFamily="18" charset="0"/>
              <a:ea typeface="微软雅黑" panose="020B0503020204020204" pitchFamily="34" charset="-122"/>
              <a:cs typeface="Times New Roman" pitchFamily="18" charset="0"/>
            </a:endParaRPr>
          </a:p>
        </p:txBody>
      </p:sp>
      <p:sp>
        <p:nvSpPr>
          <p:cNvPr id="47" name="标题 46"/>
          <p:cNvSpPr>
            <a:spLocks noGrp="1"/>
          </p:cNvSpPr>
          <p:nvPr>
            <p:ph type="title"/>
          </p:nvPr>
        </p:nvSpPr>
        <p:spPr/>
        <p:txBody>
          <a:bodyPr/>
          <a:lstStyle/>
          <a:p>
            <a:r>
              <a:rPr kumimoji="1" lang="en-US" altLang="zh-CN" dirty="0"/>
              <a:t>Three Types of Information</a:t>
            </a:r>
            <a:endParaRPr kumimoji="1" lang="zh-CN" altLang="en-US" dirty="0"/>
          </a:p>
        </p:txBody>
      </p:sp>
      <p:sp>
        <p:nvSpPr>
          <p:cNvPr id="10" name="内容占位符 9"/>
          <p:cNvSpPr>
            <a:spLocks noGrp="1"/>
          </p:cNvSpPr>
          <p:nvPr>
            <p:ph idx="1"/>
          </p:nvPr>
        </p:nvSpPr>
        <p:spPr/>
        <p:txBody>
          <a:bodyPr>
            <a:normAutofit lnSpcReduction="10000"/>
          </a:bodyPr>
          <a:lstStyle/>
          <a:p>
            <a:r>
              <a:rPr lang="en-US" altLang="zh-CN" dirty="0"/>
              <a:t>Text Information</a:t>
            </a:r>
          </a:p>
          <a:p>
            <a:pPr lvl="1"/>
            <a:r>
              <a:rPr lang="en-US" altLang="zh-CN" dirty="0"/>
              <a:t>Construct representation with the corresponding entity descriptions, entity text</a:t>
            </a:r>
          </a:p>
          <a:p>
            <a:endParaRPr lang="en-US" altLang="zh-CN" dirty="0"/>
          </a:p>
          <a:p>
            <a:r>
              <a:rPr lang="en-US" altLang="zh-CN" dirty="0"/>
              <a:t>Structure Information</a:t>
            </a:r>
          </a:p>
          <a:p>
            <a:pPr lvl="1"/>
            <a:r>
              <a:rPr lang="en-US" altLang="zh-CN" dirty="0"/>
              <a:t>Construct representation from the corresponding entity hierarchical structure</a:t>
            </a:r>
          </a:p>
          <a:p>
            <a:pPr lvl="1"/>
            <a:endParaRPr lang="en-US" altLang="zh-CN" dirty="0"/>
          </a:p>
          <a:p>
            <a:r>
              <a:rPr lang="en-US" altLang="zh-CN" dirty="0">
                <a:solidFill>
                  <a:srgbClr val="FF0000"/>
                </a:solidFill>
              </a:rPr>
              <a:t>Image Information</a:t>
            </a:r>
          </a:p>
          <a:p>
            <a:pPr lvl="1"/>
            <a:r>
              <a:rPr lang="en-US" altLang="zh-CN" dirty="0">
                <a:solidFill>
                  <a:srgbClr val="FF0000"/>
                </a:solidFill>
              </a:rPr>
              <a:t>Construct representation from the corresponding entity images</a:t>
            </a:r>
          </a:p>
          <a:p>
            <a:pPr lvl="1"/>
            <a:endParaRPr lang="en-US" altLang="zh-CN" dirty="0"/>
          </a:p>
          <a:p>
            <a:endParaRPr lang="zh-CN" altLang="en-US" dirty="0"/>
          </a:p>
        </p:txBody>
      </p:sp>
      <p:sp>
        <p:nvSpPr>
          <p:cNvPr id="2" name="幻灯片编号占位符 1"/>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74</a:t>
            </a:fld>
            <a:endParaRPr lang="zh-CN" altLang="en-US">
              <a:solidFill>
                <a:prstClr val="black">
                  <a:tint val="75000"/>
                </a:prstClr>
              </a:solidFill>
            </a:endParaRPr>
          </a:p>
        </p:txBody>
      </p:sp>
    </p:spTree>
    <p:extLst>
      <p:ext uri="{BB962C8B-B14F-4D97-AF65-F5344CB8AC3E}">
        <p14:creationId xmlns:p14="http://schemas.microsoft.com/office/powerpoint/2010/main" val="4164494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Visual</a:t>
            </a:r>
            <a:r>
              <a:rPr kumimoji="1" lang="zh-CN" altLang="en-US" dirty="0"/>
              <a:t> </a:t>
            </a:r>
            <a:r>
              <a:rPr kumimoji="1" lang="en-US" altLang="zh-CN" dirty="0"/>
              <a:t>Information</a:t>
            </a:r>
            <a:r>
              <a:rPr kumimoji="1" lang="zh-CN" altLang="en-US" dirty="0"/>
              <a:t> </a:t>
            </a:r>
            <a:r>
              <a:rPr kumimoji="1" lang="en-US" altLang="zh-CN" dirty="0"/>
              <a:t>in</a:t>
            </a:r>
            <a:r>
              <a:rPr kumimoji="1" lang="zh-CN" altLang="en-US" dirty="0"/>
              <a:t> </a:t>
            </a:r>
            <a:r>
              <a:rPr kumimoji="1" lang="en-US" altLang="zh-CN" dirty="0"/>
              <a:t>Images</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75</a:t>
            </a:fld>
            <a:endParaRPr lang="zh-CN" altLang="en-US">
              <a:solidFill>
                <a:prstClr val="black">
                  <a:tint val="75000"/>
                </a:prstClr>
              </a:solidFill>
            </a:endParaRP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3947" y="2298491"/>
            <a:ext cx="3302999" cy="1717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02821" y="2351978"/>
            <a:ext cx="3475881" cy="1671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8101" y="2898714"/>
            <a:ext cx="1077265" cy="524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
          <p:cNvSpPr txBox="1"/>
          <p:nvPr/>
        </p:nvSpPr>
        <p:spPr>
          <a:xfrm>
            <a:off x="1901209" y="4649007"/>
            <a:ext cx="5144357" cy="461665"/>
          </a:xfrm>
          <a:prstGeom prst="rect">
            <a:avLst/>
          </a:prstGeom>
          <a:noFill/>
        </p:spPr>
        <p:txBody>
          <a:bodyPr wrap="none" rtlCol="0">
            <a:spAutoFit/>
          </a:bodyPr>
          <a:lstStyle/>
          <a:p>
            <a:r>
              <a:rPr lang="en-US" altLang="zh-CN" sz="2400" b="1" dirty="0">
                <a:latin typeface="Times New Roman" pitchFamily="18" charset="0"/>
                <a:cs typeface="Times New Roman" pitchFamily="18" charset="0"/>
              </a:rPr>
              <a:t>(</a:t>
            </a:r>
            <a:r>
              <a:rPr lang="en-US" altLang="zh-CN" sz="2400" b="1" i="1" dirty="0">
                <a:latin typeface="Times New Roman" pitchFamily="18" charset="0"/>
                <a:cs typeface="Times New Roman" pitchFamily="18" charset="0"/>
              </a:rPr>
              <a:t>Suit of </a:t>
            </a:r>
            <a:r>
              <a:rPr lang="en-US" altLang="zh-CN" sz="2400" b="1" i="1" dirty="0" err="1">
                <a:latin typeface="Times New Roman" pitchFamily="18" charset="0"/>
                <a:cs typeface="Times New Roman" pitchFamily="18" charset="0"/>
              </a:rPr>
              <a:t>armour</a:t>
            </a:r>
            <a:r>
              <a:rPr lang="en-US" altLang="zh-CN" sz="2400" b="1" dirty="0">
                <a:latin typeface="Times New Roman" pitchFamily="18" charset="0"/>
                <a:cs typeface="Times New Roman" pitchFamily="18" charset="0"/>
              </a:rPr>
              <a:t>,     </a:t>
            </a:r>
            <a:r>
              <a:rPr lang="en-US" altLang="zh-CN" sz="2400" b="1" dirty="0" err="1">
                <a:latin typeface="Times New Roman" pitchFamily="18" charset="0"/>
                <a:cs typeface="Times New Roman" pitchFamily="18" charset="0"/>
              </a:rPr>
              <a:t>has_part</a:t>
            </a:r>
            <a:r>
              <a:rPr lang="en-US" altLang="zh-CN" sz="2400" b="1" dirty="0">
                <a:latin typeface="Times New Roman" pitchFamily="18" charset="0"/>
                <a:cs typeface="Times New Roman" pitchFamily="18" charset="0"/>
              </a:rPr>
              <a:t>,     </a:t>
            </a:r>
            <a:r>
              <a:rPr lang="en-US" altLang="zh-CN" sz="2400" b="1" i="1" dirty="0" err="1">
                <a:latin typeface="Times New Roman" pitchFamily="18" charset="0"/>
                <a:cs typeface="Times New Roman" pitchFamily="18" charset="0"/>
              </a:rPr>
              <a:t>Armet</a:t>
            </a:r>
            <a:r>
              <a:rPr lang="en-US" altLang="zh-CN" sz="2400" b="1" dirty="0">
                <a:latin typeface="Times New Roman" pitchFamily="18" charset="0"/>
                <a:cs typeface="Times New Roman" pitchFamily="18" charset="0"/>
              </a:rPr>
              <a:t>)</a:t>
            </a:r>
            <a:endParaRPr lang="zh-CN" altLang="en-US" sz="2400" b="1" dirty="0">
              <a:latin typeface="Times New Roman" pitchFamily="18" charset="0"/>
              <a:cs typeface="Times New Roman" pitchFamily="18" charset="0"/>
            </a:endParaRPr>
          </a:p>
        </p:txBody>
      </p:sp>
      <p:sp>
        <p:nvSpPr>
          <p:cNvPr id="10" name="矩形 9"/>
          <p:cNvSpPr/>
          <p:nvPr/>
        </p:nvSpPr>
        <p:spPr>
          <a:xfrm>
            <a:off x="0" y="6519446"/>
            <a:ext cx="9144000" cy="338554"/>
          </a:xfrm>
          <a:prstGeom prst="rect">
            <a:avLst/>
          </a:prstGeom>
        </p:spPr>
        <p:txBody>
          <a:bodyPr wrap="square">
            <a:spAutoFit/>
          </a:bodyPr>
          <a:lstStyle/>
          <a:p>
            <a:r>
              <a:rPr lang="en-US" altLang="zh-CN" sz="1600" dirty="0" err="1">
                <a:solidFill>
                  <a:srgbClr val="222222"/>
                </a:solidFill>
              </a:rPr>
              <a:t>Xie</a:t>
            </a:r>
            <a:r>
              <a:rPr lang="en-US" altLang="zh-CN" sz="1600" dirty="0">
                <a:solidFill>
                  <a:srgbClr val="222222"/>
                </a:solidFill>
              </a:rPr>
              <a:t>, et</a:t>
            </a:r>
            <a:r>
              <a:rPr lang="zh-CN" altLang="en-US" sz="1600" dirty="0">
                <a:solidFill>
                  <a:srgbClr val="222222"/>
                </a:solidFill>
              </a:rPr>
              <a:t> </a:t>
            </a:r>
            <a:r>
              <a:rPr lang="en-US" altLang="zh-CN" sz="1600" dirty="0">
                <a:solidFill>
                  <a:srgbClr val="222222"/>
                </a:solidFill>
              </a:rPr>
              <a:t>al. (2017). </a:t>
            </a:r>
            <a:r>
              <a:rPr lang="en-US" altLang="zh-CN" sz="1600" dirty="0"/>
              <a:t>Image-embodied Knowledge Representation Learning</a:t>
            </a:r>
            <a:r>
              <a:rPr lang="en-US" altLang="zh-CN" sz="1600" dirty="0">
                <a:solidFill>
                  <a:srgbClr val="222222"/>
                </a:solidFill>
              </a:rPr>
              <a:t>. IJCAI.</a:t>
            </a:r>
            <a:endParaRPr lang="zh-CN" altLang="en-US" sz="1600" dirty="0"/>
          </a:p>
        </p:txBody>
      </p:sp>
    </p:spTree>
    <p:extLst>
      <p:ext uri="{BB962C8B-B14F-4D97-AF65-F5344CB8AC3E}">
        <p14:creationId xmlns:p14="http://schemas.microsoft.com/office/powerpoint/2010/main" val="1787587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Overall</a:t>
            </a:r>
            <a:r>
              <a:rPr kumimoji="1" lang="zh-CN" altLang="en-US" dirty="0"/>
              <a:t> </a:t>
            </a:r>
            <a:r>
              <a:rPr kumimoji="1" lang="en-US" altLang="zh-CN" dirty="0"/>
              <a:t>Architecture</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76</a:t>
            </a:fld>
            <a:endParaRPr lang="zh-CN" altLang="en-US">
              <a:solidFill>
                <a:prstClr val="black">
                  <a:tint val="75000"/>
                </a:prstClr>
              </a:solidFill>
            </a:endParaRPr>
          </a:p>
        </p:txBody>
      </p:sp>
      <p:pic>
        <p:nvPicPr>
          <p:cNvPr id="5"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07950" y="2137783"/>
            <a:ext cx="8928100" cy="3158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48973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dirty="0"/>
              <a:t>Image Encoder</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77</a:t>
            </a:fld>
            <a:endParaRPr lang="zh-CN" altLang="en-US"/>
          </a:p>
        </p:txBody>
      </p:sp>
      <p:pic>
        <p:nvPicPr>
          <p:cNvPr id="8" name="Picture 2"/>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107950" y="2313166"/>
            <a:ext cx="8928100" cy="2807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2588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Attention</a:t>
            </a:r>
            <a:endParaRPr lang="zh-CN" altLang="en-US" dirty="0"/>
          </a:p>
        </p:txBody>
      </p:sp>
      <p:sp>
        <p:nvSpPr>
          <p:cNvPr id="3" name="内容占位符 2"/>
          <p:cNvSpPr>
            <a:spLocks noGrp="1"/>
          </p:cNvSpPr>
          <p:nvPr>
            <p:ph idx="1"/>
          </p:nvPr>
        </p:nvSpPr>
        <p:spPr/>
        <p:txBody>
          <a:bodyPr/>
          <a:lstStyle/>
          <a:p>
            <a:r>
              <a:rPr lang="en-US" altLang="zh-CN" dirty="0"/>
              <a:t>An entity usually has multiple images</a:t>
            </a:r>
          </a:p>
          <a:p>
            <a:endParaRPr lang="en-US" altLang="zh-CN" dirty="0"/>
          </a:p>
          <a:p>
            <a:r>
              <a:rPr lang="en-US" altLang="zh-CN" dirty="0"/>
              <a:t>We want to select more representative and informative images to construct the entity representations</a:t>
            </a:r>
          </a:p>
          <a:p>
            <a:endParaRPr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78</a:t>
            </a:fld>
            <a:endParaRPr lang="zh-CN" altLang="en-US"/>
          </a:p>
        </p:txBody>
      </p:sp>
      <p:pic>
        <p:nvPicPr>
          <p:cNvPr id="8"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07704" y="4005064"/>
            <a:ext cx="4631220" cy="1016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29660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Entity</a:t>
            </a:r>
            <a:r>
              <a:rPr kumimoji="1" lang="zh-CN" altLang="en-US" dirty="0"/>
              <a:t> </a:t>
            </a:r>
            <a:r>
              <a:rPr kumimoji="1" lang="en-US" altLang="zh-CN" dirty="0"/>
              <a:t>Prediction</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79</a:t>
            </a:fld>
            <a:endParaRPr lang="zh-CN" altLang="en-US">
              <a:solidFill>
                <a:prstClr val="black">
                  <a:tint val="75000"/>
                </a:prstClr>
              </a:solidFill>
            </a:endParaRPr>
          </a:p>
        </p:txBody>
      </p:sp>
      <p:pic>
        <p:nvPicPr>
          <p:cNvPr id="5" name="Picture 3"/>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411496" y="2276872"/>
            <a:ext cx="6552282" cy="301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853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KG</a:t>
            </a:r>
            <a:r>
              <a:rPr lang="zh-CN" altLang="en-US" dirty="0"/>
              <a:t> </a:t>
            </a:r>
            <a:r>
              <a:rPr lang="en-US" altLang="zh-CN" dirty="0"/>
              <a:t>Application:</a:t>
            </a:r>
            <a:r>
              <a:rPr lang="zh-CN" altLang="en-US" dirty="0"/>
              <a:t> </a:t>
            </a:r>
            <a:r>
              <a:rPr lang="en-US" altLang="zh-CN" dirty="0"/>
              <a:t>Question</a:t>
            </a:r>
            <a:r>
              <a:rPr lang="zh-CN" altLang="en-US" dirty="0"/>
              <a:t> </a:t>
            </a:r>
            <a:r>
              <a:rPr lang="en-US" altLang="zh-CN" dirty="0"/>
              <a:t>Answering</a:t>
            </a:r>
            <a:endParaRPr lang="zh-CN" altLang="en-US" dirty="0"/>
          </a:p>
        </p:txBody>
      </p:sp>
      <p:pic>
        <p:nvPicPr>
          <p:cNvPr id="8" name="内容占位符 7"/>
          <p:cNvPicPr>
            <a:picLocks noGrp="1" noChangeAspect="1"/>
          </p:cNvPicPr>
          <p:nvPr>
            <p:ph idx="1"/>
          </p:nvPr>
        </p:nvPicPr>
        <p:blipFill>
          <a:blip r:embed="rId2"/>
          <a:stretch>
            <a:fillRect/>
          </a:stretch>
        </p:blipFill>
        <p:spPr>
          <a:xfrm>
            <a:off x="1956652" y="981075"/>
            <a:ext cx="5230696" cy="5472113"/>
          </a:xfrm>
          <a:prstGeom prst="rect">
            <a:avLst/>
          </a:prstGeom>
        </p:spPr>
      </p:pic>
      <p:sp>
        <p:nvSpPr>
          <p:cNvPr id="3" name="幻灯片编号占位符 2"/>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a:t>
            </a:fld>
            <a:endParaRPr lang="zh-CN" altLang="en-US">
              <a:solidFill>
                <a:prstClr val="black">
                  <a:tint val="75000"/>
                </a:prstClr>
              </a:solidFill>
            </a:endParaRPr>
          </a:p>
        </p:txBody>
      </p:sp>
    </p:spTree>
    <p:extLst>
      <p:ext uri="{BB962C8B-B14F-4D97-AF65-F5344CB8AC3E}">
        <p14:creationId xmlns:p14="http://schemas.microsoft.com/office/powerpoint/2010/main" val="2467716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Triple</a:t>
            </a:r>
            <a:r>
              <a:rPr kumimoji="1" lang="zh-CN" altLang="en-US" dirty="0"/>
              <a:t> </a:t>
            </a:r>
            <a:r>
              <a:rPr kumimoji="1" lang="en-US" altLang="zh-CN" dirty="0"/>
              <a:t>Classification</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80</a:t>
            </a:fld>
            <a:endParaRPr lang="zh-CN" altLang="en-US">
              <a:solidFill>
                <a:prstClr val="black">
                  <a:tint val="75000"/>
                </a:prstClr>
              </a:solidFill>
            </a:endParaRPr>
          </a:p>
        </p:txBody>
      </p:sp>
      <p:pic>
        <p:nvPicPr>
          <p:cNvPr id="5"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547664" y="2420888"/>
            <a:ext cx="5904210" cy="277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6406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Semantic</a:t>
            </a:r>
            <a:r>
              <a:rPr kumimoji="1" lang="zh-CN" altLang="en-US" dirty="0"/>
              <a:t> </a:t>
            </a:r>
            <a:r>
              <a:rPr kumimoji="1" lang="en-US" altLang="zh-CN" dirty="0"/>
              <a:t>Regularities</a:t>
            </a:r>
            <a:r>
              <a:rPr kumimoji="1" lang="zh-CN" altLang="en-US" dirty="0"/>
              <a:t> </a:t>
            </a:r>
            <a:r>
              <a:rPr kumimoji="1" lang="en-US" altLang="zh-CN" dirty="0"/>
              <a:t>of</a:t>
            </a:r>
            <a:r>
              <a:rPr kumimoji="1" lang="zh-CN" altLang="en-US" dirty="0"/>
              <a:t> </a:t>
            </a:r>
            <a:r>
              <a:rPr kumimoji="1" lang="en-US" altLang="zh-CN" dirty="0"/>
              <a:t>Images</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81</a:t>
            </a:fld>
            <a:endParaRPr lang="zh-CN" altLang="en-US">
              <a:solidFill>
                <a:prstClr val="black">
                  <a:tint val="75000"/>
                </a:prstClr>
              </a:solidFill>
            </a:endParaRPr>
          </a:p>
        </p:txBody>
      </p:sp>
      <p:pic>
        <p:nvPicPr>
          <p:cNvPr id="5"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07950" y="1903925"/>
            <a:ext cx="8928100" cy="362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321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Power</a:t>
            </a:r>
            <a:r>
              <a:rPr kumimoji="1" lang="zh-CN" altLang="en-US" dirty="0"/>
              <a:t> </a:t>
            </a:r>
            <a:r>
              <a:rPr kumimoji="1" lang="en-US" altLang="zh-CN" dirty="0"/>
              <a:t>of</a:t>
            </a:r>
            <a:r>
              <a:rPr kumimoji="1" lang="zh-CN" altLang="en-US" dirty="0"/>
              <a:t> </a:t>
            </a:r>
            <a:r>
              <a:rPr kumimoji="1" lang="en-US" altLang="zh-CN" dirty="0"/>
              <a:t>Attention</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82</a:t>
            </a:fld>
            <a:endParaRPr lang="zh-CN" altLang="en-US">
              <a:solidFill>
                <a:prstClr val="black">
                  <a:tint val="75000"/>
                </a:prstClr>
              </a:solidFill>
            </a:endParaRPr>
          </a:p>
        </p:txBody>
      </p:sp>
      <p:pic>
        <p:nvPicPr>
          <p:cNvPr id="5"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07950" y="1856854"/>
            <a:ext cx="8928100" cy="372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36894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Summary</a:t>
            </a:r>
            <a:endParaRPr lang="zh-CN" altLang="en-US" dirty="0"/>
          </a:p>
        </p:txBody>
      </p:sp>
      <p:sp>
        <p:nvSpPr>
          <p:cNvPr id="3" name="内容占位符 2"/>
          <p:cNvSpPr>
            <a:spLocks noGrp="1"/>
          </p:cNvSpPr>
          <p:nvPr>
            <p:ph idx="1"/>
          </p:nvPr>
        </p:nvSpPr>
        <p:spPr/>
        <p:txBody>
          <a:bodyPr/>
          <a:lstStyle/>
          <a:p>
            <a:r>
              <a:rPr lang="en-US" altLang="zh-CN" dirty="0"/>
              <a:t>Information in KGs and out of KGs are complementary</a:t>
            </a:r>
          </a:p>
          <a:p>
            <a:endParaRPr lang="en-US" altLang="zh-CN" dirty="0"/>
          </a:p>
          <a:p>
            <a:r>
              <a:rPr lang="en-US" altLang="zh-CN" dirty="0"/>
              <a:t>Joint RL for text and KG is important for relation extraction and knowledge representation</a:t>
            </a:r>
            <a:endParaRPr lang="zh-CN" altLang="en-US" dirty="0"/>
          </a:p>
          <a:p>
            <a:endParaRPr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pPr/>
              <a:t>83</a:t>
            </a:fld>
            <a:endParaRPr lang="zh-CN" altLang="en-US"/>
          </a:p>
        </p:txBody>
      </p:sp>
    </p:spTree>
    <p:extLst>
      <p:ext uri="{BB962C8B-B14F-4D97-AF65-F5344CB8AC3E}">
        <p14:creationId xmlns:p14="http://schemas.microsoft.com/office/powerpoint/2010/main" val="18823259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Modeling Relational Paths</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84</a:t>
            </a:fld>
            <a:endParaRPr lang="zh-CN" altLang="en-US">
              <a:solidFill>
                <a:prstClr val="black">
                  <a:tint val="75000"/>
                </a:prstClr>
              </a:solidFill>
            </a:endParaRPr>
          </a:p>
        </p:txBody>
      </p:sp>
    </p:spTree>
    <p:extLst>
      <p:ext uri="{BB962C8B-B14F-4D97-AF65-F5344CB8AC3E}">
        <p14:creationId xmlns:p14="http://schemas.microsoft.com/office/powerpoint/2010/main" val="7883150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Relation Paths</a:t>
            </a:r>
            <a:endParaRPr lang="zh-CN" altLang="en-US" dirty="0"/>
          </a:p>
        </p:txBody>
      </p:sp>
      <p:sp>
        <p:nvSpPr>
          <p:cNvPr id="3" name="内容占位符 2"/>
          <p:cNvSpPr>
            <a:spLocks noGrp="1"/>
          </p:cNvSpPr>
          <p:nvPr>
            <p:ph idx="1"/>
          </p:nvPr>
        </p:nvSpPr>
        <p:spPr/>
        <p:txBody>
          <a:bodyPr/>
          <a:lstStyle/>
          <a:p>
            <a:r>
              <a:rPr lang="en-US" altLang="zh-CN" dirty="0"/>
              <a:t>Complex</a:t>
            </a:r>
            <a:r>
              <a:rPr lang="zh-CN" altLang="en-US" dirty="0"/>
              <a:t> </a:t>
            </a:r>
            <a:r>
              <a:rPr lang="en-US" altLang="zh-CN" dirty="0"/>
              <a:t>inference patterns between relations</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85</a:t>
            </a:fld>
            <a:endParaRPr lang="zh-CN" altLang="en-US">
              <a:solidFill>
                <a:prstClr val="black">
                  <a:tint val="75000"/>
                </a:prstClr>
              </a:solidFill>
            </a:endParaRPr>
          </a:p>
        </p:txBody>
      </p:sp>
      <p:pic>
        <p:nvPicPr>
          <p:cNvPr id="5" name="内容占位符 3"/>
          <p:cNvPicPr>
            <a:picLocks noChangeAspect="1"/>
          </p:cNvPicPr>
          <p:nvPr/>
        </p:nvPicPr>
        <p:blipFill>
          <a:blip r:embed="rId2"/>
          <a:stretch>
            <a:fillRect/>
          </a:stretch>
        </p:blipFill>
        <p:spPr>
          <a:xfrm>
            <a:off x="755576" y="1700808"/>
            <a:ext cx="7416824" cy="5149887"/>
          </a:xfrm>
          <a:prstGeom prst="rect">
            <a:avLst/>
          </a:prstGeom>
        </p:spPr>
      </p:pic>
    </p:spTree>
    <p:extLst>
      <p:ext uri="{BB962C8B-B14F-4D97-AF65-F5344CB8AC3E}">
        <p14:creationId xmlns:p14="http://schemas.microsoft.com/office/powerpoint/2010/main" val="12808963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Relation Paths for Relation Prediction</a:t>
            </a:r>
            <a:endParaRPr lang="zh-CN" altLang="en-US" dirty="0"/>
          </a:p>
        </p:txBody>
      </p:sp>
      <p:sp>
        <p:nvSpPr>
          <p:cNvPr id="3" name="内容占位符 2"/>
          <p:cNvSpPr>
            <a:spLocks noGrp="1"/>
          </p:cNvSpPr>
          <p:nvPr>
            <p:ph idx="1"/>
          </p:nvPr>
        </p:nvSpPr>
        <p:spPr/>
        <p:txBody>
          <a:bodyPr/>
          <a:lstStyle/>
          <a:p>
            <a:r>
              <a:rPr lang="en-US" altLang="zh-CN" dirty="0"/>
              <a:t>Path Ranking Algorithm</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86</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1187624" y="1772816"/>
            <a:ext cx="6305550" cy="4410075"/>
          </a:xfrm>
          <a:prstGeom prst="rect">
            <a:avLst/>
          </a:prstGeom>
        </p:spPr>
      </p:pic>
      <p:sp>
        <p:nvSpPr>
          <p:cNvPr id="6" name="矩形 5"/>
          <p:cNvSpPr/>
          <p:nvPr/>
        </p:nvSpPr>
        <p:spPr>
          <a:xfrm>
            <a:off x="0" y="6502920"/>
            <a:ext cx="9144000" cy="338554"/>
          </a:xfrm>
          <a:prstGeom prst="rect">
            <a:avLst/>
          </a:prstGeom>
        </p:spPr>
        <p:txBody>
          <a:bodyPr wrap="square">
            <a:spAutoFit/>
          </a:bodyPr>
          <a:lstStyle/>
          <a:p>
            <a:r>
              <a:rPr lang="en-US" altLang="zh-CN" sz="1600" dirty="0">
                <a:solidFill>
                  <a:srgbClr val="222222"/>
                </a:solidFill>
              </a:rPr>
              <a:t>Lao, et</a:t>
            </a:r>
            <a:r>
              <a:rPr lang="zh-CN" altLang="en-US" sz="1600" dirty="0">
                <a:solidFill>
                  <a:srgbClr val="222222"/>
                </a:solidFill>
              </a:rPr>
              <a:t> </a:t>
            </a:r>
            <a:r>
              <a:rPr lang="en-US" altLang="zh-CN" sz="1600" dirty="0">
                <a:solidFill>
                  <a:srgbClr val="222222"/>
                </a:solidFill>
              </a:rPr>
              <a:t>al. (2011). Random walk inference and learning in a large scale knowledge base. EMNLP.</a:t>
            </a:r>
            <a:endParaRPr lang="zh-CN" altLang="en-US" sz="1600" dirty="0"/>
          </a:p>
        </p:txBody>
      </p:sp>
    </p:spTree>
    <p:extLst>
      <p:ext uri="{BB962C8B-B14F-4D97-AF65-F5344CB8AC3E}">
        <p14:creationId xmlns:p14="http://schemas.microsoft.com/office/powerpoint/2010/main" val="3537205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Path-based </a:t>
            </a:r>
            <a:r>
              <a:rPr lang="en-US" altLang="zh-CN" dirty="0" err="1">
                <a:cs typeface="Times New Roman" panose="02020603050405020304" pitchFamily="18" charset="0"/>
              </a:rPr>
              <a:t>TransE</a:t>
            </a:r>
            <a:endParaRPr lang="zh-CN" altLang="en-US" dirty="0">
              <a:cs typeface="Times New Roman" panose="02020603050405020304" pitchFamily="18" charset="0"/>
            </a:endParaRPr>
          </a:p>
        </p:txBody>
      </p:sp>
      <p:pic>
        <p:nvPicPr>
          <p:cNvPr id="5" name="内容占位符 4"/>
          <p:cNvPicPr>
            <a:picLocks noGrp="1" noChangeAspect="1"/>
          </p:cNvPicPr>
          <p:nvPr>
            <p:ph idx="1"/>
          </p:nvPr>
        </p:nvPicPr>
        <p:blipFill>
          <a:blip r:embed="rId2"/>
          <a:stretch>
            <a:fillRect/>
          </a:stretch>
        </p:blipFill>
        <p:spPr>
          <a:xfrm>
            <a:off x="29840" y="1340768"/>
            <a:ext cx="8600689" cy="4608512"/>
          </a:xfrm>
          <a:prstGeom prst="rect">
            <a:avLst/>
          </a:prstGeom>
        </p:spPr>
      </p:pic>
      <p:sp>
        <p:nvSpPr>
          <p:cNvPr id="3" name="矩形 2"/>
          <p:cNvSpPr/>
          <p:nvPr/>
        </p:nvSpPr>
        <p:spPr>
          <a:xfrm>
            <a:off x="0" y="6519446"/>
            <a:ext cx="9144000" cy="338554"/>
          </a:xfrm>
          <a:prstGeom prst="rect">
            <a:avLst/>
          </a:prstGeom>
        </p:spPr>
        <p:txBody>
          <a:bodyPr wrap="square">
            <a:spAutoFit/>
          </a:bodyPr>
          <a:lstStyle/>
          <a:p>
            <a:r>
              <a:rPr lang="en-US" altLang="zh-CN" sz="1600" dirty="0">
                <a:solidFill>
                  <a:srgbClr val="222222"/>
                </a:solidFill>
              </a:rPr>
              <a:t>Lin, et</a:t>
            </a:r>
            <a:r>
              <a:rPr lang="zh-CN" altLang="en-US" sz="1600" dirty="0">
                <a:solidFill>
                  <a:srgbClr val="222222"/>
                </a:solidFill>
              </a:rPr>
              <a:t> </a:t>
            </a:r>
            <a:r>
              <a:rPr lang="en-US" altLang="zh-CN" sz="1600" dirty="0">
                <a:solidFill>
                  <a:srgbClr val="222222"/>
                </a:solidFill>
              </a:rPr>
              <a:t>al. (2015). Modeling Relation Paths for Representation Learning of Knowledge Bases.</a:t>
            </a:r>
            <a:r>
              <a:rPr lang="zh-CN" altLang="en-US" sz="1600" dirty="0">
                <a:solidFill>
                  <a:srgbClr val="222222"/>
                </a:solidFill>
              </a:rPr>
              <a:t> </a:t>
            </a:r>
            <a:r>
              <a:rPr lang="en-US" altLang="zh-CN" sz="1600" dirty="0">
                <a:solidFill>
                  <a:srgbClr val="222222"/>
                </a:solidFill>
              </a:rPr>
              <a:t>EMNLP.</a:t>
            </a:r>
            <a:endParaRPr lang="zh-CN" altLang="en-US" sz="16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87</a:t>
            </a:fld>
            <a:endParaRPr lang="zh-CN" altLang="en-US">
              <a:solidFill>
                <a:prstClr val="black">
                  <a:tint val="75000"/>
                </a:prstClr>
              </a:solidFill>
            </a:endParaRPr>
          </a:p>
        </p:txBody>
      </p:sp>
    </p:spTree>
    <p:extLst>
      <p:ext uri="{BB962C8B-B14F-4D97-AF65-F5344CB8AC3E}">
        <p14:creationId xmlns:p14="http://schemas.microsoft.com/office/powerpoint/2010/main" val="1764234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cs typeface="Times New Roman" panose="02020603050405020304" pitchFamily="18" charset="0"/>
              </a:rPr>
              <a:t>Path-based </a:t>
            </a:r>
            <a:r>
              <a:rPr lang="en-US" altLang="zh-CN" dirty="0" err="1">
                <a:cs typeface="Times New Roman" panose="02020603050405020304" pitchFamily="18" charset="0"/>
              </a:rPr>
              <a:t>TransE</a:t>
            </a:r>
            <a:endParaRPr lang="zh-CN" altLang="en-US" dirty="0">
              <a:cs typeface="Times New Roman" panose="02020603050405020304" pitchFamily="18" charset="0"/>
            </a:endParaRPr>
          </a:p>
        </p:txBody>
      </p:sp>
      <p:sp>
        <p:nvSpPr>
          <p:cNvPr id="3" name="矩形 2"/>
          <p:cNvSpPr/>
          <p:nvPr/>
        </p:nvSpPr>
        <p:spPr>
          <a:xfrm>
            <a:off x="0" y="6520259"/>
            <a:ext cx="9144000" cy="584776"/>
          </a:xfrm>
          <a:prstGeom prst="rect">
            <a:avLst/>
          </a:prstGeom>
        </p:spPr>
        <p:txBody>
          <a:bodyPr wrap="square">
            <a:spAutoFit/>
          </a:bodyPr>
          <a:lstStyle/>
          <a:p>
            <a:r>
              <a:rPr lang="en-US" altLang="zh-CN" sz="1600" dirty="0">
                <a:solidFill>
                  <a:srgbClr val="222222"/>
                </a:solidFill>
              </a:rPr>
              <a:t>Lin, et</a:t>
            </a:r>
            <a:r>
              <a:rPr lang="zh-CN" altLang="en-US" sz="1600" dirty="0">
                <a:solidFill>
                  <a:srgbClr val="222222"/>
                </a:solidFill>
              </a:rPr>
              <a:t> </a:t>
            </a:r>
            <a:r>
              <a:rPr lang="en-US" altLang="zh-CN" sz="1600" dirty="0">
                <a:solidFill>
                  <a:srgbClr val="222222"/>
                </a:solidFill>
              </a:rPr>
              <a:t>al. (2015). Modeling Relation Paths for Representation Learning of Knowledge Bases.</a:t>
            </a:r>
            <a:r>
              <a:rPr lang="zh-CN" altLang="en-US" sz="1600" dirty="0">
                <a:solidFill>
                  <a:srgbClr val="222222"/>
                </a:solidFill>
              </a:rPr>
              <a:t> </a:t>
            </a:r>
            <a:r>
              <a:rPr lang="en-US" altLang="zh-CN" sz="1600" dirty="0">
                <a:solidFill>
                  <a:srgbClr val="222222"/>
                </a:solidFill>
              </a:rPr>
              <a:t>EMNLP.</a:t>
            </a:r>
            <a:endParaRPr lang="zh-CN" altLang="en-US" sz="1600"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88</a:t>
            </a:fld>
            <a:endParaRPr lang="zh-CN" altLang="en-US">
              <a:solidFill>
                <a:prstClr val="black">
                  <a:tint val="75000"/>
                </a:prstClr>
              </a:solidFill>
            </a:endParaRPr>
          </a:p>
        </p:txBody>
      </p:sp>
      <p:pic>
        <p:nvPicPr>
          <p:cNvPr id="8" name="图片 7"/>
          <p:cNvPicPr>
            <a:picLocks noChangeAspect="1"/>
          </p:cNvPicPr>
          <p:nvPr/>
        </p:nvPicPr>
        <p:blipFill>
          <a:blip r:embed="rId2"/>
          <a:stretch>
            <a:fillRect/>
          </a:stretch>
        </p:blipFill>
        <p:spPr>
          <a:xfrm>
            <a:off x="0" y="1772816"/>
            <a:ext cx="9144000" cy="4299196"/>
          </a:xfrm>
          <a:prstGeom prst="rect">
            <a:avLst/>
          </a:prstGeom>
        </p:spPr>
      </p:pic>
      <p:sp>
        <p:nvSpPr>
          <p:cNvPr id="9" name="内容占位符 2"/>
          <p:cNvSpPr>
            <a:spLocks noGrp="1"/>
          </p:cNvSpPr>
          <p:nvPr>
            <p:ph idx="1"/>
          </p:nvPr>
        </p:nvSpPr>
        <p:spPr>
          <a:xfrm>
            <a:off x="107504" y="980728"/>
            <a:ext cx="8928992" cy="5472608"/>
          </a:xfrm>
        </p:spPr>
        <p:txBody>
          <a:bodyPr/>
          <a:lstStyle/>
          <a:p>
            <a:r>
              <a:rPr lang="en-US" altLang="zh-CN" dirty="0"/>
              <a:t>Semantic composition: add, multiply, RNN</a:t>
            </a:r>
          </a:p>
          <a:p>
            <a:endParaRPr lang="zh-CN" altLang="en-US" dirty="0"/>
          </a:p>
        </p:txBody>
      </p:sp>
    </p:spTree>
    <p:extLst>
      <p:ext uri="{BB962C8B-B14F-4D97-AF65-F5344CB8AC3E}">
        <p14:creationId xmlns:p14="http://schemas.microsoft.com/office/powerpoint/2010/main" val="9353564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Times New Roman" panose="02020603050405020304" pitchFamily="18" charset="0"/>
              </a:rPr>
              <a:t>Entity Prediction Results</a:t>
            </a:r>
            <a:endParaRPr lang="zh-CN" altLang="en-US" dirty="0"/>
          </a:p>
        </p:txBody>
      </p:sp>
      <p:sp>
        <p:nvSpPr>
          <p:cNvPr id="5" name="文本框 4"/>
          <p:cNvSpPr txBox="1"/>
          <p:nvPr/>
        </p:nvSpPr>
        <p:spPr>
          <a:xfrm>
            <a:off x="7956376" y="5558432"/>
            <a:ext cx="1106393" cy="584775"/>
          </a:xfrm>
          <a:prstGeom prst="rect">
            <a:avLst/>
          </a:prstGeom>
          <a:noFill/>
        </p:spPr>
        <p:txBody>
          <a:bodyPr wrap="none" rtlCol="0">
            <a:spAutoFit/>
          </a:bodyPr>
          <a:lstStyle/>
          <a:p>
            <a:r>
              <a:rPr kumimoji="1" lang="en-US" altLang="zh-CN" sz="3200" b="1" dirty="0">
                <a:solidFill>
                  <a:srgbClr val="FF0000"/>
                </a:solidFill>
              </a:rPr>
              <a:t>+35%</a:t>
            </a:r>
            <a:endParaRPr kumimoji="1" lang="zh-CN" altLang="en-US" sz="3200" b="1" dirty="0">
              <a:solidFill>
                <a:srgbClr val="FF0000"/>
              </a:solidFill>
            </a:endParaRPr>
          </a:p>
        </p:txBody>
      </p:sp>
      <p:pic>
        <p:nvPicPr>
          <p:cNvPr id="7" name="图片 6"/>
          <p:cNvPicPr>
            <a:picLocks noChangeAspect="1"/>
          </p:cNvPicPr>
          <p:nvPr/>
        </p:nvPicPr>
        <p:blipFill>
          <a:blip r:embed="rId2"/>
          <a:stretch>
            <a:fillRect/>
          </a:stretch>
        </p:blipFill>
        <p:spPr>
          <a:xfrm>
            <a:off x="1187624" y="1400063"/>
            <a:ext cx="6768752" cy="4756018"/>
          </a:xfrm>
          <a:prstGeom prst="rect">
            <a:avLst/>
          </a:prstGeom>
        </p:spPr>
      </p:pic>
      <p:sp>
        <p:nvSpPr>
          <p:cNvPr id="9" name="矩形 8"/>
          <p:cNvSpPr/>
          <p:nvPr/>
        </p:nvSpPr>
        <p:spPr>
          <a:xfrm>
            <a:off x="7092280" y="3625920"/>
            <a:ext cx="594466" cy="235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7145886" y="5733256"/>
            <a:ext cx="594466" cy="235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89</a:t>
            </a:fld>
            <a:endParaRPr lang="zh-CN" altLang="en-US">
              <a:solidFill>
                <a:prstClr val="black">
                  <a:tint val="75000"/>
                </a:prstClr>
              </a:solidFill>
            </a:endParaRPr>
          </a:p>
        </p:txBody>
      </p:sp>
    </p:spTree>
    <p:extLst>
      <p:ext uri="{BB962C8B-B14F-4D97-AF65-F5344CB8AC3E}">
        <p14:creationId xmlns:p14="http://schemas.microsoft.com/office/powerpoint/2010/main" val="232923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en-US" altLang="zh-CN" dirty="0"/>
              <a:t>KG</a:t>
            </a:r>
            <a:r>
              <a:rPr lang="zh-CN" altLang="en-US" dirty="0"/>
              <a:t> </a:t>
            </a:r>
            <a:r>
              <a:rPr lang="en-US" altLang="zh-CN" dirty="0"/>
              <a:t>Application:</a:t>
            </a:r>
            <a:r>
              <a:rPr lang="zh-CN" altLang="en-US" dirty="0"/>
              <a:t> </a:t>
            </a:r>
            <a:r>
              <a:rPr lang="en-US" altLang="zh-CN" dirty="0"/>
              <a:t>Search</a:t>
            </a:r>
            <a:r>
              <a:rPr lang="zh-CN" altLang="en-US" dirty="0"/>
              <a:t> </a:t>
            </a:r>
            <a:r>
              <a:rPr lang="en-US" altLang="zh-CN" dirty="0"/>
              <a:t>Engine</a:t>
            </a:r>
          </a:p>
        </p:txBody>
      </p:sp>
      <p:pic>
        <p:nvPicPr>
          <p:cNvPr id="4" name="内容占位符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305720" y="981075"/>
            <a:ext cx="6532560" cy="5472113"/>
          </a:xfrm>
          <a:prstGeom prst="rect">
            <a:avLst/>
          </a:prstGeom>
        </p:spPr>
      </p:pic>
      <p:sp>
        <p:nvSpPr>
          <p:cNvPr id="6" name="灯片编号占位符 5"/>
          <p:cNvSpPr>
            <a:spLocks noGrp="1"/>
          </p:cNvSpPr>
          <p:nvPr>
            <p:ph type="sldNum" sz="quarter" idx="12"/>
          </p:nvPr>
        </p:nvSpPr>
        <p:spPr/>
        <p:txBody>
          <a:bodyPr/>
          <a:lstStyle/>
          <a:p>
            <a:fld id="{0C913308-F349-4B6D-A68A-DD1791B4A57B}" type="slidenum">
              <a:rPr lang="zh-CN" altLang="en-US" smtClean="0"/>
              <a:pPr/>
              <a:t>9</a:t>
            </a:fld>
            <a:endParaRPr lang="zh-CN" altLang="en-US"/>
          </a:p>
        </p:txBody>
      </p:sp>
    </p:spTree>
    <p:extLst>
      <p:ext uri="{BB962C8B-B14F-4D97-AF65-F5344CB8AC3E}">
        <p14:creationId xmlns:p14="http://schemas.microsoft.com/office/powerpoint/2010/main" val="7002664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cs typeface="Times New Roman" panose="02020603050405020304" pitchFamily="18" charset="0"/>
              </a:rPr>
              <a:t>Relation Prediction Results</a:t>
            </a:r>
            <a:endParaRPr lang="zh-CN" altLang="en-US" dirty="0"/>
          </a:p>
        </p:txBody>
      </p:sp>
      <p:sp>
        <p:nvSpPr>
          <p:cNvPr id="17" name="文本框 16"/>
          <p:cNvSpPr txBox="1"/>
          <p:nvPr/>
        </p:nvSpPr>
        <p:spPr>
          <a:xfrm>
            <a:off x="8012272" y="5015307"/>
            <a:ext cx="1292341" cy="584776"/>
          </a:xfrm>
          <a:prstGeom prst="rect">
            <a:avLst/>
          </a:prstGeom>
          <a:noFill/>
        </p:spPr>
        <p:txBody>
          <a:bodyPr wrap="none" rtlCol="0">
            <a:spAutoFit/>
          </a:bodyPr>
          <a:lstStyle/>
          <a:p>
            <a:r>
              <a:rPr kumimoji="1" lang="en-US" altLang="zh-CN" sz="3200" b="1" dirty="0">
                <a:solidFill>
                  <a:srgbClr val="FF0000"/>
                </a:solidFill>
              </a:rPr>
              <a:t>+10%</a:t>
            </a:r>
            <a:endParaRPr kumimoji="1" lang="zh-CN" altLang="en-US" sz="3200" b="1" dirty="0">
              <a:solidFill>
                <a:srgbClr val="FF0000"/>
              </a:solidFill>
            </a:endParaRPr>
          </a:p>
        </p:txBody>
      </p:sp>
      <p:pic>
        <p:nvPicPr>
          <p:cNvPr id="3" name="图片 2"/>
          <p:cNvPicPr>
            <a:picLocks noChangeAspect="1"/>
          </p:cNvPicPr>
          <p:nvPr/>
        </p:nvPicPr>
        <p:blipFill>
          <a:blip r:embed="rId2"/>
          <a:stretch>
            <a:fillRect/>
          </a:stretch>
        </p:blipFill>
        <p:spPr>
          <a:xfrm>
            <a:off x="701971" y="1802411"/>
            <a:ext cx="7344815" cy="3851623"/>
          </a:xfrm>
          <a:prstGeom prst="rect">
            <a:avLst/>
          </a:prstGeom>
        </p:spPr>
      </p:pic>
      <p:sp>
        <p:nvSpPr>
          <p:cNvPr id="12" name="矩形 11"/>
          <p:cNvSpPr/>
          <p:nvPr/>
        </p:nvSpPr>
        <p:spPr>
          <a:xfrm>
            <a:off x="7236296" y="2608816"/>
            <a:ext cx="594466" cy="2895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黑体" panose="02010609060101010101" pitchFamily="49" charset="-122"/>
              <a:ea typeface="黑体" panose="02010609060101010101" pitchFamily="49" charset="-122"/>
            </a:endParaRPr>
          </a:p>
        </p:txBody>
      </p:sp>
      <p:sp>
        <p:nvSpPr>
          <p:cNvPr id="13" name="矩形 12"/>
          <p:cNvSpPr/>
          <p:nvPr/>
        </p:nvSpPr>
        <p:spPr>
          <a:xfrm>
            <a:off x="7236537" y="5170166"/>
            <a:ext cx="594466" cy="2750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90</a:t>
            </a:fld>
            <a:endParaRPr lang="zh-CN" altLang="en-US">
              <a:solidFill>
                <a:prstClr val="black">
                  <a:tint val="75000"/>
                </a:prstClr>
              </a:solidFill>
            </a:endParaRPr>
          </a:p>
        </p:txBody>
      </p:sp>
    </p:spTree>
    <p:extLst>
      <p:ext uri="{BB962C8B-B14F-4D97-AF65-F5344CB8AC3E}">
        <p14:creationId xmlns:p14="http://schemas.microsoft.com/office/powerpoint/2010/main" val="26838942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a:t>
            </a:r>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91</a:t>
            </a:fld>
            <a:endParaRPr lang="zh-CN" altLang="en-US">
              <a:solidFill>
                <a:prstClr val="black">
                  <a:tint val="75000"/>
                </a:prstClr>
              </a:solidFill>
            </a:endParaRPr>
          </a:p>
        </p:txBody>
      </p:sp>
      <p:graphicFrame>
        <p:nvGraphicFramePr>
          <p:cNvPr id="6" name="表格 5"/>
          <p:cNvGraphicFramePr>
            <a:graphicFrameLocks noGrp="1"/>
          </p:cNvGraphicFramePr>
          <p:nvPr/>
        </p:nvGraphicFramePr>
        <p:xfrm>
          <a:off x="467544" y="1484784"/>
          <a:ext cx="8173023" cy="4356296"/>
        </p:xfrm>
        <a:graphic>
          <a:graphicData uri="http://schemas.openxmlformats.org/drawingml/2006/table">
            <a:tbl>
              <a:tblPr/>
              <a:tblGrid>
                <a:gridCol w="1301437">
                  <a:extLst>
                    <a:ext uri="{9D8B030D-6E8A-4147-A177-3AD203B41FA5}">
                      <a16:colId xmlns:a16="http://schemas.microsoft.com/office/drawing/2014/main" val="20000"/>
                    </a:ext>
                  </a:extLst>
                </a:gridCol>
                <a:gridCol w="4008425">
                  <a:extLst>
                    <a:ext uri="{9D8B030D-6E8A-4147-A177-3AD203B41FA5}">
                      <a16:colId xmlns:a16="http://schemas.microsoft.com/office/drawing/2014/main" val="20001"/>
                    </a:ext>
                  </a:extLst>
                </a:gridCol>
                <a:gridCol w="2863161">
                  <a:extLst>
                    <a:ext uri="{9D8B030D-6E8A-4147-A177-3AD203B41FA5}">
                      <a16:colId xmlns:a16="http://schemas.microsoft.com/office/drawing/2014/main" val="20002"/>
                    </a:ext>
                  </a:extLst>
                </a:gridCol>
              </a:tblGrid>
              <a:tr h="399299">
                <a:tc>
                  <a:txBody>
                    <a:bodyPr/>
                    <a:lstStyle/>
                    <a:p>
                      <a:pPr algn="ctr" fontAlgn="b"/>
                      <a:r>
                        <a:rPr lang="en-US" sz="1900" b="0" i="0" u="none" strike="noStrike" dirty="0">
                          <a:solidFill>
                            <a:srgbClr val="000000"/>
                          </a:solidFill>
                          <a:effectLst/>
                          <a:latin typeface="Times New Roman"/>
                          <a:cs typeface="Times New Roman"/>
                        </a:rPr>
                        <a:t>Head Entity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900" b="0" i="0" u="none" strike="noStrike">
                          <a:solidFill>
                            <a:srgbClr val="000000"/>
                          </a:solidFill>
                          <a:effectLst/>
                          <a:latin typeface="Times New Roman"/>
                          <a:cs typeface="Times New Roman"/>
                        </a:rPr>
                        <a:t>Barack_Obama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323972">
                <a:tc>
                  <a:txBody>
                    <a:bodyPr/>
                    <a:lstStyle/>
                    <a:p>
                      <a:pPr algn="ctr" fontAlgn="b"/>
                      <a:r>
                        <a:rPr lang="en-US" sz="1900" b="0" i="0" u="none" strike="noStrike" dirty="0">
                          <a:solidFill>
                            <a:srgbClr val="000000"/>
                          </a:solidFill>
                          <a:effectLst/>
                          <a:latin typeface="Times New Roman"/>
                          <a:cs typeface="Times New Roman"/>
                        </a:rPr>
                        <a:t>Relation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900" b="0" i="0" u="none" strike="noStrike" dirty="0">
                          <a:solidFill>
                            <a:srgbClr val="000000"/>
                          </a:solidFill>
                          <a:effectLst/>
                          <a:latin typeface="Times New Roman"/>
                          <a:cs typeface="Times New Roman"/>
                        </a:rPr>
                        <a:t>/education/education/institution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1"/>
                  </a:ext>
                </a:extLst>
              </a:tr>
              <a:tr h="323972">
                <a:tc>
                  <a:txBody>
                    <a:bodyPr/>
                    <a:lstStyle/>
                    <a:p>
                      <a:pPr algn="ctr" fontAlgn="b"/>
                      <a:r>
                        <a:rPr lang="en-US" sz="1900" b="0" i="0" u="none" strike="noStrike">
                          <a:solidFill>
                            <a:srgbClr val="000000"/>
                          </a:solidFill>
                          <a:effectLst/>
                          <a:latin typeface="Times New Roman"/>
                          <a:cs typeface="Times New Roman"/>
                        </a:rPr>
                        <a:t>Model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TransE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PTransE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3972">
                <a:tc>
                  <a:txBody>
                    <a:bodyPr/>
                    <a:lstStyle/>
                    <a:p>
                      <a:pPr algn="ctr" fontAlgn="b"/>
                      <a:r>
                        <a:rPr lang="en-US" altLang="zh-CN" sz="1900" b="0" i="0" u="none" strike="noStrike">
                          <a:solidFill>
                            <a:srgbClr val="000000"/>
                          </a:solidFill>
                          <a:effectLst/>
                          <a:latin typeface="Times New Roman"/>
                          <a:cs typeface="Times New Roman"/>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Harvard_College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FF0000"/>
                          </a:solidFill>
                          <a:effectLst/>
                          <a:latin typeface="Times New Roman"/>
                          <a:cs typeface="Times New Roman"/>
                        </a:rPr>
                        <a:t>Columbia_University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981">
                <a:tc>
                  <a:txBody>
                    <a:bodyPr/>
                    <a:lstStyle/>
                    <a:p>
                      <a:pPr algn="ctr" fontAlgn="b"/>
                      <a:r>
                        <a:rPr lang="en-US" altLang="zh-CN" sz="1900" b="0" i="0" u="none" strike="noStrike">
                          <a:solidFill>
                            <a:srgbClr val="000000"/>
                          </a:solidFill>
                          <a:effectLst/>
                          <a:latin typeface="Times New Roman"/>
                          <a:cs typeface="Times New Roman"/>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dirty="0" err="1">
                          <a:solidFill>
                            <a:srgbClr val="000000"/>
                          </a:solidFill>
                          <a:effectLst/>
                          <a:latin typeface="Times New Roman"/>
                          <a:cs typeface="Times New Roman"/>
                        </a:rPr>
                        <a:t>Massachusetts_Institute_of_Technology</a:t>
                      </a:r>
                      <a:endParaRPr lang="en-US" sz="1900" b="0" i="0" u="none" strike="noStrike" dirty="0">
                        <a:solidFill>
                          <a:srgbClr val="000000"/>
                        </a:solidFill>
                        <a:effectLst/>
                        <a:latin typeface="Times New Roman"/>
                        <a:cs typeface="Times New Roman"/>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FF0000"/>
                          </a:solidFill>
                          <a:effectLst/>
                          <a:latin typeface="Times New Roman"/>
                          <a:cs typeface="Times New Roman"/>
                        </a:rPr>
                        <a:t>Occidental_College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3972">
                <a:tc>
                  <a:txBody>
                    <a:bodyPr/>
                    <a:lstStyle/>
                    <a:p>
                      <a:pPr algn="ctr" fontAlgn="b"/>
                      <a:r>
                        <a:rPr lang="en-US" altLang="zh-CN" sz="1900" b="0" i="0" u="none" strike="noStrike">
                          <a:solidFill>
                            <a:srgbClr val="000000"/>
                          </a:solidFill>
                          <a:effectLst/>
                          <a:latin typeface="Times New Roman"/>
                          <a:cs typeface="Times New Roman"/>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American_University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FF0000"/>
                          </a:solidFill>
                          <a:effectLst/>
                          <a:latin typeface="Times New Roman"/>
                          <a:cs typeface="Times New Roman"/>
                        </a:rPr>
                        <a:t>Punahou_School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3972">
                <a:tc>
                  <a:txBody>
                    <a:bodyPr/>
                    <a:lstStyle/>
                    <a:p>
                      <a:pPr algn="ctr" fontAlgn="b"/>
                      <a:r>
                        <a:rPr lang="en-US" altLang="zh-CN" sz="1900" b="0" i="0" u="none" strike="noStrike">
                          <a:solidFill>
                            <a:srgbClr val="000000"/>
                          </a:solidFill>
                          <a:effectLst/>
                          <a:latin typeface="Times New Roman"/>
                          <a:cs typeface="Times New Roman"/>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University_of_Michigan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University_of_Chicago</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3972">
                <a:tc>
                  <a:txBody>
                    <a:bodyPr/>
                    <a:lstStyle/>
                    <a:p>
                      <a:pPr algn="ctr" fontAlgn="b"/>
                      <a:r>
                        <a:rPr lang="en-US" altLang="zh-CN" sz="1900" b="0" i="0" u="none" strike="noStrike">
                          <a:solidFill>
                            <a:srgbClr val="000000"/>
                          </a:solidFill>
                          <a:effectLst/>
                          <a:latin typeface="Times New Roman"/>
                          <a:cs typeface="Times New Roman"/>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dirty="0" err="1">
                          <a:solidFill>
                            <a:srgbClr val="FF0000"/>
                          </a:solidFill>
                          <a:effectLst/>
                          <a:latin typeface="Times New Roman"/>
                          <a:cs typeface="Times New Roman"/>
                        </a:rPr>
                        <a:t>Columbia_University</a:t>
                      </a:r>
                      <a:endParaRPr lang="en-US" sz="1900" b="0" i="0" u="none" strike="noStrike" dirty="0">
                        <a:solidFill>
                          <a:srgbClr val="FF0000"/>
                        </a:solidFill>
                        <a:effectLst/>
                        <a:latin typeface="Times New Roman"/>
                        <a:cs typeface="Times New Roman"/>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dirty="0" err="1">
                          <a:solidFill>
                            <a:srgbClr val="000000"/>
                          </a:solidFill>
                          <a:effectLst/>
                          <a:latin typeface="Times New Roman"/>
                          <a:cs typeface="Times New Roman"/>
                        </a:rPr>
                        <a:t>Stanford_University</a:t>
                      </a:r>
                      <a:endParaRPr lang="en-US" sz="1900" b="0" i="0" u="none" strike="noStrike" dirty="0">
                        <a:solidFill>
                          <a:srgbClr val="000000"/>
                        </a:solidFill>
                        <a:effectLst/>
                        <a:latin typeface="Times New Roman"/>
                        <a:cs typeface="Times New Roman"/>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23972">
                <a:tc>
                  <a:txBody>
                    <a:bodyPr/>
                    <a:lstStyle/>
                    <a:p>
                      <a:pPr algn="ctr" fontAlgn="b"/>
                      <a:r>
                        <a:rPr lang="en-US" altLang="zh-CN" sz="1900" b="0" i="0" u="none" strike="noStrike">
                          <a:solidFill>
                            <a:srgbClr val="000000"/>
                          </a:solidFill>
                          <a:effectLst/>
                          <a:latin typeface="Times New Roman"/>
                          <a:cs typeface="Times New Roman"/>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dirty="0" err="1">
                          <a:solidFill>
                            <a:srgbClr val="000000"/>
                          </a:solidFill>
                          <a:effectLst/>
                          <a:latin typeface="Times New Roman"/>
                          <a:cs typeface="Times New Roman"/>
                        </a:rPr>
                        <a:t>Princeton_University</a:t>
                      </a:r>
                      <a:endParaRPr lang="en-US" sz="1900" b="0" i="0" u="none" strike="noStrike" dirty="0">
                        <a:solidFill>
                          <a:srgbClr val="000000"/>
                        </a:solidFill>
                        <a:effectLst/>
                        <a:latin typeface="Times New Roman"/>
                        <a:cs typeface="Times New Roman"/>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Princeton_University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0296">
                <a:tc>
                  <a:txBody>
                    <a:bodyPr/>
                    <a:lstStyle/>
                    <a:p>
                      <a:pPr algn="ctr" fontAlgn="b"/>
                      <a:r>
                        <a:rPr lang="en-US" altLang="zh-CN" sz="1900" b="0" i="0" u="none" strike="noStrike">
                          <a:solidFill>
                            <a:srgbClr val="000000"/>
                          </a:solidFill>
                          <a:effectLst/>
                          <a:latin typeface="Times New Roman"/>
                          <a:cs typeface="Times New Roman"/>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dirty="0" err="1">
                          <a:solidFill>
                            <a:srgbClr val="000000"/>
                          </a:solidFill>
                          <a:effectLst/>
                          <a:latin typeface="Times New Roman"/>
                          <a:cs typeface="Times New Roman"/>
                        </a:rPr>
                        <a:t>Emory_University</a:t>
                      </a:r>
                      <a:endParaRPr lang="en-US" sz="1900" b="0" i="0" u="none" strike="noStrike" dirty="0">
                        <a:solidFill>
                          <a:srgbClr val="000000"/>
                        </a:solidFill>
                        <a:effectLst/>
                        <a:latin typeface="Times New Roman"/>
                        <a:cs typeface="Times New Roman"/>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University_of_Pennsylvania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23972">
                <a:tc>
                  <a:txBody>
                    <a:bodyPr/>
                    <a:lstStyle/>
                    <a:p>
                      <a:pPr algn="ctr" fontAlgn="b"/>
                      <a:r>
                        <a:rPr lang="en-US" altLang="zh-CN" sz="1900" b="0" i="0" u="none" strike="noStrike">
                          <a:solidFill>
                            <a:srgbClr val="000000"/>
                          </a:solidFill>
                          <a:effectLst/>
                          <a:latin typeface="Times New Roman"/>
                          <a:cs typeface="Times New Roman"/>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Vanderbilt_University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dirty="0" err="1">
                          <a:solidFill>
                            <a:srgbClr val="000000"/>
                          </a:solidFill>
                          <a:effectLst/>
                          <a:latin typeface="Times New Roman"/>
                          <a:cs typeface="Times New Roman"/>
                        </a:rPr>
                        <a:t>University_of_Virginia</a:t>
                      </a:r>
                      <a:endParaRPr lang="en-US" sz="1900" b="0" i="0" u="none" strike="noStrike" dirty="0">
                        <a:solidFill>
                          <a:srgbClr val="000000"/>
                        </a:solidFill>
                        <a:effectLst/>
                        <a:latin typeface="Times New Roman"/>
                        <a:cs typeface="Times New Roman"/>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23972">
                <a:tc>
                  <a:txBody>
                    <a:bodyPr/>
                    <a:lstStyle/>
                    <a:p>
                      <a:pPr algn="ctr" fontAlgn="b"/>
                      <a:r>
                        <a:rPr lang="en-US" altLang="zh-CN" sz="1900" b="0" i="0" u="none" strike="noStrike">
                          <a:solidFill>
                            <a:srgbClr val="000000"/>
                          </a:solidFill>
                          <a:effectLst/>
                          <a:latin typeface="Times New Roman"/>
                          <a:cs typeface="Times New Roman"/>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University_of_Notre_Dame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University_of_Michigan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23972">
                <a:tc>
                  <a:txBody>
                    <a:bodyPr/>
                    <a:lstStyle/>
                    <a:p>
                      <a:pPr algn="ctr" fontAlgn="b"/>
                      <a:r>
                        <a:rPr lang="en-US" altLang="zh-CN" sz="1900" b="0" i="0" u="none" strike="noStrike">
                          <a:solidFill>
                            <a:srgbClr val="000000"/>
                          </a:solidFill>
                          <a:effectLst/>
                          <a:latin typeface="Times New Roman"/>
                          <a:cs typeface="Times New Roman"/>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Times New Roman"/>
                          <a:cs typeface="Times New Roman"/>
                        </a:rPr>
                        <a:t>Texas_A&amp;M_University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900" b="0" i="0" u="none" strike="noStrike" dirty="0" err="1">
                          <a:solidFill>
                            <a:srgbClr val="000000"/>
                          </a:solidFill>
                          <a:effectLst/>
                          <a:latin typeface="Times New Roman"/>
                          <a:cs typeface="Times New Roman"/>
                        </a:rPr>
                        <a:t>Yale_University</a:t>
                      </a:r>
                      <a:endParaRPr lang="en-US" sz="1900" b="0" i="0" u="none" strike="noStrike" dirty="0">
                        <a:solidFill>
                          <a:srgbClr val="000000"/>
                        </a:solidFill>
                        <a:effectLst/>
                        <a:latin typeface="Times New Roman"/>
                        <a:cs typeface="Times New Roman"/>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140634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Examples</a:t>
            </a:r>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92</a:t>
            </a:fld>
            <a:endParaRPr lang="zh-CN" altLang="en-US">
              <a:solidFill>
                <a:prstClr val="black">
                  <a:tint val="75000"/>
                </a:prstClr>
              </a:solidFill>
            </a:endParaRPr>
          </a:p>
        </p:txBody>
      </p:sp>
      <p:graphicFrame>
        <p:nvGraphicFramePr>
          <p:cNvPr id="5" name="表格 4"/>
          <p:cNvGraphicFramePr>
            <a:graphicFrameLocks noGrp="1"/>
          </p:cNvGraphicFramePr>
          <p:nvPr/>
        </p:nvGraphicFramePr>
        <p:xfrm>
          <a:off x="755576" y="1700808"/>
          <a:ext cx="7746470" cy="4271124"/>
        </p:xfrm>
        <a:graphic>
          <a:graphicData uri="http://schemas.openxmlformats.org/drawingml/2006/table">
            <a:tbl>
              <a:tblPr/>
              <a:tblGrid>
                <a:gridCol w="1373488">
                  <a:extLst>
                    <a:ext uri="{9D8B030D-6E8A-4147-A177-3AD203B41FA5}">
                      <a16:colId xmlns:a16="http://schemas.microsoft.com/office/drawing/2014/main" val="20000"/>
                    </a:ext>
                  </a:extLst>
                </a:gridCol>
                <a:gridCol w="3168178">
                  <a:extLst>
                    <a:ext uri="{9D8B030D-6E8A-4147-A177-3AD203B41FA5}">
                      <a16:colId xmlns:a16="http://schemas.microsoft.com/office/drawing/2014/main" val="20001"/>
                    </a:ext>
                  </a:extLst>
                </a:gridCol>
                <a:gridCol w="3204804">
                  <a:extLst>
                    <a:ext uri="{9D8B030D-6E8A-4147-A177-3AD203B41FA5}">
                      <a16:colId xmlns:a16="http://schemas.microsoft.com/office/drawing/2014/main" val="20002"/>
                    </a:ext>
                  </a:extLst>
                </a:gridCol>
              </a:tblGrid>
              <a:tr h="328548">
                <a:tc>
                  <a:txBody>
                    <a:bodyPr/>
                    <a:lstStyle/>
                    <a:p>
                      <a:pPr algn="ctr" fontAlgn="b"/>
                      <a:r>
                        <a:rPr lang="en-US" sz="2000" b="0" i="0" u="none" strike="noStrike">
                          <a:solidFill>
                            <a:srgbClr val="000000"/>
                          </a:solidFill>
                          <a:effectLst/>
                          <a:latin typeface="Times New Roman"/>
                          <a:cs typeface="Times New Roman"/>
                        </a:rPr>
                        <a:t>Head Entity</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2000" b="0" i="0" u="none" strike="noStrike">
                          <a:solidFill>
                            <a:srgbClr val="000000"/>
                          </a:solidFill>
                          <a:effectLst/>
                          <a:latin typeface="Times New Roman"/>
                          <a:cs typeface="Times New Roman"/>
                        </a:rPr>
                        <a:t>Stanford_University</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328548">
                <a:tc>
                  <a:txBody>
                    <a:bodyPr/>
                    <a:lstStyle/>
                    <a:p>
                      <a:pPr algn="ctr" fontAlgn="b"/>
                      <a:r>
                        <a:rPr lang="en-US" sz="2000" b="0" i="0" u="none" strike="noStrike">
                          <a:solidFill>
                            <a:srgbClr val="000000"/>
                          </a:solidFill>
                          <a:effectLst/>
                          <a:latin typeface="Times New Roman"/>
                          <a:cs typeface="Times New Roman"/>
                        </a:rPr>
                        <a:t>Relation</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2000" b="0" i="0" u="none" strike="noStrike">
                          <a:solidFill>
                            <a:srgbClr val="000000"/>
                          </a:solidFill>
                          <a:effectLst/>
                          <a:latin typeface="Times New Roman"/>
                          <a:cs typeface="Times New Roman"/>
                        </a:rPr>
                        <a:t>/education/educational_institution/students_graduates</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1"/>
                  </a:ext>
                </a:extLst>
              </a:tr>
              <a:tr h="328548">
                <a:tc>
                  <a:txBody>
                    <a:bodyPr/>
                    <a:lstStyle/>
                    <a:p>
                      <a:pPr algn="ctr" fontAlgn="b"/>
                      <a:r>
                        <a:rPr lang="en-US" sz="2000" b="0" i="0" u="none" strike="noStrike">
                          <a:solidFill>
                            <a:srgbClr val="000000"/>
                          </a:solidFill>
                          <a:effectLst/>
                          <a:latin typeface="Times New Roman"/>
                          <a:cs typeface="Times New Roman"/>
                        </a:rPr>
                        <a:t>Model</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a:cs typeface="Times New Roman"/>
                        </a:rPr>
                        <a:t>TransE</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a:cs typeface="Times New Roman"/>
                        </a:rPr>
                        <a:t>PTransE</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28548">
                <a:tc>
                  <a:txBody>
                    <a:bodyPr/>
                    <a:lstStyle/>
                    <a:p>
                      <a:pPr algn="ctr" fontAlgn="b"/>
                      <a:r>
                        <a:rPr lang="en-US" altLang="zh-CN" sz="2000" b="0" i="0" u="none" strike="noStrike" dirty="0">
                          <a:solidFill>
                            <a:srgbClr val="000000"/>
                          </a:solidFill>
                          <a:effectLst/>
                          <a:latin typeface="Times New Roman"/>
                          <a:cs typeface="Times New Roman"/>
                        </a:rPr>
                        <a:t>1</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a:cs typeface="Times New Roman"/>
                        </a:rPr>
                        <a:t>Steven_Spielberg</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Times New Roman"/>
                          <a:cs typeface="Times New Roman"/>
                        </a:rPr>
                        <a:t>Raymond_Burr</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28548">
                <a:tc>
                  <a:txBody>
                    <a:bodyPr/>
                    <a:lstStyle/>
                    <a:p>
                      <a:pPr algn="ctr" fontAlgn="b"/>
                      <a:r>
                        <a:rPr lang="en-US" altLang="zh-CN" sz="2000" b="0" i="0" u="none" strike="noStrike">
                          <a:solidFill>
                            <a:srgbClr val="000000"/>
                          </a:solidFill>
                          <a:effectLst/>
                          <a:latin typeface="Times New Roman"/>
                          <a:cs typeface="Times New Roman"/>
                        </a:rPr>
                        <a:t>2</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a:cs typeface="Times New Roman"/>
                        </a:rPr>
                        <a:t>Ron_Howard</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Times New Roman"/>
                          <a:cs typeface="Times New Roman"/>
                        </a:rPr>
                        <a:t>Ted_Danson</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28548">
                <a:tc>
                  <a:txBody>
                    <a:bodyPr/>
                    <a:lstStyle/>
                    <a:p>
                      <a:pPr algn="ctr" fontAlgn="b"/>
                      <a:r>
                        <a:rPr lang="en-US" altLang="zh-CN" sz="2000" b="0" i="0" u="none" strike="noStrike">
                          <a:solidFill>
                            <a:srgbClr val="000000"/>
                          </a:solidFill>
                          <a:effectLst/>
                          <a:latin typeface="Times New Roman"/>
                          <a:cs typeface="Times New Roman"/>
                        </a:rPr>
                        <a:t>3</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a:cs typeface="Times New Roman"/>
                        </a:rPr>
                        <a:t>Stan_Lee</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Times New Roman"/>
                          <a:cs typeface="Times New Roman"/>
                        </a:rPr>
                        <a:t>Delmer_Daves</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8548">
                <a:tc>
                  <a:txBody>
                    <a:bodyPr/>
                    <a:lstStyle/>
                    <a:p>
                      <a:pPr algn="ctr" fontAlgn="b"/>
                      <a:r>
                        <a:rPr lang="en-US" altLang="zh-CN" sz="2000" b="0" i="0" u="none" strike="noStrike">
                          <a:solidFill>
                            <a:srgbClr val="000000"/>
                          </a:solidFill>
                          <a:effectLst/>
                          <a:latin typeface="Times New Roman"/>
                          <a:cs typeface="Times New Roman"/>
                        </a:rPr>
                        <a:t>4</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a:cs typeface="Times New Roman"/>
                        </a:rPr>
                        <a:t>Barack_Obama</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Times New Roman"/>
                          <a:cs typeface="Times New Roman"/>
                        </a:rPr>
                        <a:t>D.W._Moffett</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8548">
                <a:tc>
                  <a:txBody>
                    <a:bodyPr/>
                    <a:lstStyle/>
                    <a:p>
                      <a:pPr algn="ctr" fontAlgn="b"/>
                      <a:r>
                        <a:rPr lang="en-US" altLang="zh-CN" sz="2000" b="0" i="0" u="none" strike="noStrike">
                          <a:solidFill>
                            <a:srgbClr val="000000"/>
                          </a:solidFill>
                          <a:effectLst/>
                          <a:latin typeface="Times New Roman"/>
                          <a:cs typeface="Times New Roman"/>
                        </a:rPr>
                        <a:t>5</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a:cs typeface="Times New Roman"/>
                        </a:rPr>
                        <a:t>Milton_Friedman</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Times New Roman"/>
                          <a:cs typeface="Times New Roman"/>
                        </a:rPr>
                        <a:t>Gale_Anne_Hurd</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28548">
                <a:tc>
                  <a:txBody>
                    <a:bodyPr/>
                    <a:lstStyle/>
                    <a:p>
                      <a:pPr algn="ctr" fontAlgn="b"/>
                      <a:r>
                        <a:rPr lang="en-US" altLang="zh-CN" sz="2000" b="0" i="0" u="none" strike="noStrike">
                          <a:solidFill>
                            <a:srgbClr val="000000"/>
                          </a:solidFill>
                          <a:effectLst/>
                          <a:latin typeface="Times New Roman"/>
                          <a:cs typeface="Times New Roman"/>
                        </a:rPr>
                        <a:t>6</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a:cs typeface="Times New Roman"/>
                        </a:rPr>
                        <a:t>Walter_F._Parkes</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Times New Roman"/>
                          <a:cs typeface="Times New Roman"/>
                        </a:rPr>
                        <a:t>Jack_Palance</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28548">
                <a:tc>
                  <a:txBody>
                    <a:bodyPr/>
                    <a:lstStyle/>
                    <a:p>
                      <a:pPr algn="ctr" fontAlgn="b"/>
                      <a:r>
                        <a:rPr lang="en-US" altLang="zh-CN" sz="2000" b="0" i="0" u="none" strike="noStrike">
                          <a:solidFill>
                            <a:srgbClr val="000000"/>
                          </a:solidFill>
                          <a:effectLst/>
                          <a:latin typeface="Times New Roman"/>
                          <a:cs typeface="Times New Roman"/>
                        </a:rPr>
                        <a:t>7</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a:cs typeface="Times New Roman"/>
                        </a:rPr>
                        <a:t>Michael_Cimino</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Times New Roman"/>
                          <a:cs typeface="Times New Roman"/>
                        </a:rPr>
                        <a:t>Kal_Penn</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28548">
                <a:tc>
                  <a:txBody>
                    <a:bodyPr/>
                    <a:lstStyle/>
                    <a:p>
                      <a:pPr algn="ctr" fontAlgn="b"/>
                      <a:r>
                        <a:rPr lang="en-US" altLang="zh-CN" sz="2000" b="0" i="0" u="none" strike="noStrike">
                          <a:solidFill>
                            <a:srgbClr val="000000"/>
                          </a:solidFill>
                          <a:effectLst/>
                          <a:latin typeface="Times New Roman"/>
                          <a:cs typeface="Times New Roman"/>
                        </a:rPr>
                        <a:t>8</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Times New Roman"/>
                          <a:cs typeface="Times New Roman"/>
                        </a:rPr>
                        <a:t>Gale_Anne_Hurd</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Times New Roman"/>
                          <a:cs typeface="Times New Roman"/>
                        </a:rPr>
                        <a:t>Kurtwood_Smith</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28548">
                <a:tc>
                  <a:txBody>
                    <a:bodyPr/>
                    <a:lstStyle/>
                    <a:p>
                      <a:pPr algn="ctr" fontAlgn="b"/>
                      <a:r>
                        <a:rPr lang="en-US" altLang="zh-CN" sz="2000" b="0" i="0" u="none" strike="noStrike">
                          <a:solidFill>
                            <a:srgbClr val="000000"/>
                          </a:solidFill>
                          <a:effectLst/>
                          <a:latin typeface="Times New Roman"/>
                          <a:cs typeface="Times New Roman"/>
                        </a:rPr>
                        <a:t>9</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a:cs typeface="Times New Roman"/>
                        </a:rPr>
                        <a:t>Bryan_Singer</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FF0000"/>
                          </a:solidFill>
                          <a:effectLst/>
                          <a:latin typeface="Times New Roman"/>
                          <a:cs typeface="Times New Roman"/>
                        </a:rPr>
                        <a:t>Alexander_Payne</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28548">
                <a:tc>
                  <a:txBody>
                    <a:bodyPr/>
                    <a:lstStyle/>
                    <a:p>
                      <a:pPr algn="ctr" fontAlgn="b"/>
                      <a:r>
                        <a:rPr lang="en-US" altLang="zh-CN" sz="2000" b="0" i="0" u="none" strike="noStrike">
                          <a:solidFill>
                            <a:srgbClr val="000000"/>
                          </a:solidFill>
                          <a:effectLst/>
                          <a:latin typeface="Times New Roman"/>
                          <a:cs typeface="Times New Roman"/>
                        </a:rPr>
                        <a:t>10</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Times New Roman"/>
                          <a:cs typeface="Times New Roman"/>
                        </a:rPr>
                        <a:t>Aaron_Sorkin</a:t>
                      </a: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err="1">
                          <a:solidFill>
                            <a:srgbClr val="FF0000"/>
                          </a:solidFill>
                          <a:effectLst/>
                          <a:latin typeface="Times New Roman"/>
                          <a:cs typeface="Times New Roman"/>
                        </a:rPr>
                        <a:t>Richard_D._Zanuck</a:t>
                      </a:r>
                      <a:endParaRPr lang="en-US" sz="2000" b="0" i="0" u="none" strike="noStrike" dirty="0">
                        <a:solidFill>
                          <a:srgbClr val="FF0000"/>
                        </a:solidFill>
                        <a:effectLst/>
                        <a:latin typeface="Times New Roman"/>
                        <a:cs typeface="Times New Roman"/>
                      </a:endParaRPr>
                    </a:p>
                  </a:txBody>
                  <a:tcPr marL="16265" marR="16265" marT="1626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209355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Path Query Answering</a:t>
            </a:r>
            <a:endParaRPr kumimoji="1" lang="zh-CN" altLang="en-US" dirty="0"/>
          </a:p>
        </p:txBody>
      </p:sp>
      <p:sp>
        <p:nvSpPr>
          <p:cNvPr id="3" name="内容占位符 2"/>
          <p:cNvSpPr>
            <a:spLocks noGrp="1"/>
          </p:cNvSpPr>
          <p:nvPr>
            <p:ph idx="1"/>
          </p:nvPr>
        </p:nvSpPr>
        <p:spPr/>
        <p:txBody>
          <a:bodyPr/>
          <a:lstStyle/>
          <a:p>
            <a:r>
              <a:rPr lang="en-US" altLang="zh-CN" dirty="0"/>
              <a:t>Query</a:t>
            </a:r>
          </a:p>
          <a:p>
            <a:pPr lvl="1"/>
            <a:r>
              <a:rPr lang="en-US" altLang="zh-CN" dirty="0"/>
              <a:t>Where are Tad Lincoln</a:t>
            </a:r>
            <a:r>
              <a:rPr lang="en-US" altLang="zh-CN" dirty="0">
                <a:latin typeface="+mn-lt"/>
              </a:rPr>
              <a:t>’</a:t>
            </a:r>
            <a:r>
              <a:rPr lang="en-US" altLang="zh-CN" dirty="0"/>
              <a:t>s parents located</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93</a:t>
            </a:fld>
            <a:endParaRPr lang="zh-CN" altLang="en-US">
              <a:solidFill>
                <a:prstClr val="black">
                  <a:tint val="75000"/>
                </a:prstClr>
              </a:solidFill>
            </a:endParaRPr>
          </a:p>
        </p:txBody>
      </p:sp>
      <p:pic>
        <p:nvPicPr>
          <p:cNvPr id="5" name="图片 4"/>
          <p:cNvPicPr>
            <a:picLocks noChangeAspect="1"/>
          </p:cNvPicPr>
          <p:nvPr/>
        </p:nvPicPr>
        <p:blipFill>
          <a:blip r:embed="rId3"/>
          <a:stretch>
            <a:fillRect/>
          </a:stretch>
        </p:blipFill>
        <p:spPr>
          <a:xfrm>
            <a:off x="1850559" y="2146548"/>
            <a:ext cx="5442882" cy="4320480"/>
          </a:xfrm>
          <a:prstGeom prst="rect">
            <a:avLst/>
          </a:prstGeom>
        </p:spPr>
      </p:pic>
      <p:sp>
        <p:nvSpPr>
          <p:cNvPr id="6" name="矩形 5"/>
          <p:cNvSpPr/>
          <p:nvPr/>
        </p:nvSpPr>
        <p:spPr>
          <a:xfrm>
            <a:off x="0" y="6519446"/>
            <a:ext cx="9144000" cy="338554"/>
          </a:xfrm>
          <a:prstGeom prst="rect">
            <a:avLst/>
          </a:prstGeom>
        </p:spPr>
        <p:txBody>
          <a:bodyPr wrap="square">
            <a:spAutoFit/>
          </a:bodyPr>
          <a:lstStyle/>
          <a:p>
            <a:r>
              <a:rPr lang="en-US" altLang="zh-CN" sz="1600" dirty="0" err="1">
                <a:solidFill>
                  <a:srgbClr val="222222"/>
                </a:solidFill>
              </a:rPr>
              <a:t>Guu</a:t>
            </a:r>
            <a:r>
              <a:rPr lang="en-US" altLang="zh-CN" sz="1600" dirty="0">
                <a:solidFill>
                  <a:srgbClr val="222222"/>
                </a:solidFill>
              </a:rPr>
              <a:t>, et</a:t>
            </a:r>
            <a:r>
              <a:rPr lang="zh-CN" altLang="en-US" sz="1600" dirty="0">
                <a:solidFill>
                  <a:srgbClr val="222222"/>
                </a:solidFill>
              </a:rPr>
              <a:t> </a:t>
            </a:r>
            <a:r>
              <a:rPr lang="en-US" altLang="zh-CN" sz="1600" dirty="0">
                <a:solidFill>
                  <a:srgbClr val="222222"/>
                </a:solidFill>
              </a:rPr>
              <a:t>al. (2015). Traversing Knowledge Graphs in Vector Space. EMNLP.</a:t>
            </a:r>
            <a:endParaRPr lang="zh-CN" altLang="en-US" sz="1600" dirty="0"/>
          </a:p>
        </p:txBody>
      </p:sp>
    </p:spTree>
    <p:extLst>
      <p:ext uri="{BB962C8B-B14F-4D97-AF65-F5344CB8AC3E}">
        <p14:creationId xmlns:p14="http://schemas.microsoft.com/office/powerpoint/2010/main" val="30842145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Summary</a:t>
            </a:r>
            <a:endParaRPr kumimoji="1" lang="zh-CN" altLang="en-US" dirty="0"/>
          </a:p>
        </p:txBody>
      </p:sp>
      <p:sp>
        <p:nvSpPr>
          <p:cNvPr id="3" name="内容占位符 2"/>
          <p:cNvSpPr>
            <a:spLocks noGrp="1"/>
          </p:cNvSpPr>
          <p:nvPr>
            <p:ph idx="1"/>
          </p:nvPr>
        </p:nvSpPr>
        <p:spPr/>
        <p:txBody>
          <a:bodyPr/>
          <a:lstStyle/>
          <a:p>
            <a:r>
              <a:rPr kumimoji="1" lang="en-US" altLang="zh-CN" dirty="0"/>
              <a:t>Relation paths contain rich inference patterns about knowledge</a:t>
            </a:r>
          </a:p>
          <a:p>
            <a:endParaRPr kumimoji="1" lang="en-US" altLang="zh-CN" dirty="0"/>
          </a:p>
          <a:p>
            <a:r>
              <a:rPr kumimoji="1" lang="en-US" altLang="zh-CN" dirty="0"/>
              <a:t>More complex inference patterns should be taken into consideration</a:t>
            </a:r>
          </a:p>
          <a:p>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94</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2195736" y="4005064"/>
            <a:ext cx="4125081" cy="2160240"/>
          </a:xfrm>
          <a:prstGeom prst="rect">
            <a:avLst/>
          </a:prstGeom>
        </p:spPr>
      </p:pic>
    </p:spTree>
    <p:extLst>
      <p:ext uri="{BB962C8B-B14F-4D97-AF65-F5344CB8AC3E}">
        <p14:creationId xmlns:p14="http://schemas.microsoft.com/office/powerpoint/2010/main" val="35165006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sz="3800" dirty="0"/>
              <a:t>Modeling KG with Confidence</a:t>
            </a:r>
          </a:p>
        </p:txBody>
      </p:sp>
      <p:sp>
        <p:nvSpPr>
          <p:cNvPr id="6" name="文本占位符 5"/>
          <p:cNvSpPr>
            <a:spLocks noGrp="1"/>
          </p:cNvSpPr>
          <p:nvPr>
            <p:ph type="body" idx="1"/>
          </p:nvPr>
        </p:nvSpPr>
        <p:spPr/>
        <p:txBody>
          <a:bodyPr/>
          <a:lstStyle/>
          <a:p>
            <a:endParaRPr 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95</a:t>
            </a:fld>
            <a:endParaRPr lang="zh-CN" altLang="en-US">
              <a:solidFill>
                <a:prstClr val="black">
                  <a:tint val="75000"/>
                </a:prstClr>
              </a:solidFill>
            </a:endParaRPr>
          </a:p>
        </p:txBody>
      </p:sp>
    </p:spTree>
    <p:extLst>
      <p:ext uri="{BB962C8B-B14F-4D97-AF65-F5344CB8AC3E}">
        <p14:creationId xmlns:p14="http://schemas.microsoft.com/office/powerpoint/2010/main" val="8634109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 Confidence-aware RL4KG</a:t>
            </a:r>
          </a:p>
        </p:txBody>
      </p:sp>
      <p:sp>
        <p:nvSpPr>
          <p:cNvPr id="3" name="内容占位符 2"/>
          <p:cNvSpPr>
            <a:spLocks noGrp="1"/>
          </p:cNvSpPr>
          <p:nvPr>
            <p:ph idx="1"/>
          </p:nvPr>
        </p:nvSpPr>
        <p:spPr/>
        <p:txBody>
          <a:bodyPr/>
          <a:lstStyle/>
          <a:p>
            <a:r>
              <a:rPr lang="en-US" altLang="zh-CN" dirty="0"/>
              <a:t>Automatic mechanism and crowdsourcing lead to </a:t>
            </a:r>
            <a:r>
              <a:rPr lang="en-US" altLang="zh-CN" dirty="0">
                <a:solidFill>
                  <a:srgbClr val="FF0000"/>
                </a:solidFill>
              </a:rPr>
              <a:t>noise </a:t>
            </a:r>
            <a:r>
              <a:rPr lang="en-US" altLang="zh-CN" dirty="0"/>
              <a:t>in KG</a:t>
            </a:r>
          </a:p>
          <a:p>
            <a:pPr lvl="1"/>
            <a:r>
              <a:rPr lang="en-US" altLang="zh-CN" dirty="0"/>
              <a:t>relation extraction model on benchmark achieves only around 60%  precision when the recall is 20%</a:t>
            </a:r>
          </a:p>
          <a:p>
            <a:pPr lvl="1"/>
            <a:endParaRPr lang="en-US" altLang="zh-CN"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96</a:t>
            </a:fld>
            <a:endParaRPr lang="zh-CN" altLang="en-US">
              <a:solidFill>
                <a:prstClr val="black">
                  <a:tint val="75000"/>
                </a:prstClr>
              </a:solidFill>
            </a:endParaRPr>
          </a:p>
        </p:txBody>
      </p:sp>
      <p:pic>
        <p:nvPicPr>
          <p:cNvPr id="5" name="图片 4"/>
          <p:cNvPicPr>
            <a:picLocks noChangeAspect="1"/>
          </p:cNvPicPr>
          <p:nvPr/>
        </p:nvPicPr>
        <p:blipFill>
          <a:blip r:embed="rId3"/>
          <a:stretch>
            <a:fillRect/>
          </a:stretch>
        </p:blipFill>
        <p:spPr>
          <a:xfrm>
            <a:off x="641462" y="3068960"/>
            <a:ext cx="7861076" cy="2802063"/>
          </a:xfrm>
          <a:prstGeom prst="rect">
            <a:avLst/>
          </a:prstGeom>
        </p:spPr>
      </p:pic>
      <p:sp>
        <p:nvSpPr>
          <p:cNvPr id="6" name="矩形 5"/>
          <p:cNvSpPr/>
          <p:nvPr/>
        </p:nvSpPr>
        <p:spPr>
          <a:xfrm>
            <a:off x="0" y="6227871"/>
            <a:ext cx="9144000" cy="584775"/>
          </a:xfrm>
          <a:prstGeom prst="rect">
            <a:avLst/>
          </a:prstGeom>
        </p:spPr>
        <p:txBody>
          <a:bodyPr wrap="square">
            <a:spAutoFit/>
          </a:bodyPr>
          <a:lstStyle/>
          <a:p>
            <a:r>
              <a:rPr lang="en-US" altLang="zh-CN" sz="1600" dirty="0" err="1">
                <a:solidFill>
                  <a:srgbClr val="222222"/>
                </a:solidFill>
              </a:rPr>
              <a:t>Xie</a:t>
            </a:r>
            <a:r>
              <a:rPr lang="en-US" altLang="zh-CN" sz="1600" dirty="0">
                <a:solidFill>
                  <a:srgbClr val="222222"/>
                </a:solidFill>
              </a:rPr>
              <a:t>, et</a:t>
            </a:r>
            <a:r>
              <a:rPr lang="zh-CN" altLang="en-US" sz="1600" dirty="0">
                <a:solidFill>
                  <a:srgbClr val="222222"/>
                </a:solidFill>
              </a:rPr>
              <a:t> </a:t>
            </a:r>
            <a:r>
              <a:rPr lang="en-US" altLang="zh-CN" sz="1600" dirty="0">
                <a:solidFill>
                  <a:srgbClr val="222222"/>
                </a:solidFill>
              </a:rPr>
              <a:t>al. (2018). Does William Shakespeare REALLY Write Hamlet? Knowledge </a:t>
            </a:r>
            <a:r>
              <a:rPr lang="en-US" altLang="zh-CN" sz="1600" dirty="0" err="1">
                <a:solidFill>
                  <a:srgbClr val="222222"/>
                </a:solidFill>
              </a:rPr>
              <a:t>RepresentationLearning</a:t>
            </a:r>
            <a:r>
              <a:rPr lang="en-US" altLang="zh-CN" sz="1600" dirty="0">
                <a:solidFill>
                  <a:srgbClr val="222222"/>
                </a:solidFill>
              </a:rPr>
              <a:t> with Confidence. AAAI.</a:t>
            </a:r>
            <a:endParaRPr lang="zh-CN" altLang="en-US" sz="1600" dirty="0"/>
          </a:p>
        </p:txBody>
      </p:sp>
    </p:spTree>
    <p:extLst>
      <p:ext uri="{BB962C8B-B14F-4D97-AF65-F5344CB8AC3E}">
        <p14:creationId xmlns:p14="http://schemas.microsoft.com/office/powerpoint/2010/main" val="1599955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Confidence-aware RL4KG</a:t>
            </a:r>
            <a:endParaRPr kumimoji="1" lang="zh-CN" altLang="en-US" dirty="0"/>
          </a:p>
        </p:txBody>
      </p:sp>
      <p:sp>
        <p:nvSpPr>
          <p:cNvPr id="3" name="内容占位符 2"/>
          <p:cNvSpPr>
            <a:spLocks noGrp="1"/>
          </p:cNvSpPr>
          <p:nvPr>
            <p:ph idx="1"/>
          </p:nvPr>
        </p:nvSpPr>
        <p:spPr/>
        <p:txBody>
          <a:bodyPr/>
          <a:lstStyle/>
          <a:p>
            <a:r>
              <a:rPr kumimoji="1" lang="en-US" altLang="zh-CN" dirty="0"/>
              <a:t>Local triple confidence</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97</a:t>
            </a:fld>
            <a:endParaRPr lang="zh-CN" altLang="en-US">
              <a:solidFill>
                <a:prstClr val="black">
                  <a:tint val="75000"/>
                </a:prstClr>
              </a:solidFill>
            </a:endParaRPr>
          </a:p>
        </p:txBody>
      </p:sp>
      <p:pic>
        <p:nvPicPr>
          <p:cNvPr id="5" name="图片 4"/>
          <p:cNvPicPr>
            <a:picLocks noChangeAspect="1"/>
          </p:cNvPicPr>
          <p:nvPr/>
        </p:nvPicPr>
        <p:blipFill>
          <a:blip r:embed="rId3"/>
          <a:stretch>
            <a:fillRect/>
          </a:stretch>
        </p:blipFill>
        <p:spPr>
          <a:xfrm>
            <a:off x="2139950" y="2058764"/>
            <a:ext cx="4864100" cy="3746500"/>
          </a:xfrm>
          <a:prstGeom prst="rect">
            <a:avLst/>
          </a:prstGeom>
        </p:spPr>
      </p:pic>
    </p:spTree>
    <p:extLst>
      <p:ext uri="{BB962C8B-B14F-4D97-AF65-F5344CB8AC3E}">
        <p14:creationId xmlns:p14="http://schemas.microsoft.com/office/powerpoint/2010/main" val="3210175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Confidence-aware RL4KG</a:t>
            </a:r>
            <a:endParaRPr kumimoji="1" lang="zh-CN" altLang="en-US" dirty="0"/>
          </a:p>
        </p:txBody>
      </p:sp>
      <p:sp>
        <p:nvSpPr>
          <p:cNvPr id="3" name="内容占位符 2"/>
          <p:cNvSpPr>
            <a:spLocks noGrp="1"/>
          </p:cNvSpPr>
          <p:nvPr>
            <p:ph idx="1"/>
          </p:nvPr>
        </p:nvSpPr>
        <p:spPr/>
        <p:txBody>
          <a:bodyPr/>
          <a:lstStyle/>
          <a:p>
            <a:r>
              <a:rPr lang="en-US" altLang="zh-CN" dirty="0"/>
              <a:t>Global path confidence</a:t>
            </a:r>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98</a:t>
            </a:fld>
            <a:endParaRPr lang="zh-CN" altLang="en-US">
              <a:solidFill>
                <a:prstClr val="black">
                  <a:tint val="75000"/>
                </a:prstClr>
              </a:solidFill>
            </a:endParaRPr>
          </a:p>
        </p:txBody>
      </p:sp>
      <p:pic>
        <p:nvPicPr>
          <p:cNvPr id="5" name="图片 4"/>
          <p:cNvPicPr>
            <a:picLocks noChangeAspect="1"/>
          </p:cNvPicPr>
          <p:nvPr/>
        </p:nvPicPr>
        <p:blipFill>
          <a:blip r:embed="rId3"/>
          <a:stretch>
            <a:fillRect/>
          </a:stretch>
        </p:blipFill>
        <p:spPr>
          <a:xfrm>
            <a:off x="2025650" y="2012156"/>
            <a:ext cx="5092700" cy="3721100"/>
          </a:xfrm>
          <a:prstGeom prst="rect">
            <a:avLst/>
          </a:prstGeom>
        </p:spPr>
      </p:pic>
    </p:spTree>
    <p:extLst>
      <p:ext uri="{BB962C8B-B14F-4D97-AF65-F5344CB8AC3E}">
        <p14:creationId xmlns:p14="http://schemas.microsoft.com/office/powerpoint/2010/main" val="25481321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Noise Detection</a:t>
            </a:r>
            <a:endParaRPr kumimoji="1" lang="zh-CN" altLang="en-US" dirty="0"/>
          </a:p>
        </p:txBody>
      </p:sp>
      <p:sp>
        <p:nvSpPr>
          <p:cNvPr id="3" name="内容占位符 2"/>
          <p:cNvSpPr>
            <a:spLocks noGrp="1"/>
          </p:cNvSpPr>
          <p:nvPr>
            <p:ph idx="1"/>
          </p:nvPr>
        </p:nvSpPr>
        <p:spPr/>
        <p:txBody>
          <a:bodyPr/>
          <a:lstStyle/>
          <a:p>
            <a:r>
              <a:rPr kumimoji="1" lang="en-US" altLang="zh-CN" dirty="0"/>
              <a:t>CKRL</a:t>
            </a:r>
            <a:r>
              <a:rPr kumimoji="1" lang="zh-CN" altLang="en-US" dirty="0"/>
              <a:t> </a:t>
            </a:r>
            <a:r>
              <a:rPr kumimoji="1" lang="en-US" altLang="zh-CN" dirty="0"/>
              <a:t>outperform </a:t>
            </a:r>
            <a:r>
              <a:rPr kumimoji="1" lang="en-US" altLang="zh-CN" dirty="0" err="1"/>
              <a:t>TransE</a:t>
            </a:r>
            <a:r>
              <a:rPr kumimoji="1" lang="en-US" altLang="zh-CN" dirty="0"/>
              <a:t> in different proportions of noise</a:t>
            </a:r>
            <a:endParaRPr kumimoji="1" lang="zh-CN" altLang="en-US" dirty="0"/>
          </a:p>
        </p:txBody>
      </p:sp>
      <p:sp>
        <p:nvSpPr>
          <p:cNvPr id="4" name="幻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99</a:t>
            </a:fld>
            <a:endParaRPr lang="zh-CN" altLang="en-US">
              <a:solidFill>
                <a:prstClr val="black">
                  <a:tint val="75000"/>
                </a:prstClr>
              </a:solidFill>
            </a:endParaRPr>
          </a:p>
        </p:txBody>
      </p:sp>
      <p:pic>
        <p:nvPicPr>
          <p:cNvPr id="6" name="图片 5"/>
          <p:cNvPicPr>
            <a:picLocks noChangeAspect="1"/>
          </p:cNvPicPr>
          <p:nvPr/>
        </p:nvPicPr>
        <p:blipFill>
          <a:blip r:embed="rId3"/>
          <a:stretch>
            <a:fillRect/>
          </a:stretch>
        </p:blipFill>
        <p:spPr>
          <a:xfrm>
            <a:off x="0" y="2204864"/>
            <a:ext cx="9144000" cy="3620713"/>
          </a:xfrm>
          <a:prstGeom prst="rect">
            <a:avLst/>
          </a:prstGeom>
        </p:spPr>
      </p:pic>
    </p:spTree>
    <p:extLst>
      <p:ext uri="{BB962C8B-B14F-4D97-AF65-F5344CB8AC3E}">
        <p14:creationId xmlns:p14="http://schemas.microsoft.com/office/powerpoint/2010/main" val="3506700220"/>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20193</TotalTime>
  <Words>9059</Words>
  <Application>Microsoft Macintosh PowerPoint</Application>
  <PresentationFormat>On-screen Show (4:3)</PresentationFormat>
  <Paragraphs>2494</Paragraphs>
  <Slides>219</Slides>
  <Notes>66</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219</vt:i4>
      </vt:variant>
    </vt:vector>
  </HeadingPairs>
  <TitlesOfParts>
    <vt:vector size="233" baseType="lpstr">
      <vt:lpstr>DengXian</vt:lpstr>
      <vt:lpstr>微软雅黑</vt:lpstr>
      <vt:lpstr>微软雅黑</vt:lpstr>
      <vt:lpstr>黑体</vt:lpstr>
      <vt:lpstr>黑体</vt:lpstr>
      <vt:lpstr>宋体</vt:lpstr>
      <vt:lpstr>Arial</vt:lpstr>
      <vt:lpstr>Calibri</vt:lpstr>
      <vt:lpstr>Cambria Math</vt:lpstr>
      <vt:lpstr>Courier New</vt:lpstr>
      <vt:lpstr>Helvetica Light</vt:lpstr>
      <vt:lpstr>Times New Roman</vt:lpstr>
      <vt:lpstr>1_Office 主题</vt:lpstr>
      <vt:lpstr>Equation</vt:lpstr>
      <vt:lpstr>Knowledge Graph and Deep Learning</vt:lpstr>
      <vt:lpstr>What Is Knowledge Graph?</vt:lpstr>
      <vt:lpstr>An Introduction from Google</vt:lpstr>
      <vt:lpstr>Structural Knowledge</vt:lpstr>
      <vt:lpstr>Entities and Relations</vt:lpstr>
      <vt:lpstr>Knowledge Graph Examples</vt:lpstr>
      <vt:lpstr>Milestone</vt:lpstr>
      <vt:lpstr>KG Application: Question Answering</vt:lpstr>
      <vt:lpstr>KG Application: Search Engine</vt:lpstr>
      <vt:lpstr>KG Application: Inference</vt:lpstr>
      <vt:lpstr>Knowledge Representation Learning</vt:lpstr>
      <vt:lpstr>PowerPoint Presentation</vt:lpstr>
      <vt:lpstr>What is Representation Learning</vt:lpstr>
      <vt:lpstr>What is Representation Learning</vt:lpstr>
      <vt:lpstr>Main Ideas of RL</vt:lpstr>
      <vt:lpstr>RL for NLP / KG</vt:lpstr>
      <vt:lpstr>RL4KG</vt:lpstr>
      <vt:lpstr>TransE</vt:lpstr>
      <vt:lpstr>TransE</vt:lpstr>
      <vt:lpstr>Objective Function</vt:lpstr>
      <vt:lpstr>Objective Function</vt:lpstr>
      <vt:lpstr>Entity Prediction</vt:lpstr>
      <vt:lpstr>Entity Prediction</vt:lpstr>
      <vt:lpstr>Prediction Performance</vt:lpstr>
      <vt:lpstr>TransE Examples</vt:lpstr>
      <vt:lpstr>TransE Examples</vt:lpstr>
      <vt:lpstr>TransE Examples</vt:lpstr>
      <vt:lpstr>TransE Examples</vt:lpstr>
      <vt:lpstr>TransE Examples</vt:lpstr>
      <vt:lpstr>Key Challenges in RL4KG</vt:lpstr>
      <vt:lpstr>Modeling Complex Relations</vt:lpstr>
      <vt:lpstr>Complex Relations</vt:lpstr>
      <vt:lpstr>Complex Relations</vt:lpstr>
      <vt:lpstr>TransR</vt:lpstr>
      <vt:lpstr>Link Prediction Results</vt:lpstr>
      <vt:lpstr>Examples</vt:lpstr>
      <vt:lpstr>Examples</vt:lpstr>
      <vt:lpstr>TransD</vt:lpstr>
      <vt:lpstr>KG2E</vt:lpstr>
      <vt:lpstr>NTN</vt:lpstr>
      <vt:lpstr>RotateE</vt:lpstr>
      <vt:lpstr>ConvKB</vt:lpstr>
      <vt:lpstr>Other Models</vt:lpstr>
      <vt:lpstr>KR-EAR</vt:lpstr>
      <vt:lpstr>KR-EAR</vt:lpstr>
      <vt:lpstr>Summary</vt:lpstr>
      <vt:lpstr>Fusion of External Information and KG</vt:lpstr>
      <vt:lpstr>Any Other Information We Can Use?</vt:lpstr>
      <vt:lpstr>Complicated World</vt:lpstr>
      <vt:lpstr>Three Types of Information</vt:lpstr>
      <vt:lpstr>Entity Descriptions</vt:lpstr>
      <vt:lpstr>Description-Embodied RL4KG</vt:lpstr>
      <vt:lpstr>Datasets</vt:lpstr>
      <vt:lpstr>Knowledge Completion</vt:lpstr>
      <vt:lpstr>Knowledge Completion in Zero-Shot</vt:lpstr>
      <vt:lpstr>Entity Classification</vt:lpstr>
      <vt:lpstr>Examples</vt:lpstr>
      <vt:lpstr>Examples</vt:lpstr>
      <vt:lpstr>Fusion of Text and KG</vt:lpstr>
      <vt:lpstr>Fusion of Text and KG</vt:lpstr>
      <vt:lpstr>Examples</vt:lpstr>
      <vt:lpstr>Fusion of Text and KG</vt:lpstr>
      <vt:lpstr>Fusion of Text and KG</vt:lpstr>
      <vt:lpstr>Entity Prediction</vt:lpstr>
      <vt:lpstr>Relation Extraction</vt:lpstr>
      <vt:lpstr>Three Types of Information</vt:lpstr>
      <vt:lpstr>Hierarchical Types</vt:lpstr>
      <vt:lpstr>Enhanced Energy Function</vt:lpstr>
      <vt:lpstr>Hierarchical Type Encoders</vt:lpstr>
      <vt:lpstr>Hierarchical Type Encoders</vt:lpstr>
      <vt:lpstr>Datasets</vt:lpstr>
      <vt:lpstr>Entity Prediction</vt:lpstr>
      <vt:lpstr>Results on Long-Tail Distribution</vt:lpstr>
      <vt:lpstr>Three Types of Information</vt:lpstr>
      <vt:lpstr>Visual Information in Images</vt:lpstr>
      <vt:lpstr>Overall Architecture</vt:lpstr>
      <vt:lpstr>Image Encoder</vt:lpstr>
      <vt:lpstr>Attention</vt:lpstr>
      <vt:lpstr>Entity Prediction</vt:lpstr>
      <vt:lpstr>Triple Classification</vt:lpstr>
      <vt:lpstr>Semantic Regularities of Images</vt:lpstr>
      <vt:lpstr>Power of Attention</vt:lpstr>
      <vt:lpstr>Summary</vt:lpstr>
      <vt:lpstr>Modeling Relational Paths</vt:lpstr>
      <vt:lpstr>Relation Paths</vt:lpstr>
      <vt:lpstr>Relation Paths for Relation Prediction</vt:lpstr>
      <vt:lpstr>Path-based TransE</vt:lpstr>
      <vt:lpstr>Path-based TransE</vt:lpstr>
      <vt:lpstr>Entity Prediction Results</vt:lpstr>
      <vt:lpstr>Relation Prediction Results</vt:lpstr>
      <vt:lpstr>Examples</vt:lpstr>
      <vt:lpstr>Examples</vt:lpstr>
      <vt:lpstr>Path Query Answering</vt:lpstr>
      <vt:lpstr>Summary</vt:lpstr>
      <vt:lpstr>Modeling KG with Confidence</vt:lpstr>
      <vt:lpstr> Confidence-aware RL4KG</vt:lpstr>
      <vt:lpstr> Confidence-aware RL4KG</vt:lpstr>
      <vt:lpstr> Confidence-aware RL4KG</vt:lpstr>
      <vt:lpstr>Noise Detection</vt:lpstr>
      <vt:lpstr>Other Key Challenges in RL4KG</vt:lpstr>
      <vt:lpstr>Other Key Challenges in RL4KG</vt:lpstr>
      <vt:lpstr>Open Source Codes</vt:lpstr>
      <vt:lpstr>Take Home Message</vt:lpstr>
      <vt:lpstr>Outlook</vt:lpstr>
      <vt:lpstr>Recommended Books</vt:lpstr>
      <vt:lpstr>Recommended Books</vt:lpstr>
      <vt:lpstr>Thanks!</vt:lpstr>
      <vt:lpstr>How to Get Knowledge from Text ?</vt:lpstr>
      <vt:lpstr>Information Extraction</vt:lpstr>
      <vt:lpstr>Information Extraction</vt:lpstr>
      <vt:lpstr>Information Extraction</vt:lpstr>
      <vt:lpstr>Outline</vt:lpstr>
      <vt:lpstr>Named Entity Recognition</vt:lpstr>
      <vt:lpstr>Named Entity Recognition</vt:lpstr>
      <vt:lpstr>NER Annotation Schemes</vt:lpstr>
      <vt:lpstr>NER Annotation Schemes</vt:lpstr>
      <vt:lpstr>Sequence Labeling Models</vt:lpstr>
      <vt:lpstr>Sequence Labeling Models</vt:lpstr>
      <vt:lpstr>Sequence Labeling Models</vt:lpstr>
      <vt:lpstr>Sequence Labeling Models</vt:lpstr>
      <vt:lpstr>Sequence Labeling Models</vt:lpstr>
      <vt:lpstr>Sequence Labeling Models</vt:lpstr>
      <vt:lpstr>Sequence Labeling Models</vt:lpstr>
      <vt:lpstr>Sequence Labeling Application</vt:lpstr>
      <vt:lpstr>Sequence Labeling Application</vt:lpstr>
      <vt:lpstr>Outline</vt:lpstr>
      <vt:lpstr>Relation Extraction</vt:lpstr>
      <vt:lpstr>Why Relation Extraction? </vt:lpstr>
      <vt:lpstr>Why Relation Extraction? </vt:lpstr>
      <vt:lpstr>Why Relation Extraction? </vt:lpstr>
      <vt:lpstr>Why Relation Extraction? </vt:lpstr>
      <vt:lpstr>Why Relation Extraction? </vt:lpstr>
      <vt:lpstr>Relation Extraction</vt:lpstr>
      <vt:lpstr>Hand-Written Patterns</vt:lpstr>
      <vt:lpstr>Hand-Written Patterns</vt:lpstr>
      <vt:lpstr>Hand-Written Patterns</vt:lpstr>
      <vt:lpstr>Relation Extraction</vt:lpstr>
      <vt:lpstr>Supervised Relation Extraction</vt:lpstr>
      <vt:lpstr>Supervised Relation Extraction</vt:lpstr>
      <vt:lpstr>Supervised Relation Extraction</vt:lpstr>
      <vt:lpstr>Supervised Relation Extraction</vt:lpstr>
      <vt:lpstr>Supervised Relation Extraction</vt:lpstr>
      <vt:lpstr>Supervised Relation Extraction</vt:lpstr>
      <vt:lpstr>Supervised Relation Extraction</vt:lpstr>
      <vt:lpstr>Supervised Relation Extraction</vt:lpstr>
      <vt:lpstr>Piecewise CNN</vt:lpstr>
      <vt:lpstr>Piecewise CNN</vt:lpstr>
      <vt:lpstr>Piecewise CNN</vt:lpstr>
      <vt:lpstr>Relation Extraction</vt:lpstr>
      <vt:lpstr>Semi-Supervised Relation Extraction</vt:lpstr>
      <vt:lpstr>Relation Bootstrapping</vt:lpstr>
      <vt:lpstr>Relation Bootstrapping</vt:lpstr>
      <vt:lpstr>Relation Bootstrapping</vt:lpstr>
      <vt:lpstr>Relation Bootstrapping</vt:lpstr>
      <vt:lpstr>Relation Extraction</vt:lpstr>
      <vt:lpstr>Distant Supervision</vt:lpstr>
      <vt:lpstr>Distant Supervision</vt:lpstr>
      <vt:lpstr>Distant Supervision</vt:lpstr>
      <vt:lpstr>Distant Supervision</vt:lpstr>
      <vt:lpstr>Distant Supervision</vt:lpstr>
      <vt:lpstr>Distant Supervision</vt:lpstr>
      <vt:lpstr>Distant Supervision</vt:lpstr>
      <vt:lpstr>Distant Supervision</vt:lpstr>
      <vt:lpstr>Distant Supervision</vt:lpstr>
      <vt:lpstr>Distant Supervision</vt:lpstr>
      <vt:lpstr>Distant Supervision</vt:lpstr>
      <vt:lpstr>Distant Supervision</vt:lpstr>
      <vt:lpstr>Distant Supervision</vt:lpstr>
      <vt:lpstr>Distant Supervision</vt:lpstr>
      <vt:lpstr>Distant Supervision</vt:lpstr>
      <vt:lpstr>Summary of Distant Supervision</vt:lpstr>
      <vt:lpstr>Open-domain Relation Extraction</vt:lpstr>
      <vt:lpstr>Open-domain Relation Extraction</vt:lpstr>
      <vt:lpstr>Open-domain Relation Extraction</vt:lpstr>
      <vt:lpstr>Open-domain Relation Extraction</vt:lpstr>
      <vt:lpstr>Outline</vt:lpstr>
      <vt:lpstr>Event Extraction</vt:lpstr>
      <vt:lpstr>Why Event Extraction?</vt:lpstr>
      <vt:lpstr>Why Event Extraction?</vt:lpstr>
      <vt:lpstr>Why Event Extraction?</vt:lpstr>
      <vt:lpstr>Why Event Extraction?</vt:lpstr>
      <vt:lpstr>Relation Extraction vs. Event Extraction</vt:lpstr>
      <vt:lpstr>Definition</vt:lpstr>
      <vt:lpstr>Terminology for Event Extraction</vt:lpstr>
      <vt:lpstr>Subtasks  </vt:lpstr>
      <vt:lpstr>Example </vt:lpstr>
      <vt:lpstr>Event Extraction</vt:lpstr>
      <vt:lpstr>Methods for Event Extraction</vt:lpstr>
      <vt:lpstr>Feature Representation</vt:lpstr>
      <vt:lpstr>Feature Representation</vt:lpstr>
      <vt:lpstr>Feature Representation</vt:lpstr>
      <vt:lpstr>Feature Representation</vt:lpstr>
      <vt:lpstr>Dynamic Multi-pooling CNN</vt:lpstr>
      <vt:lpstr>Dynamic Multi-pooling CNN</vt:lpstr>
      <vt:lpstr>Input Layer</vt:lpstr>
      <vt:lpstr>Convolution Layer</vt:lpstr>
      <vt:lpstr>Dynamic Multi-pooling</vt:lpstr>
      <vt:lpstr>Classifier Output</vt:lpstr>
      <vt:lpstr>DMCNN</vt:lpstr>
      <vt:lpstr>Attention Based Model</vt:lpstr>
      <vt:lpstr>Attention Based Model</vt:lpstr>
      <vt:lpstr>Attention Based Model</vt:lpstr>
      <vt:lpstr>Attention Based Model</vt:lpstr>
      <vt:lpstr>Attention Based Model</vt:lpstr>
      <vt:lpstr>Attention Based Model</vt:lpstr>
      <vt:lpstr>Event Extraction</vt:lpstr>
      <vt:lpstr>Data Generation From External Knowledge</vt:lpstr>
      <vt:lpstr>External Knowledge</vt:lpstr>
      <vt:lpstr>Event Detection in FrameNet</vt:lpstr>
      <vt:lpstr>Event Detection in FrameNet</vt:lpstr>
      <vt:lpstr>Event Detection in FrameNet</vt:lpstr>
      <vt:lpstr>Event Detection in FrameNet</vt:lpstr>
      <vt:lpstr>Close-domain Event Extraction</vt:lpstr>
      <vt:lpstr>Event Extraction</vt:lpstr>
      <vt:lpstr>Open-domain Event Extraction</vt:lpstr>
      <vt:lpstr>Open-domain Event Extraction</vt:lpstr>
      <vt:lpstr>Open-domain Event Extraction</vt:lpstr>
      <vt:lpstr>Open-domain Event Extraction</vt:lpstr>
      <vt:lpstr>Outline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互联网环境中文深度计算的基本理论与方法</dc:title>
  <dc:creator>Yang Liu</dc:creator>
  <cp:lastModifiedBy>Leong, Charlene</cp:lastModifiedBy>
  <cp:revision>5196</cp:revision>
  <cp:lastPrinted>2012-06-19T17:31:34Z</cp:lastPrinted>
  <dcterms:created xsi:type="dcterms:W3CDTF">2012-06-16T21:36:15Z</dcterms:created>
  <dcterms:modified xsi:type="dcterms:W3CDTF">2019-07-30T07:20:22Z</dcterms:modified>
</cp:coreProperties>
</file>